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Default Extension="rels" ContentType="application/vnd.openxmlformats-package.relationship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Default Extension="png" ContentType="image/png"/>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Default Extension="jpeg" ContentType="image/jpeg"/>
  <Override PartName="/ppt/slides/slide1.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2"/>
  </p:sldMasterIdLst>
  <p:notesMasterIdLst>
    <p:notesMasterId r:id="rId16"/>
  </p:notesMasterIdLst>
  <p:sldIdLst>
    <p:sldId id="256" r:id="rId3"/>
    <p:sldId id="260" r:id="rId4"/>
    <p:sldId id="267" r:id="rId5"/>
    <p:sldId id="264" r:id="rId6"/>
    <p:sldId id="268" r:id="rId7"/>
    <p:sldId id="280" r:id="rId8"/>
    <p:sldId id="265" r:id="rId9"/>
    <p:sldId id="266" r:id="rId10"/>
    <p:sldId id="274" r:id="rId11"/>
    <p:sldId id="272" r:id="rId12"/>
    <p:sldId id="281" r:id="rId13"/>
    <p:sldId id="271" r:id="rId14"/>
    <p:sldId id="279" r:id="rId15"/>
  </p:sldIdLst>
  <p:sldSz cx="9144000" cy="6858000" type="screen4x3"/>
  <p:notesSz cx="9144000" cy="6858000"/>
  <p:custDataLst>
    <p:tags r:id="rId17"/>
  </p:custDataLst>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56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28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00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72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orient="horz" pos="427">
          <p15:clr>
            <a:srgbClr val="A4A3A4"/>
          </p15:clr>
        </p15:guide>
        <p15:guide id="3" orient="horz" pos="983">
          <p15:clr>
            <a:srgbClr val="A4A3A4"/>
          </p15:clr>
        </p15:guide>
        <p15:guide id="4" orient="horz" pos="3838">
          <p15:clr>
            <a:srgbClr val="A4A3A4"/>
          </p15:clr>
        </p15:guide>
        <p15:guide id="5" pos="2880">
          <p15:clr>
            <a:srgbClr val="A4A3A4"/>
          </p15:clr>
        </p15:guide>
        <p15:guide id="6" pos="562">
          <p15:clr>
            <a:srgbClr val="A4A3A4"/>
          </p15:clr>
        </p15:guide>
        <p15:guide id="7" pos="5103">
          <p15:clr>
            <a:srgbClr val="A4A3A4"/>
          </p15:clr>
        </p15:guide>
        <p15:guide id="8" pos="2562">
          <p15:clr>
            <a:srgbClr val="A4A3A4"/>
          </p15:clr>
        </p15:guide>
        <p15:guide id="9" pos="26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6818D"/>
    <a:srgbClr val="FFFF99"/>
    <a:srgbClr val="A65C45"/>
    <a:srgbClr val="1C9DAC"/>
    <a:srgbClr val="598752"/>
    <a:srgbClr val="6DA463"/>
    <a:srgbClr val="1A9DAC"/>
    <a:srgbClr val="CC7054"/>
    <a:srgbClr val="FFFFFF"/>
    <a:srgbClr val="D6A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50" autoAdjust="0"/>
    <p:restoredTop sz="64632" autoAdjust="0"/>
  </p:normalViewPr>
  <p:slideViewPr>
    <p:cSldViewPr showGuides="1">
      <p:cViewPr varScale="1">
        <p:scale>
          <a:sx n="50" d="100"/>
          <a:sy n="50" d="100"/>
        </p:scale>
        <p:origin x="1530" y="42"/>
      </p:cViewPr>
      <p:guideLst>
        <p:guide orient="horz" pos="2160"/>
        <p:guide orient="horz" pos="427"/>
        <p:guide orient="horz" pos="983"/>
        <p:guide orient="horz" pos="3838"/>
        <p:guide pos="2880"/>
        <p:guide pos="562"/>
        <p:guide pos="5103"/>
        <p:guide pos="2562"/>
        <p:guide pos="26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ustomXml" Target="../customXml/item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dirty="0"/>
          </a:p>
        </p:txBody>
      </p:sp>
      <p:sp>
        <p:nvSpPr>
          <p:cNvPr id="11267"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ＭＳ Ｐゴシック" charset="0"/>
              </a:defRPr>
            </a:lvl1pPr>
          </a:lstStyle>
          <a:p>
            <a:pPr>
              <a:defRPr/>
            </a:pPr>
            <a:endParaRPr lang="en-US" dirty="0"/>
          </a:p>
        </p:txBody>
      </p:sp>
      <p:sp>
        <p:nvSpPr>
          <p:cNvPr id="12292"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9"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dirty="0"/>
          </a:p>
        </p:txBody>
      </p:sp>
      <p:sp>
        <p:nvSpPr>
          <p:cNvPr id="11271"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5360570-2B09-DB43-BBE0-DA076DA911F1}" type="slidenum">
              <a:rPr lang="en-US" altLang="en-US"/>
              <a:pPr>
                <a:defRPr/>
              </a:pPr>
              <a:t>‹#›</a:t>
            </a:fld>
            <a:endParaRPr lang="en-US" altLang="en-US" dirty="0"/>
          </a:p>
        </p:txBody>
      </p:sp>
    </p:spTree>
    <p:extLst>
      <p:ext uri="{BB962C8B-B14F-4D97-AF65-F5344CB8AC3E}">
        <p14:creationId xmlns:p14="http://schemas.microsoft.com/office/powerpoint/2010/main" val="200487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ＭＳ Ｐゴシック" charset="0"/>
                <a:cs typeface="ＭＳ Ｐゴシック" charset="0"/>
              </a:rPr>
              <a:t>Coined by journalist Howe in 2006, crowdsourcing works through an institution outsourcing a function normally performed by an employee or group of individuals (Howe, 2006). However the notion of crowdsourcing continues to evolve. In the digital age crowdsourcing usually involves an open-call through participatory online activity, typically social media, providing a wider access to people internationally in less time and at a reduced cost than traditional methods (</a:t>
            </a:r>
            <a:r>
              <a:rPr lang="en-GB" sz="1200" kern="1200" dirty="0" err="1" smtClean="0">
                <a:solidFill>
                  <a:schemeClr val="tx1"/>
                </a:solidFill>
                <a:effectLst/>
                <a:latin typeface="Arial" charset="0"/>
                <a:ea typeface="ＭＳ Ｐゴシック" charset="0"/>
                <a:cs typeface="ＭＳ Ｐゴシック" charset="0"/>
              </a:rPr>
              <a:t>Schnek</a:t>
            </a:r>
            <a:r>
              <a:rPr lang="en-GB" sz="1200" kern="1200" dirty="0" smtClean="0">
                <a:solidFill>
                  <a:schemeClr val="tx1"/>
                </a:solidFill>
                <a:effectLst/>
                <a:latin typeface="Arial" charset="0"/>
                <a:ea typeface="ＭＳ Ｐゴシック" charset="0"/>
                <a:cs typeface="ＭＳ Ｐゴシック" charset="0"/>
              </a:rPr>
              <a:t> et al, 2005). Yet traditional outsourcing has been used for centuries and the practice of using the “wisdom of the crowd” can be traced back to Aristotle in the 4</a:t>
            </a:r>
            <a:r>
              <a:rPr lang="en-GB" sz="1200" kern="1200" baseline="30000" dirty="0" smtClean="0">
                <a:solidFill>
                  <a:schemeClr val="tx1"/>
                </a:solidFill>
                <a:effectLst/>
                <a:latin typeface="Arial" charset="0"/>
                <a:ea typeface="ＭＳ Ｐゴシック" charset="0"/>
                <a:cs typeface="ＭＳ Ｐゴシック" charset="0"/>
              </a:rPr>
              <a:t>th</a:t>
            </a:r>
            <a:r>
              <a:rPr lang="en-GB" sz="1200" kern="1200" dirty="0" smtClean="0">
                <a:solidFill>
                  <a:schemeClr val="tx1"/>
                </a:solidFill>
                <a:effectLst/>
                <a:latin typeface="Arial" charset="0"/>
                <a:ea typeface="ＭＳ Ｐゴシック" charset="0"/>
                <a:cs typeface="ＭＳ Ｐゴシック" charset="0"/>
              </a:rPr>
              <a:t> century who explored the concept in his work titled </a:t>
            </a:r>
            <a:r>
              <a:rPr lang="en-GB" sz="1200" i="1" kern="1200" dirty="0" smtClean="0">
                <a:solidFill>
                  <a:schemeClr val="tx1"/>
                </a:solidFill>
                <a:effectLst/>
                <a:latin typeface="Arial" charset="0"/>
                <a:ea typeface="ＭＳ Ｐゴシック" charset="0"/>
                <a:cs typeface="ＭＳ Ｐゴシック" charset="0"/>
              </a:rPr>
              <a:t>“Politics”</a:t>
            </a:r>
            <a:r>
              <a:rPr lang="en-GB" sz="1200" kern="1200" dirty="0" smtClean="0">
                <a:solidFill>
                  <a:schemeClr val="tx1"/>
                </a:solidFill>
                <a:effectLst/>
                <a:latin typeface="Arial" charset="0"/>
                <a:ea typeface="ＭＳ Ｐゴシック" charset="0"/>
                <a:cs typeface="ＭＳ Ｐゴシック" charset="0"/>
              </a:rPr>
              <a:t> (Lord, 2013).  The presenter for this session has a particular interest in crowdsourcing as through their doctoral studies, they are exploring the use of the tool in curriculum design processes. This seeks to capture the </a:t>
            </a:r>
            <a:r>
              <a:rPr lang="en-GB" sz="1200" i="1" kern="1200" dirty="0" smtClean="0">
                <a:solidFill>
                  <a:schemeClr val="tx1"/>
                </a:solidFill>
                <a:effectLst/>
                <a:latin typeface="Arial" charset="0"/>
                <a:ea typeface="ＭＳ Ｐゴシック" charset="0"/>
                <a:cs typeface="ＭＳ Ｐゴシック" charset="0"/>
              </a:rPr>
              <a:t>“expert by experience”</a:t>
            </a:r>
            <a:r>
              <a:rPr lang="en-GB" sz="1200" kern="1200" dirty="0" smtClean="0">
                <a:solidFill>
                  <a:schemeClr val="tx1"/>
                </a:solidFill>
                <a:effectLst/>
                <a:latin typeface="Arial" charset="0"/>
                <a:ea typeface="ＭＳ Ｐゴシック" charset="0"/>
                <a:cs typeface="ＭＳ Ｐゴシック" charset="0"/>
              </a:rPr>
              <a:t> voice in the development of a pre-registration healthcare curriculum through the development of an on-line community using crowdsourcing as the vehicle to achieve this. This session presents an opportunity to introduce the wider definition of crowdsourcing and how this fits with building community. The differences between crowdsourcing and concepts such as </a:t>
            </a:r>
            <a:r>
              <a:rPr lang="en-GB" sz="1200" kern="1200" dirty="0" err="1" smtClean="0">
                <a:solidFill>
                  <a:schemeClr val="tx1"/>
                </a:solidFill>
                <a:effectLst/>
                <a:latin typeface="Arial" charset="0"/>
                <a:ea typeface="ＭＳ Ｐゴシック" charset="0"/>
                <a:cs typeface="ＭＳ Ｐゴシック" charset="0"/>
              </a:rPr>
              <a:t>crowdlearning</a:t>
            </a:r>
            <a:r>
              <a:rPr lang="en-GB" sz="1200" kern="1200" dirty="0" smtClean="0">
                <a:solidFill>
                  <a:schemeClr val="tx1"/>
                </a:solidFill>
                <a:effectLst/>
                <a:latin typeface="Arial" charset="0"/>
                <a:ea typeface="ＭＳ Ｐゴシック" charset="0"/>
                <a:cs typeface="ＭＳ Ｐゴシック" charset="0"/>
              </a:rPr>
              <a:t> and crowdfunding will be highlighted. A standard conceptual framework for crowdsourcing and the challenges this presents when applied to the field of education will be shared.  Examples of the use of the tool in medical and healthcare education will be presented. Finally the room will be crowdsourced on how individuals could harness “the wisdom of the crowd” via on-line learning communities to enhance the learning and teaching experiences in their respective disciplines. </a:t>
            </a:r>
          </a:p>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1</a:t>
            </a:fld>
            <a:endParaRPr lang="en-US" altLang="en-US"/>
          </a:p>
        </p:txBody>
      </p:sp>
    </p:spTree>
    <p:extLst>
      <p:ext uri="{BB962C8B-B14F-4D97-AF65-F5344CB8AC3E}">
        <p14:creationId xmlns:p14="http://schemas.microsoft.com/office/powerpoint/2010/main" val="814222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3</a:t>
            </a:fld>
            <a:endParaRPr lang="en-US" altLang="en-US"/>
          </a:p>
        </p:txBody>
      </p:sp>
    </p:spTree>
    <p:extLst>
      <p:ext uri="{BB962C8B-B14F-4D97-AF65-F5344CB8AC3E}">
        <p14:creationId xmlns:p14="http://schemas.microsoft.com/office/powerpoint/2010/main" val="3918057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ＭＳ Ｐゴシック" charset="0"/>
                <a:cs typeface="ＭＳ Ｐゴシック" charset="0"/>
              </a:rPr>
              <a:t>With these changes, there is a shift in responsibilities from the course designer to motivated and self-directed learner-participants.</a:t>
            </a:r>
            <a:r>
              <a:rPr lang="en-US" sz="1200" kern="1200" baseline="0" dirty="0" smtClean="0">
                <a:solidFill>
                  <a:schemeClr val="tx1"/>
                </a:solidFill>
                <a:effectLst/>
                <a:latin typeface="Arial" charset="0"/>
                <a:ea typeface="ＭＳ Ｐゴシック" charset="0"/>
                <a:cs typeface="ＭＳ Ｐゴシック" charset="0"/>
              </a:rPr>
              <a:t> </a:t>
            </a:r>
            <a:r>
              <a:rPr lang="en-US" sz="1200" kern="1200" baseline="0" dirty="0" err="1" smtClean="0">
                <a:solidFill>
                  <a:schemeClr val="tx1"/>
                </a:solidFill>
                <a:effectLst/>
                <a:latin typeface="Arial" charset="0"/>
                <a:ea typeface="ＭＳ Ｐゴシック" charset="0"/>
                <a:cs typeface="ＭＳ Ｐゴシック" charset="0"/>
              </a:rPr>
              <a:t>Wikkis</a:t>
            </a:r>
            <a:r>
              <a:rPr lang="en-US" sz="1200" kern="1200" baseline="0" dirty="0" smtClean="0">
                <a:solidFill>
                  <a:schemeClr val="tx1"/>
                </a:solidFill>
                <a:effectLst/>
                <a:latin typeface="Arial" charset="0"/>
                <a:ea typeface="ＭＳ Ｐゴシック" charset="0"/>
                <a:cs typeface="ＭＳ Ｐゴシック" charset="0"/>
              </a:rPr>
              <a:t> on M level module example.</a:t>
            </a:r>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5</a:t>
            </a:fld>
            <a:endParaRPr lang="en-US" altLang="en-US"/>
          </a:p>
        </p:txBody>
      </p:sp>
    </p:spTree>
    <p:extLst>
      <p:ext uri="{BB962C8B-B14F-4D97-AF65-F5344CB8AC3E}">
        <p14:creationId xmlns:p14="http://schemas.microsoft.com/office/powerpoint/2010/main" val="1028295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Papers read and coded into subject areas and then into categories:</a:t>
            </a:r>
          </a:p>
          <a:p>
            <a:pPr lvl="1">
              <a:buFont typeface="Wingdings" panose="05000000000000000000" pitchFamily="2" charset="2"/>
              <a:buChar char="Ø"/>
            </a:pPr>
            <a:r>
              <a:rPr lang="en-GB" dirty="0" smtClean="0"/>
              <a:t>Lesson planning  (n=1)</a:t>
            </a:r>
          </a:p>
          <a:p>
            <a:pPr lvl="1">
              <a:buFont typeface="Wingdings" panose="05000000000000000000" pitchFamily="2" charset="2"/>
              <a:buChar char="Ø"/>
            </a:pPr>
            <a:r>
              <a:rPr lang="en-GB" dirty="0" smtClean="0"/>
              <a:t>Instructional material design (n=3)</a:t>
            </a:r>
          </a:p>
          <a:p>
            <a:pPr lvl="1">
              <a:buFont typeface="Wingdings" panose="05000000000000000000" pitchFamily="2" charset="2"/>
              <a:buChar char="Ø"/>
            </a:pPr>
            <a:r>
              <a:rPr lang="en-GB" dirty="0" smtClean="0"/>
              <a:t>Skills assessment (n=11)</a:t>
            </a:r>
          </a:p>
          <a:p>
            <a:pPr lvl="1">
              <a:buFont typeface="Wingdings" panose="05000000000000000000" pitchFamily="2" charset="2"/>
              <a:buChar char="Ø"/>
            </a:pPr>
            <a:r>
              <a:rPr lang="en-GB" dirty="0" smtClean="0"/>
              <a:t>Recruitment/ selection of learners (n=2)</a:t>
            </a:r>
          </a:p>
          <a:p>
            <a:pPr marL="457200" lvl="1" indent="0">
              <a:buNone/>
            </a:pPr>
            <a:endParaRPr lang="en-GB" dirty="0" smtClean="0"/>
          </a:p>
          <a:p>
            <a:r>
              <a:rPr lang="en-GB" dirty="0" smtClean="0"/>
              <a:t>Further details obtained extracted: crowd numbers, crowd size and reward, study location </a:t>
            </a:r>
          </a:p>
          <a:p>
            <a:pPr marL="0" indent="0">
              <a:buNone/>
            </a:pPr>
            <a:endParaRPr lang="en-GB" dirty="0" smtClean="0"/>
          </a:p>
          <a:p>
            <a:r>
              <a:rPr lang="en-GB" dirty="0" smtClean="0"/>
              <a:t>Papers US (n=15); Canada (n=2)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Calibri" panose="020F0502020204030204" pitchFamily="34" charset="0"/>
              </a:rPr>
              <a:t>Study background information (authors, year, journal, and methodology) was collected for each article and data regarding crowdsource aims, sample numbers, crowd workers, crowd motivation and study location were documented</a:t>
            </a:r>
            <a:endParaRPr lang="en-GB" sz="1200" dirty="0" smtClean="0"/>
          </a:p>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7</a:t>
            </a:fld>
            <a:endParaRPr lang="en-US" altLang="en-US"/>
          </a:p>
        </p:txBody>
      </p:sp>
    </p:spTree>
    <p:extLst>
      <p:ext uri="{BB962C8B-B14F-4D97-AF65-F5344CB8AC3E}">
        <p14:creationId xmlns:p14="http://schemas.microsoft.com/office/powerpoint/2010/main" val="3908329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10</a:t>
            </a:fld>
            <a:endParaRPr lang="en-US" altLang="en-US" dirty="0"/>
          </a:p>
        </p:txBody>
      </p:sp>
    </p:spTree>
    <p:extLst>
      <p:ext uri="{BB962C8B-B14F-4D97-AF65-F5344CB8AC3E}">
        <p14:creationId xmlns:p14="http://schemas.microsoft.com/office/powerpoint/2010/main" val="2184908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Arial" charset="0"/>
                <a:ea typeface="ＭＳ Ｐゴシック" charset="0"/>
                <a:cs typeface="ＭＳ Ｐゴシック" charset="0"/>
              </a:rPr>
              <a:t>At the</a:t>
            </a:r>
          </a:p>
          <a:p>
            <a:r>
              <a:rPr lang="en-US" sz="1200" b="0" i="0" u="none" strike="noStrike" kern="1200" baseline="0" dirty="0" smtClean="0">
                <a:solidFill>
                  <a:schemeClr val="tx1"/>
                </a:solidFill>
                <a:latin typeface="Arial" charset="0"/>
                <a:ea typeface="ＭＳ Ｐゴシック" charset="0"/>
                <a:cs typeface="ＭＳ Ｐゴシック" charset="0"/>
              </a:rPr>
              <a:t>institutional level, challenges can be reduced by explaining that co-creation often leads to</a:t>
            </a:r>
          </a:p>
          <a:p>
            <a:r>
              <a:rPr lang="en-US" sz="1200" b="0" i="0" u="none" strike="noStrike" kern="1200" baseline="0" dirty="0" smtClean="0">
                <a:solidFill>
                  <a:schemeClr val="tx1"/>
                </a:solidFill>
                <a:latin typeface="Arial" charset="0"/>
                <a:ea typeface="ＭＳ Ｐゴシック" charset="0"/>
                <a:cs typeface="ＭＳ Ｐゴシック" charset="0"/>
              </a:rPr>
              <a:t>more engaging and effective classroom practices and may shift the culture at departmental</a:t>
            </a:r>
          </a:p>
          <a:p>
            <a:r>
              <a:rPr lang="en-US" sz="1200" b="0" i="0" u="none" strike="noStrike" kern="1200" baseline="0" dirty="0" smtClean="0">
                <a:solidFill>
                  <a:schemeClr val="tx1"/>
                </a:solidFill>
                <a:latin typeface="Arial" charset="0"/>
                <a:ea typeface="ＭＳ Ｐゴシック" charset="0"/>
                <a:cs typeface="ＭＳ Ｐゴシック" charset="0"/>
              </a:rPr>
              <a:t>level to a more collaborative one with a sense of shared responsibility for teaching and</a:t>
            </a:r>
          </a:p>
          <a:p>
            <a:r>
              <a:rPr lang="en-US" sz="1200" b="0" i="0" u="none" strike="noStrike" kern="1200" baseline="0" dirty="0" smtClean="0">
                <a:solidFill>
                  <a:schemeClr val="tx1"/>
                </a:solidFill>
                <a:latin typeface="Arial" charset="0"/>
                <a:ea typeface="ＭＳ Ｐゴシック" charset="0"/>
                <a:cs typeface="ＭＳ Ｐゴシック" charset="0"/>
              </a:rPr>
              <a:t>learning. Similarly, providing institutional backing in the form of small-scale funding can</a:t>
            </a:r>
          </a:p>
          <a:p>
            <a:r>
              <a:rPr lang="en-US" sz="1200" b="0" i="0" u="none" strike="noStrike" kern="1200" baseline="0" dirty="0" smtClean="0">
                <a:solidFill>
                  <a:schemeClr val="tx1"/>
                </a:solidFill>
                <a:latin typeface="Arial" charset="0"/>
                <a:ea typeface="ＭＳ Ｐゴシック" charset="0"/>
                <a:cs typeface="ＭＳ Ｐゴシック" charset="0"/>
              </a:rPr>
              <a:t>facilitate further co-creation and curriculum innovation.</a:t>
            </a:r>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11</a:t>
            </a:fld>
            <a:endParaRPr lang="en-US" altLang="en-US"/>
          </a:p>
        </p:txBody>
      </p:sp>
    </p:spTree>
    <p:extLst>
      <p:ext uri="{BB962C8B-B14F-4D97-AF65-F5344CB8AC3E}">
        <p14:creationId xmlns:p14="http://schemas.microsoft.com/office/powerpoint/2010/main" val="4415443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presentation title slide">
    <p:bg>
      <p:bgPr>
        <a:solidFill>
          <a:srgbClr val="1C9DAC"/>
        </a:solidFill>
        <a:effectLst/>
      </p:bgPr>
    </p:bg>
    <p:spTree>
      <p:nvGrpSpPr>
        <p:cNvPr id="1" name=""/>
        <p:cNvGrpSpPr/>
        <p:nvPr/>
      </p:nvGrpSpPr>
      <p:grpSpPr>
        <a:xfrm>
          <a:off x="0" y="0"/>
          <a:ext cx="0" cy="0"/>
          <a:chOff x="0" y="0"/>
          <a:chExt cx="0" cy="0"/>
        </a:xfrm>
      </p:grpSpPr>
      <p:pic>
        <p:nvPicPr>
          <p:cNvPr id="6" name="Picture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888" y="-1588"/>
            <a:ext cx="2166937" cy="108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1919288" y="1989138"/>
            <a:ext cx="0" cy="3657600"/>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sp>
        <p:nvSpPr>
          <p:cNvPr id="15" name="Text Placeholder 14"/>
          <p:cNvSpPr>
            <a:spLocks noGrp="1"/>
          </p:cNvSpPr>
          <p:nvPr>
            <p:ph type="body" sz="quarter" idx="14"/>
          </p:nvPr>
        </p:nvSpPr>
        <p:spPr>
          <a:xfrm>
            <a:off x="2325600" y="1886400"/>
            <a:ext cx="6062750" cy="3774848"/>
          </a:xfrm>
          <a:prstGeom prst="rect">
            <a:avLst/>
          </a:prstGeom>
        </p:spPr>
        <p:txBody>
          <a:bodyPr lIns="0" tIns="0" rIns="0" bIns="0"/>
          <a:lstStyle>
            <a:lvl1pPr marL="0" indent="0">
              <a:lnSpc>
                <a:spcPts val="4800"/>
              </a:lnSpc>
              <a:spcBef>
                <a:spcPts val="0"/>
              </a:spcBef>
              <a:buFontTx/>
              <a:buNone/>
              <a:defRPr sz="4400" b="0" i="0">
                <a:solidFill>
                  <a:schemeClr val="bg1"/>
                </a:solidFill>
                <a:latin typeface="Georgia"/>
                <a:ea typeface="Georgia"/>
                <a:cs typeface="Georgia"/>
              </a:defRPr>
            </a:lvl1pPr>
          </a:lstStyle>
          <a:p>
            <a:pPr lvl="0"/>
            <a:r>
              <a:rPr lang="en-GB" dirty="0" smtClean="0"/>
              <a:t>Click to edit Master text styles</a:t>
            </a:r>
          </a:p>
        </p:txBody>
      </p:sp>
      <p:sp>
        <p:nvSpPr>
          <p:cNvPr id="18" name="Text Placeholder 14"/>
          <p:cNvSpPr>
            <a:spLocks noGrp="1"/>
          </p:cNvSpPr>
          <p:nvPr>
            <p:ph type="body" sz="quarter" idx="15"/>
          </p:nvPr>
        </p:nvSpPr>
        <p:spPr>
          <a:xfrm>
            <a:off x="640800" y="1972800"/>
            <a:ext cx="1219139" cy="358775"/>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dirty="0" smtClean="0"/>
              <a:t>Click to edit Master text styles</a:t>
            </a:r>
          </a:p>
        </p:txBody>
      </p:sp>
      <p:sp>
        <p:nvSpPr>
          <p:cNvPr id="19" name="Text Placeholder 14"/>
          <p:cNvSpPr>
            <a:spLocks noGrp="1"/>
          </p:cNvSpPr>
          <p:nvPr>
            <p:ph type="body" sz="quarter" idx="16"/>
          </p:nvPr>
        </p:nvSpPr>
        <p:spPr>
          <a:xfrm>
            <a:off x="640800" y="2332800"/>
            <a:ext cx="1219139" cy="536400"/>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a:ea typeface="Tahoma"/>
                <a:cs typeface="Tahoma"/>
              </a:defRPr>
            </a:lvl1pPr>
          </a:lstStyle>
          <a:p>
            <a:pPr lvl="0"/>
            <a:r>
              <a:rPr lang="en-GB" dirty="0" smtClean="0"/>
              <a:t>Click to edit Master text styles</a:t>
            </a:r>
          </a:p>
        </p:txBody>
      </p:sp>
      <p:sp>
        <p:nvSpPr>
          <p:cNvPr id="20" name="Text Placeholder 14"/>
          <p:cNvSpPr>
            <a:spLocks noGrp="1"/>
          </p:cNvSpPr>
          <p:nvPr>
            <p:ph type="body" sz="quarter" idx="17"/>
          </p:nvPr>
        </p:nvSpPr>
        <p:spPr>
          <a:xfrm>
            <a:off x="640800" y="2876400"/>
            <a:ext cx="1219139" cy="695325"/>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a:ea typeface="Tahoma"/>
                <a:cs typeface="Tahoma"/>
              </a:defRPr>
            </a:lvl1pPr>
          </a:lstStyle>
          <a:p>
            <a:pPr lvl="0"/>
            <a:r>
              <a:rPr lang="en-GB" dirty="0" smtClean="0"/>
              <a:t>Click to edit Master text styles</a:t>
            </a:r>
          </a:p>
        </p:txBody>
      </p:sp>
      <p:sp>
        <p:nvSpPr>
          <p:cNvPr id="8" name="Text Placeholder 14"/>
          <p:cNvSpPr>
            <a:spLocks noGrp="1"/>
          </p:cNvSpPr>
          <p:nvPr>
            <p:ph type="body" sz="quarter" idx="18"/>
          </p:nvPr>
        </p:nvSpPr>
        <p:spPr>
          <a:xfrm>
            <a:off x="641268" y="5503482"/>
            <a:ext cx="1219139" cy="229774"/>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dirty="0" smtClean="0"/>
              <a:t>Click to edit Master text styles</a:t>
            </a:r>
          </a:p>
        </p:txBody>
      </p:sp>
    </p:spTree>
    <p:extLst>
      <p:ext uri="{BB962C8B-B14F-4D97-AF65-F5344CB8AC3E}">
        <p14:creationId xmlns:p14="http://schemas.microsoft.com/office/powerpoint/2010/main" val="2037226853"/>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pic>
        <p:nvPicPr>
          <p:cNvPr id="3"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Picture Placeholder 21"/>
          <p:cNvSpPr>
            <a:spLocks noGrp="1"/>
          </p:cNvSpPr>
          <p:nvPr>
            <p:ph type="pic" sz="quarter" idx="12"/>
          </p:nvPr>
        </p:nvSpPr>
        <p:spPr>
          <a:xfrm>
            <a:off x="611560" y="981075"/>
            <a:ext cx="7884740" cy="5112221"/>
          </a:xfrm>
          <a:prstGeom prst="rect">
            <a:avLst/>
          </a:prstGeom>
          <a:solidFill>
            <a:schemeClr val="bg1">
              <a:lumMod val="75000"/>
            </a:schemeClr>
          </a:solidFill>
        </p:spPr>
        <p:txBody>
          <a:bodyPr/>
          <a:lstStyle>
            <a:lvl1pPr marL="0" indent="0">
              <a:buFontTx/>
              <a:buNone/>
              <a:defRPr sz="2400" b="0" i="0">
                <a:ln>
                  <a:solidFill>
                    <a:srgbClr val="FFFFFF"/>
                  </a:solidFill>
                </a:ln>
                <a:solidFill>
                  <a:srgbClr val="FFFFFF"/>
                </a:solidFill>
                <a:latin typeface="Tahoma"/>
                <a:ea typeface="Tahoma"/>
                <a:cs typeface="Tahoma"/>
              </a:defRPr>
            </a:lvl1pPr>
          </a:lstStyle>
          <a:p>
            <a:pPr lvl="0"/>
            <a:r>
              <a:rPr lang="en-GB" noProof="0" dirty="0" smtClean="0"/>
              <a:t>Drag picture to placeholder or click icon to add</a:t>
            </a:r>
            <a:endParaRPr lang="en-US" noProof="0" dirty="0"/>
          </a:p>
        </p:txBody>
      </p:sp>
    </p:spTree>
    <p:extLst>
      <p:ext uri="{BB962C8B-B14F-4D97-AF65-F5344CB8AC3E}">
        <p14:creationId xmlns:p14="http://schemas.microsoft.com/office/powerpoint/2010/main" val="250680606"/>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5553B45-1375-4428-BB28-B409318F3552}" type="datetimeFigureOut">
              <a:rPr lang="en-GB" smtClean="0"/>
              <a:t>05/06/2018</a:t>
            </a:fld>
            <a:endParaRPr lang="en-GB"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2CE1441A-EEBE-46D1-93E9-604A7F4C6493}" type="slidenum">
              <a:rPr lang="en-GB" smtClean="0"/>
              <a:t>‹#›</a:t>
            </a:fld>
            <a:endParaRPr lang="en-GB" dirty="0"/>
          </a:p>
        </p:txBody>
      </p:sp>
    </p:spTree>
    <p:extLst>
      <p:ext uri="{BB962C8B-B14F-4D97-AF65-F5344CB8AC3E}">
        <p14:creationId xmlns:p14="http://schemas.microsoft.com/office/powerpoint/2010/main" val="2531998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and subhead">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0"/>
          </p:nvPr>
        </p:nvSpPr>
        <p:spPr>
          <a:xfrm>
            <a:off x="899591" y="1890713"/>
            <a:ext cx="6515621" cy="1366120"/>
          </a:xfrm>
          <a:prstGeom prst="rect">
            <a:avLst/>
          </a:prstGeom>
        </p:spPr>
        <p:txBody>
          <a:bodyPr lIns="0" tIns="0" rIns="0" bIns="0"/>
          <a:lstStyle>
            <a:lvl1pPr marL="0" indent="0">
              <a:lnSpc>
                <a:spcPts val="4800"/>
              </a:lnSpc>
              <a:spcBef>
                <a:spcPts val="0"/>
              </a:spcBef>
              <a:buFontTx/>
              <a:buNone/>
              <a:defRPr sz="4400" b="0" i="0">
                <a:solidFill>
                  <a:srgbClr val="16818D"/>
                </a:solidFill>
                <a:latin typeface="Georgia"/>
                <a:ea typeface="Georgia"/>
                <a:cs typeface="Georgia"/>
              </a:defRPr>
            </a:lvl1pPr>
          </a:lstStyle>
          <a:p>
            <a:pPr lvl="0"/>
            <a:r>
              <a:rPr lang="en-GB" dirty="0" smtClean="0"/>
              <a:t>Click to edit Master text styles</a:t>
            </a:r>
          </a:p>
        </p:txBody>
      </p:sp>
      <p:sp>
        <p:nvSpPr>
          <p:cNvPr id="7" name="Text Placeholder 5"/>
          <p:cNvSpPr>
            <a:spLocks noGrp="1"/>
          </p:cNvSpPr>
          <p:nvPr>
            <p:ph type="body" sz="quarter" idx="11"/>
          </p:nvPr>
        </p:nvSpPr>
        <p:spPr>
          <a:xfrm>
            <a:off x="899592" y="4221163"/>
            <a:ext cx="6515620" cy="603104"/>
          </a:xfrm>
          <a:prstGeom prst="rect">
            <a:avLst/>
          </a:prstGeom>
        </p:spPr>
        <p:txBody>
          <a:bodyPr lIns="0" tIns="0" rIns="0" bIns="0"/>
          <a:lstStyle>
            <a:lvl1pPr marL="0" indent="0">
              <a:lnSpc>
                <a:spcPct val="100000"/>
              </a:lnSpc>
              <a:buFontTx/>
              <a:buNone/>
              <a:defRPr sz="1600" b="0" i="0">
                <a:solidFill>
                  <a:schemeClr val="tx1"/>
                </a:solidFill>
                <a:latin typeface="Tahoma"/>
                <a:ea typeface="Tahoma"/>
                <a:cs typeface="Tahoma"/>
              </a:defRPr>
            </a:lvl1pPr>
          </a:lstStyle>
          <a:p>
            <a:pPr lvl="0"/>
            <a:r>
              <a:rPr lang="en-GB" dirty="0" smtClean="0"/>
              <a:t>Click to edit Master text styles</a:t>
            </a:r>
          </a:p>
        </p:txBody>
      </p:sp>
    </p:spTree>
    <p:extLst>
      <p:ext uri="{BB962C8B-B14F-4D97-AF65-F5344CB8AC3E}">
        <p14:creationId xmlns:p14="http://schemas.microsoft.com/office/powerpoint/2010/main" val="19245060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headings, text and bullet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89700"/>
            <a:ext cx="6515621" cy="651068"/>
          </a:xfrm>
          <a:prstGeom prst="rect">
            <a:avLst/>
          </a:prstGeom>
        </p:spPr>
        <p:txBody>
          <a:bodyPr lIns="0" tIns="0" rIns="0" bIns="0"/>
          <a:lstStyle>
            <a:lvl1pPr marL="0" indent="0">
              <a:lnSpc>
                <a:spcPts val="4200"/>
              </a:lnSpc>
              <a:buFontTx/>
              <a:buNone/>
              <a:defRPr sz="4000" b="0" i="0">
                <a:solidFill>
                  <a:srgbClr val="16818D"/>
                </a:solidFill>
                <a:latin typeface="Georgia"/>
                <a:ea typeface="Georgia"/>
                <a:cs typeface="Georgia"/>
              </a:defRPr>
            </a:lvl1pPr>
          </a:lstStyle>
          <a:p>
            <a:pPr lvl="0"/>
            <a:r>
              <a:rPr lang="en-GB" dirty="0" smtClean="0"/>
              <a:t>Click to edit Master text styles</a:t>
            </a:r>
          </a:p>
        </p:txBody>
      </p:sp>
      <p:sp>
        <p:nvSpPr>
          <p:cNvPr id="6" name="Text Placeholder 5"/>
          <p:cNvSpPr>
            <a:spLocks noGrp="1"/>
          </p:cNvSpPr>
          <p:nvPr>
            <p:ph type="body" sz="quarter" idx="11"/>
          </p:nvPr>
        </p:nvSpPr>
        <p:spPr>
          <a:xfrm>
            <a:off x="900113" y="1773238"/>
            <a:ext cx="6551612" cy="4608512"/>
          </a:xfrm>
          <a:prstGeom prst="rect">
            <a:avLst/>
          </a:prstGeom>
        </p:spPr>
        <p:txBody>
          <a:bodyPr/>
          <a:lstStyle>
            <a:lvl1pPr marL="266700" indent="-266700">
              <a:buClr>
                <a:srgbClr val="16818D"/>
              </a:buClr>
              <a:defRPr sz="1600">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600">
                <a:latin typeface="Tahoma" panose="020B0604030504040204" pitchFamily="34" charset="0"/>
                <a:ea typeface="Tahoma" panose="020B0604030504040204" pitchFamily="34" charset="0"/>
                <a:cs typeface="Tahoma" panose="020B0604030504040204" pitchFamily="34" charset="0"/>
              </a:defRPr>
            </a:lvl2pPr>
            <a:lvl3pPr marL="808038" indent="-266700">
              <a:buClr>
                <a:srgbClr val="16818D"/>
              </a:buClr>
              <a:buFont typeface="Arial" panose="020B0604020202020204" pitchFamily="34" charset="0"/>
              <a:buChar char="̶"/>
              <a:defRPr sz="16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406912239"/>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headings, text and numbered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34666"/>
          </a:xfrm>
          <a:prstGeom prst="rect">
            <a:avLst/>
          </a:prstGeom>
        </p:spPr>
        <p:txBody>
          <a:bodyPr lIns="0" tIns="0" rIns="0" bIns="0"/>
          <a:lstStyle>
            <a:lvl1pPr marL="0" indent="0">
              <a:lnSpc>
                <a:spcPts val="4200"/>
              </a:lnSpc>
              <a:buFontTx/>
              <a:buNone/>
              <a:defRPr sz="4000" b="0" i="0">
                <a:solidFill>
                  <a:srgbClr val="16818D"/>
                </a:solidFill>
                <a:latin typeface="Georgia"/>
                <a:ea typeface="Georgia"/>
                <a:cs typeface="Georgia"/>
              </a:defRPr>
            </a:lvl1pPr>
          </a:lstStyle>
          <a:p>
            <a:pPr lvl="0"/>
            <a:r>
              <a:rPr lang="en-GB" dirty="0" smtClean="0"/>
              <a:t>Click to edit Master text styles</a:t>
            </a:r>
          </a:p>
        </p:txBody>
      </p:sp>
      <p:sp>
        <p:nvSpPr>
          <p:cNvPr id="3" name="Text Placeholder 2"/>
          <p:cNvSpPr>
            <a:spLocks noGrp="1"/>
          </p:cNvSpPr>
          <p:nvPr>
            <p:ph type="body" sz="quarter" idx="11"/>
          </p:nvPr>
        </p:nvSpPr>
        <p:spPr>
          <a:xfrm>
            <a:off x="900113" y="1700213"/>
            <a:ext cx="6551612" cy="4465637"/>
          </a:xfrm>
          <a:prstGeom prst="rect">
            <a:avLst/>
          </a:prstGeom>
        </p:spPr>
        <p:txBody>
          <a:bodyPr/>
          <a:lstStyle>
            <a:lvl1pPr marL="266700" indent="-266700">
              <a:buClr>
                <a:srgbClr val="16818D"/>
              </a:buClr>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mj-lt"/>
              <a:buAutoNum type="romanLcPeriod"/>
              <a:defRPr sz="16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16818D"/>
              </a:buClr>
              <a:buFont typeface="Arial" panose="020B0604020202020204" pitchFamily="34" charset="0"/>
              <a:buChar char="̶"/>
              <a:defRPr sz="1600">
                <a:latin typeface="Tahoma" panose="020B0604030504040204" pitchFamily="34" charset="0"/>
                <a:ea typeface="Tahoma" panose="020B0604030504040204" pitchFamily="34" charset="0"/>
                <a:cs typeface="Tahoma" panose="020B0604030504040204" pitchFamily="34" charset="0"/>
              </a:defRPr>
            </a:lvl3pPr>
            <a:lvl4pPr marL="23431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4pPr>
            <a:lvl5pPr marL="29527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386068825"/>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text style">
    <p:spTree>
      <p:nvGrpSpPr>
        <p:cNvPr id="1" name=""/>
        <p:cNvGrpSpPr/>
        <p:nvPr/>
      </p:nvGrpSpPr>
      <p:grpSpPr>
        <a:xfrm>
          <a:off x="0" y="0"/>
          <a:ext cx="0" cy="0"/>
          <a:chOff x="0" y="0"/>
          <a:chExt cx="0" cy="0"/>
        </a:xfrm>
      </p:grpSpPr>
      <p:pic>
        <p:nvPicPr>
          <p:cNvPr id="8"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899592"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a:ea typeface="Tahoma"/>
                <a:cs typeface="Tahoma"/>
              </a:defRPr>
            </a:lvl1pPr>
          </a:lstStyle>
          <a:p>
            <a:pPr lvl="0"/>
            <a:r>
              <a:rPr lang="en-GB" dirty="0" smtClean="0"/>
              <a:t>Click to edit Master text styles</a:t>
            </a:r>
          </a:p>
        </p:txBody>
      </p:sp>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16818D"/>
                </a:solidFill>
                <a:latin typeface="Georgia"/>
                <a:ea typeface="Georgia"/>
                <a:cs typeface="Georgia"/>
              </a:defRPr>
            </a:lvl1pPr>
          </a:lstStyle>
          <a:p>
            <a:pPr lvl="0"/>
            <a:r>
              <a:rPr lang="en-GB" dirty="0" smtClean="0"/>
              <a:t>Click to edit Master text styles</a:t>
            </a:r>
          </a:p>
        </p:txBody>
      </p:sp>
      <p:sp>
        <p:nvSpPr>
          <p:cNvPr id="7" name="Text Placeholder 5"/>
          <p:cNvSpPr>
            <a:spLocks noGrp="1"/>
          </p:cNvSpPr>
          <p:nvPr>
            <p:ph type="body" sz="quarter" idx="12"/>
          </p:nvPr>
        </p:nvSpPr>
        <p:spPr>
          <a:xfrm>
            <a:off x="4284663"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a:ea typeface="Tahoma"/>
                <a:cs typeface="Tahoma"/>
              </a:defRPr>
            </a:lvl1pPr>
          </a:lstStyle>
          <a:p>
            <a:pPr lvl="0"/>
            <a:r>
              <a:rPr lang="en-GB" dirty="0" smtClean="0"/>
              <a:t>Click to edit Master text styles</a:t>
            </a:r>
          </a:p>
        </p:txBody>
      </p:sp>
    </p:spTree>
    <p:extLst>
      <p:ext uri="{BB962C8B-B14F-4D97-AF65-F5344CB8AC3E}">
        <p14:creationId xmlns:p14="http://schemas.microsoft.com/office/powerpoint/2010/main" val="190362276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style with bullet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16818D"/>
                </a:solidFill>
                <a:latin typeface="Georgia"/>
                <a:ea typeface="Georgia"/>
                <a:cs typeface="Georgia"/>
              </a:defRPr>
            </a:lvl1pPr>
          </a:lstStyle>
          <a:p>
            <a:pPr lvl="0"/>
            <a:r>
              <a:rPr lang="en-GB" dirty="0" smtClean="0"/>
              <a:t>Click to edit Master text styles</a:t>
            </a:r>
          </a:p>
        </p:txBody>
      </p:sp>
      <p:sp>
        <p:nvSpPr>
          <p:cNvPr id="8" name="Text Placeholder 5"/>
          <p:cNvSpPr>
            <a:spLocks noGrp="1"/>
          </p:cNvSpPr>
          <p:nvPr>
            <p:ph type="body" sz="quarter" idx="11" hasCustomPrompt="1"/>
          </p:nvPr>
        </p:nvSpPr>
        <p:spPr>
          <a:xfrm>
            <a:off x="899592" y="1628800"/>
            <a:ext cx="316758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6818D"/>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smtClean="0"/>
              <a:t>Click to add text</a:t>
            </a:r>
          </a:p>
          <a:p>
            <a:pPr lvl="1"/>
            <a:r>
              <a:rPr lang="en-GB" dirty="0" smtClean="0"/>
              <a:t>Second Bullet Point</a:t>
            </a:r>
          </a:p>
          <a:p>
            <a:pPr lvl="2"/>
            <a:r>
              <a:rPr lang="en-GB" dirty="0" smtClean="0"/>
              <a:t>Third Bullet Point</a:t>
            </a:r>
          </a:p>
          <a:p>
            <a:pPr lvl="3"/>
            <a:endParaRPr lang="en-GB" dirty="0" smtClean="0"/>
          </a:p>
        </p:txBody>
      </p:sp>
      <p:sp>
        <p:nvSpPr>
          <p:cNvPr id="9" name="Text Placeholder 5"/>
          <p:cNvSpPr>
            <a:spLocks noGrp="1"/>
          </p:cNvSpPr>
          <p:nvPr>
            <p:ph type="body" sz="quarter" idx="12" hasCustomPrompt="1"/>
          </p:nvPr>
        </p:nvSpPr>
        <p:spPr>
          <a:xfrm>
            <a:off x="4284663" y="1628800"/>
            <a:ext cx="316758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6818D"/>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US" dirty="0" smtClean="0"/>
              <a:t>Click to add text</a:t>
            </a:r>
          </a:p>
          <a:p>
            <a:pPr lvl="1"/>
            <a:r>
              <a:rPr lang="en-US" dirty="0" smtClean="0"/>
              <a:t>Second Bullet Point</a:t>
            </a:r>
          </a:p>
          <a:p>
            <a:pPr lvl="2"/>
            <a:r>
              <a:rPr lang="en-US" dirty="0" smtClean="0"/>
              <a:t>Third Bullet Point</a:t>
            </a:r>
          </a:p>
          <a:p>
            <a:pPr lvl="3"/>
            <a:endParaRPr lang="en-US" dirty="0" smtClean="0"/>
          </a:p>
          <a:p>
            <a:pPr lvl="0"/>
            <a:endParaRPr lang="en-GB" dirty="0" smtClean="0"/>
          </a:p>
        </p:txBody>
      </p:sp>
    </p:spTree>
    <p:extLst>
      <p:ext uri="{BB962C8B-B14F-4D97-AF65-F5344CB8AC3E}">
        <p14:creationId xmlns:p14="http://schemas.microsoft.com/office/powerpoint/2010/main" val="97645515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style with numbered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2" y="692696"/>
            <a:ext cx="6481464" cy="646040"/>
          </a:xfrm>
          <a:prstGeom prst="rect">
            <a:avLst/>
          </a:prstGeom>
        </p:spPr>
        <p:txBody>
          <a:bodyPr lIns="0" tIns="0" rIns="0" bIns="0"/>
          <a:lstStyle>
            <a:lvl1pPr marL="0" indent="0">
              <a:lnSpc>
                <a:spcPts val="4200"/>
              </a:lnSpc>
              <a:buFontTx/>
              <a:buNone/>
              <a:defRPr sz="4000" b="0" i="0">
                <a:solidFill>
                  <a:srgbClr val="16818D"/>
                </a:solidFill>
                <a:latin typeface="Georgia"/>
                <a:ea typeface="Georgia"/>
                <a:cs typeface="Georgia"/>
              </a:defRPr>
            </a:lvl1pPr>
          </a:lstStyle>
          <a:p>
            <a:pPr lvl="0"/>
            <a:r>
              <a:rPr lang="en-GB" dirty="0" smtClean="0"/>
              <a:t>Click to edit Master text styles</a:t>
            </a:r>
          </a:p>
        </p:txBody>
      </p:sp>
      <p:sp>
        <p:nvSpPr>
          <p:cNvPr id="8" name="Text Placeholder 5"/>
          <p:cNvSpPr>
            <a:spLocks noGrp="1"/>
          </p:cNvSpPr>
          <p:nvPr>
            <p:ph type="body" sz="quarter" idx="11" hasCustomPrompt="1"/>
          </p:nvPr>
        </p:nvSpPr>
        <p:spPr>
          <a:xfrm>
            <a:off x="899592" y="1628800"/>
            <a:ext cx="3167583"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6818D"/>
              </a:buClr>
              <a:buSzTx/>
              <a:buFont typeface="+mj-lt"/>
              <a:buAutoNum type="arabicPeriod"/>
              <a:tabLst/>
              <a:defRPr sz="1400" b="0" i="0" baseline="0">
                <a:solidFill>
                  <a:schemeClr val="tx1"/>
                </a:solidFill>
                <a:latin typeface="Tahoma"/>
                <a:ea typeface="Tahoma"/>
                <a:cs typeface="Tahoma"/>
              </a:defRPr>
            </a:lvl1pPr>
            <a:lvl2pPr marL="541338" indent="-274638">
              <a:buClr>
                <a:srgbClr val="16818D"/>
              </a:buClr>
              <a:buFont typeface="+mj-lt"/>
              <a:buAutoNum type="romanLcPeriod"/>
              <a:defRPr sz="1400" baseline="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smtClean="0"/>
              <a:t>Click to add text</a:t>
            </a:r>
          </a:p>
          <a:p>
            <a:pPr lvl="1"/>
            <a:r>
              <a:rPr lang="en-GB" dirty="0" smtClean="0"/>
              <a:t>Number Position Number 2</a:t>
            </a:r>
          </a:p>
          <a:p>
            <a:pPr lvl="2"/>
            <a:r>
              <a:rPr lang="en-GB" dirty="0" smtClean="0"/>
              <a:t>Number Position Number 3</a:t>
            </a:r>
          </a:p>
          <a:p>
            <a:pPr lvl="3"/>
            <a:endParaRPr lang="en-GB" dirty="0" smtClean="0"/>
          </a:p>
          <a:p>
            <a:pPr lvl="3"/>
            <a:endParaRPr lang="en-GB" dirty="0" smtClean="0"/>
          </a:p>
        </p:txBody>
      </p:sp>
      <p:sp>
        <p:nvSpPr>
          <p:cNvPr id="9" name="Text Placeholder 5"/>
          <p:cNvSpPr>
            <a:spLocks noGrp="1"/>
          </p:cNvSpPr>
          <p:nvPr>
            <p:ph type="body" sz="quarter" idx="12" hasCustomPrompt="1"/>
          </p:nvPr>
        </p:nvSpPr>
        <p:spPr>
          <a:xfrm>
            <a:off x="4284663" y="1628800"/>
            <a:ext cx="3167583"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6818D"/>
              </a:buClr>
              <a:buSzTx/>
              <a:buFont typeface="+mj-lt"/>
              <a:buAutoNum type="arabicPeriod"/>
              <a:tabLst/>
              <a:defRPr sz="1400" b="0" i="0" baseline="0">
                <a:solidFill>
                  <a:schemeClr val="tx1"/>
                </a:solidFill>
                <a:latin typeface="Tahoma"/>
                <a:ea typeface="Tahoma"/>
                <a:cs typeface="Tahoma"/>
              </a:defRPr>
            </a:lvl1pPr>
            <a:lvl2pPr marL="541338" indent="-274638">
              <a:buClr>
                <a:srgbClr val="16818D"/>
              </a:buClr>
              <a:buFont typeface="+mj-lt"/>
              <a:buAutoNum type="romanLcPeriod"/>
              <a:defRPr sz="14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smtClean="0"/>
              <a:t>Click to add text</a:t>
            </a:r>
          </a:p>
          <a:p>
            <a:pPr lvl="1"/>
            <a:r>
              <a:rPr lang="en-GB" dirty="0" smtClean="0"/>
              <a:t>Number Position Number 2</a:t>
            </a:r>
          </a:p>
          <a:p>
            <a:pPr lvl="2"/>
            <a:r>
              <a:rPr lang="en-GB" dirty="0" smtClean="0"/>
              <a:t>Number Position Number 3</a:t>
            </a:r>
          </a:p>
          <a:p>
            <a:pPr lvl="3"/>
            <a:endParaRPr lang="en-GB" dirty="0" smtClean="0"/>
          </a:p>
        </p:txBody>
      </p:sp>
    </p:spTree>
    <p:extLst>
      <p:ext uri="{BB962C8B-B14F-4D97-AF65-F5344CB8AC3E}">
        <p14:creationId xmlns:p14="http://schemas.microsoft.com/office/powerpoint/2010/main" val="211776518"/>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and graph position">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16818D"/>
                </a:solidFill>
                <a:latin typeface="Georgia"/>
                <a:ea typeface="Georgia"/>
                <a:cs typeface="Georgia"/>
              </a:defRPr>
            </a:lvl1pPr>
          </a:lstStyle>
          <a:p>
            <a:pPr lvl="0"/>
            <a:r>
              <a:rPr lang="en-GB" dirty="0" smtClean="0"/>
              <a:t>Click to edit Master text styles</a:t>
            </a:r>
          </a:p>
        </p:txBody>
      </p:sp>
      <p:sp>
        <p:nvSpPr>
          <p:cNvPr id="3" name="Chart Placeholder 2"/>
          <p:cNvSpPr>
            <a:spLocks noGrp="1"/>
          </p:cNvSpPr>
          <p:nvPr>
            <p:ph type="chart" sz="quarter" idx="11"/>
          </p:nvPr>
        </p:nvSpPr>
        <p:spPr>
          <a:xfrm>
            <a:off x="899592" y="1554760"/>
            <a:ext cx="6515620" cy="4538065"/>
          </a:xfrm>
          <a:prstGeom prst="rect">
            <a:avLst/>
          </a:prstGeom>
        </p:spPr>
        <p:txBody>
          <a:bodyPr/>
          <a:lstStyle/>
          <a:p>
            <a:pPr lvl="0"/>
            <a:endParaRPr lang="en-US" noProof="0" dirty="0"/>
          </a:p>
        </p:txBody>
      </p:sp>
    </p:spTree>
    <p:extLst>
      <p:ext uri="{BB962C8B-B14F-4D97-AF65-F5344CB8AC3E}">
        <p14:creationId xmlns:p14="http://schemas.microsoft.com/office/powerpoint/2010/main" val="947534947"/>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lumn text style with chart">
    <p:spTree>
      <p:nvGrpSpPr>
        <p:cNvPr id="1" name=""/>
        <p:cNvGrpSpPr/>
        <p:nvPr/>
      </p:nvGrpSpPr>
      <p:grpSpPr>
        <a:xfrm>
          <a:off x="0" y="0"/>
          <a:ext cx="0" cy="0"/>
          <a:chOff x="0" y="0"/>
          <a:chExt cx="0" cy="0"/>
        </a:xfrm>
      </p:grpSpPr>
      <p:pic>
        <p:nvPicPr>
          <p:cNvPr id="7"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899592"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a:ea typeface="Tahoma"/>
                <a:cs typeface="Tahoma"/>
              </a:defRPr>
            </a:lvl1pPr>
          </a:lstStyle>
          <a:p>
            <a:pPr lvl="0"/>
            <a:r>
              <a:rPr lang="en-GB" dirty="0" smtClean="0"/>
              <a:t>Click to edit Master text styles</a:t>
            </a:r>
          </a:p>
        </p:txBody>
      </p:sp>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16818D"/>
                </a:solidFill>
                <a:latin typeface="Georgia"/>
                <a:ea typeface="Georgia"/>
                <a:cs typeface="Georgia"/>
              </a:defRPr>
            </a:lvl1pPr>
          </a:lstStyle>
          <a:p>
            <a:pPr lvl="0"/>
            <a:r>
              <a:rPr lang="en-GB" dirty="0" smtClean="0"/>
              <a:t>Click to edit Master text styles</a:t>
            </a:r>
          </a:p>
        </p:txBody>
      </p:sp>
      <p:sp>
        <p:nvSpPr>
          <p:cNvPr id="3" name="Chart Placeholder 2"/>
          <p:cNvSpPr>
            <a:spLocks noGrp="1"/>
          </p:cNvSpPr>
          <p:nvPr>
            <p:ph type="chart" sz="quarter" idx="12"/>
          </p:nvPr>
        </p:nvSpPr>
        <p:spPr>
          <a:xfrm>
            <a:off x="4284663" y="1628799"/>
            <a:ext cx="3816350" cy="4464025"/>
          </a:xfrm>
          <a:prstGeom prst="rect">
            <a:avLst/>
          </a:prstGeom>
        </p:spPr>
        <p:txBody>
          <a:bodyPr/>
          <a:lstStyle/>
          <a:p>
            <a:pPr lvl="0"/>
            <a:endParaRPr lang="en-US" noProof="0" dirty="0"/>
          </a:p>
        </p:txBody>
      </p:sp>
    </p:spTree>
    <p:extLst>
      <p:ext uri="{BB962C8B-B14F-4D97-AF65-F5344CB8AC3E}">
        <p14:creationId xmlns:p14="http://schemas.microsoft.com/office/powerpoint/2010/main" val="1628611724"/>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transition spd="slow">
    <p:fade/>
  </p:transition>
  <p:timing>
    <p:tnLst>
      <p:par>
        <p:cTn id="1" dur="indefinite" restart="never" nodeType="tmRoot"/>
      </p:par>
    </p:tnLst>
  </p:timing>
  <p:txStyles>
    <p:titleStyle>
      <a:lvl1pPr algn="ctr" defTabSz="606425" rtl="0" eaLnBrk="0" fontAlgn="base" hangingPunct="0">
        <a:spcBef>
          <a:spcPct val="0"/>
        </a:spcBef>
        <a:spcAft>
          <a:spcPct val="0"/>
        </a:spcAft>
        <a:defRPr sz="5800" kern="1200">
          <a:solidFill>
            <a:schemeClr val="tx1"/>
          </a:solidFill>
          <a:latin typeface="+mj-lt"/>
          <a:ea typeface="ＭＳ Ｐゴシック" charset="0"/>
          <a:cs typeface="ＭＳ Ｐゴシック" charset="0"/>
        </a:defRPr>
      </a:lvl1pPr>
      <a:lvl2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5pPr>
      <a:lvl6pPr marL="609555"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110"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64"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218"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25" indent="-454025" algn="l" defTabSz="606425" rtl="0" eaLnBrk="0" fontAlgn="base" hangingPunct="0">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25" indent="-377825" algn="l" defTabSz="606425"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55" rtl="0" eaLnBrk="1" latinLnBrk="0" hangingPunct="1">
        <a:defRPr sz="2400" kern="1200">
          <a:solidFill>
            <a:schemeClr val="tx1"/>
          </a:solidFill>
          <a:latin typeface="+mn-lt"/>
          <a:ea typeface="+mn-ea"/>
          <a:cs typeface="+mn-cs"/>
        </a:defRPr>
      </a:lvl1pPr>
      <a:lvl2pPr marL="609555" algn="l" defTabSz="609555" rtl="0" eaLnBrk="1" latinLnBrk="0" hangingPunct="1">
        <a:defRPr sz="2400" kern="1200">
          <a:solidFill>
            <a:schemeClr val="tx1"/>
          </a:solidFill>
          <a:latin typeface="+mn-lt"/>
          <a:ea typeface="+mn-ea"/>
          <a:cs typeface="+mn-cs"/>
        </a:defRPr>
      </a:lvl2pPr>
      <a:lvl3pPr marL="1219110" algn="l" defTabSz="609555" rtl="0" eaLnBrk="1" latinLnBrk="0" hangingPunct="1">
        <a:defRPr sz="2400" kern="1200">
          <a:solidFill>
            <a:schemeClr val="tx1"/>
          </a:solidFill>
          <a:latin typeface="+mn-lt"/>
          <a:ea typeface="+mn-ea"/>
          <a:cs typeface="+mn-cs"/>
        </a:defRPr>
      </a:lvl3pPr>
      <a:lvl4pPr marL="1828664" algn="l" defTabSz="609555" rtl="0" eaLnBrk="1" latinLnBrk="0" hangingPunct="1">
        <a:defRPr sz="2400" kern="1200">
          <a:solidFill>
            <a:schemeClr val="tx1"/>
          </a:solidFill>
          <a:latin typeface="+mn-lt"/>
          <a:ea typeface="+mn-ea"/>
          <a:cs typeface="+mn-cs"/>
        </a:defRPr>
      </a:lvl4pPr>
      <a:lvl5pPr marL="2438218" algn="l" defTabSz="609555" rtl="0" eaLnBrk="1" latinLnBrk="0" hangingPunct="1">
        <a:defRPr sz="2400" kern="1200">
          <a:solidFill>
            <a:schemeClr val="tx1"/>
          </a:solidFill>
          <a:latin typeface="+mn-lt"/>
          <a:ea typeface="+mn-ea"/>
          <a:cs typeface="+mn-cs"/>
        </a:defRPr>
      </a:lvl5pPr>
      <a:lvl6pPr marL="3047772" algn="l" defTabSz="609555" rtl="0" eaLnBrk="1" latinLnBrk="0" hangingPunct="1">
        <a:defRPr sz="2400" kern="1200">
          <a:solidFill>
            <a:schemeClr val="tx1"/>
          </a:solidFill>
          <a:latin typeface="+mn-lt"/>
          <a:ea typeface="+mn-ea"/>
          <a:cs typeface="+mn-cs"/>
        </a:defRPr>
      </a:lvl6pPr>
      <a:lvl7pPr marL="3657327" algn="l" defTabSz="609555" rtl="0" eaLnBrk="1" latinLnBrk="0" hangingPunct="1">
        <a:defRPr sz="2400" kern="1200">
          <a:solidFill>
            <a:schemeClr val="tx1"/>
          </a:solidFill>
          <a:latin typeface="+mn-lt"/>
          <a:ea typeface="+mn-ea"/>
          <a:cs typeface="+mn-cs"/>
        </a:defRPr>
      </a:lvl7pPr>
      <a:lvl8pPr marL="4266880" algn="l" defTabSz="609555" rtl="0" eaLnBrk="1" latinLnBrk="0" hangingPunct="1">
        <a:defRPr sz="2400" kern="1200">
          <a:solidFill>
            <a:schemeClr val="tx1"/>
          </a:solidFill>
          <a:latin typeface="+mn-lt"/>
          <a:ea typeface="+mn-ea"/>
          <a:cs typeface="+mn-cs"/>
        </a:defRPr>
      </a:lvl8pPr>
      <a:lvl9pPr marL="4876435" algn="l" defTabSz="60955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1"/>
          <p:cNvSpPr>
            <a:spLocks noGrp="1"/>
          </p:cNvSpPr>
          <p:nvPr>
            <p:ph type="body" sz="quarter" idx="14"/>
          </p:nvPr>
        </p:nvSpPr>
        <p:spPr bwMode="auto">
          <a:xfrm>
            <a:off x="2325600" y="1886400"/>
            <a:ext cx="6638888" cy="377484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spcBef>
                <a:spcPct val="0"/>
              </a:spcBef>
            </a:pPr>
            <a:r>
              <a:rPr lang="en-GB" sz="3600" dirty="0" smtClean="0"/>
              <a:t>Workshop</a:t>
            </a:r>
          </a:p>
          <a:p>
            <a:pPr eaLnBrk="1" hangingPunct="1">
              <a:spcBef>
                <a:spcPct val="0"/>
              </a:spcBef>
            </a:pPr>
            <a:endParaRPr lang="en-GB" dirty="0" smtClean="0"/>
          </a:p>
          <a:p>
            <a:pPr eaLnBrk="1" hangingPunct="1">
              <a:spcBef>
                <a:spcPct val="0"/>
              </a:spcBef>
            </a:pPr>
            <a:r>
              <a:rPr lang="en-GB" sz="3600" dirty="0"/>
              <a:t>Using the </a:t>
            </a:r>
            <a:endParaRPr lang="en-GB" sz="3600" dirty="0" smtClean="0"/>
          </a:p>
          <a:p>
            <a:pPr eaLnBrk="1" hangingPunct="1">
              <a:spcBef>
                <a:spcPct val="0"/>
              </a:spcBef>
            </a:pPr>
            <a:r>
              <a:rPr lang="en-GB" sz="3600" dirty="0" smtClean="0"/>
              <a:t>“</a:t>
            </a:r>
            <a:r>
              <a:rPr lang="en-GB" sz="3600" dirty="0"/>
              <a:t>Wisdom of the Crowd” </a:t>
            </a:r>
            <a:endParaRPr lang="en-GB" sz="3600" dirty="0" smtClean="0"/>
          </a:p>
          <a:p>
            <a:pPr eaLnBrk="1" hangingPunct="1">
              <a:spcBef>
                <a:spcPct val="0"/>
              </a:spcBef>
            </a:pPr>
            <a:r>
              <a:rPr lang="en-GB" sz="3600" dirty="0" smtClean="0"/>
              <a:t>to </a:t>
            </a:r>
            <a:r>
              <a:rPr lang="en-GB" sz="3600" dirty="0"/>
              <a:t>S</a:t>
            </a:r>
            <a:r>
              <a:rPr lang="en-GB" sz="3600" dirty="0" smtClean="0"/>
              <a:t>upport </a:t>
            </a:r>
            <a:r>
              <a:rPr lang="en-GB" sz="3600" dirty="0"/>
              <a:t>Teaching and Learning in Higher Education </a:t>
            </a:r>
          </a:p>
          <a:p>
            <a:pPr eaLnBrk="1" hangingPunct="1">
              <a:spcBef>
                <a:spcPct val="0"/>
              </a:spcBef>
            </a:pPr>
            <a:endParaRPr lang="en-GB" altLang="en-US" dirty="0">
              <a:ea typeface="ＭＳ Ｐゴシック" charset="-128"/>
            </a:endParaRPr>
          </a:p>
        </p:txBody>
      </p:sp>
      <p:sp>
        <p:nvSpPr>
          <p:cNvPr id="13314" name="Text Placeholder 2"/>
          <p:cNvSpPr>
            <a:spLocks noGrp="1"/>
          </p:cNvSpPr>
          <p:nvPr>
            <p:ph type="body" sz="quarter" idx="15"/>
          </p:nvPr>
        </p:nvSpPr>
        <p:spPr bwMode="auto">
          <a:xfrm>
            <a:off x="323528" y="1974025"/>
            <a:ext cx="1608419" cy="358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GB" altLang="en-US" dirty="0">
                <a:ea typeface="ＭＳ Ｐゴシック" charset="-128"/>
              </a:rPr>
              <a:t>Presentation by</a:t>
            </a:r>
          </a:p>
          <a:p>
            <a:pPr>
              <a:spcBef>
                <a:spcPct val="0"/>
              </a:spcBef>
            </a:pPr>
            <a:endParaRPr lang="en-US" altLang="en-US" dirty="0">
              <a:ea typeface="ＭＳ Ｐゴシック" charset="-128"/>
            </a:endParaRPr>
          </a:p>
        </p:txBody>
      </p:sp>
      <p:sp>
        <p:nvSpPr>
          <p:cNvPr id="13315" name="Text Placeholder 3"/>
          <p:cNvSpPr>
            <a:spLocks noGrp="1"/>
          </p:cNvSpPr>
          <p:nvPr>
            <p:ph type="body" sz="quarter" idx="16"/>
          </p:nvPr>
        </p:nvSpPr>
        <p:spPr bwMode="auto">
          <a:xfrm>
            <a:off x="323528" y="2332800"/>
            <a:ext cx="1536411" cy="3761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dirty="0" smtClean="0">
                <a:ea typeface="ＭＳ Ｐゴシック" charset="-128"/>
              </a:rPr>
              <a:t>Janice</a:t>
            </a:r>
            <a:endParaRPr lang="en-US" altLang="en-US" dirty="0">
              <a:ea typeface="ＭＳ Ｐゴシック" charset="-128"/>
            </a:endParaRPr>
          </a:p>
          <a:p>
            <a:pPr>
              <a:spcBef>
                <a:spcPct val="0"/>
              </a:spcBef>
            </a:pPr>
            <a:r>
              <a:rPr lang="en-US" altLang="en-US" dirty="0" smtClean="0">
                <a:ea typeface="ＭＳ Ｐゴシック" charset="-128"/>
              </a:rPr>
              <a:t>St. John-Matthews</a:t>
            </a:r>
            <a:endParaRPr lang="en-US" altLang="en-US" dirty="0">
              <a:ea typeface="ＭＳ Ｐゴシック" charset="-128"/>
            </a:endParaRPr>
          </a:p>
        </p:txBody>
      </p:sp>
      <p:sp>
        <p:nvSpPr>
          <p:cNvPr id="13316" name="Text Placeholder 4"/>
          <p:cNvSpPr>
            <a:spLocks noGrp="1"/>
          </p:cNvSpPr>
          <p:nvPr>
            <p:ph type="body" sz="quarter" idx="17"/>
          </p:nvPr>
        </p:nvSpPr>
        <p:spPr bwMode="auto">
          <a:xfrm>
            <a:off x="323528" y="2876400"/>
            <a:ext cx="1536411" cy="6953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dirty="0" smtClean="0">
                <a:ea typeface="ＭＳ Ｐゴシック" charset="-128"/>
              </a:rPr>
              <a:t>Academic Director</a:t>
            </a:r>
          </a:p>
          <a:p>
            <a:pPr>
              <a:spcBef>
                <a:spcPct val="0"/>
              </a:spcBef>
            </a:pPr>
            <a:r>
              <a:rPr lang="en-US" altLang="en-US" dirty="0" smtClean="0">
                <a:ea typeface="ＭＳ Ｐゴシック" charset="-128"/>
              </a:rPr>
              <a:t>Department of Allied Health Professions</a:t>
            </a:r>
            <a:endParaRPr lang="en-US" altLang="en-US" dirty="0">
              <a:ea typeface="ＭＳ Ｐゴシック" charset="-128"/>
            </a:endParaRPr>
          </a:p>
        </p:txBody>
      </p:sp>
      <p:sp>
        <p:nvSpPr>
          <p:cNvPr id="2" name="Text Placeholder 1"/>
          <p:cNvSpPr>
            <a:spLocks noGrp="1"/>
          </p:cNvSpPr>
          <p:nvPr>
            <p:ph type="body" sz="quarter" idx="18"/>
          </p:nvPr>
        </p:nvSpPr>
        <p:spPr>
          <a:xfrm>
            <a:off x="323528" y="5503482"/>
            <a:ext cx="1536879" cy="229774"/>
          </a:xfrm>
        </p:spPr>
        <p:txBody>
          <a:bodyPr/>
          <a:lstStyle/>
          <a:p>
            <a:r>
              <a:rPr lang="en-US" sz="1000" dirty="0" smtClean="0"/>
              <a:t>07.06.2018</a:t>
            </a:r>
            <a:endParaRPr lang="en-US" sz="10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14657" y="6093296"/>
            <a:ext cx="576064" cy="576064"/>
          </a:xfrm>
          <a:prstGeom prst="rect">
            <a:avLst/>
          </a:prstGeom>
        </p:spPr>
      </p:pic>
      <p:sp>
        <p:nvSpPr>
          <p:cNvPr id="8" name="Rectangle 7"/>
          <p:cNvSpPr/>
          <p:nvPr/>
        </p:nvSpPr>
        <p:spPr>
          <a:xfrm>
            <a:off x="2890721" y="6239079"/>
            <a:ext cx="3222704" cy="461665"/>
          </a:xfrm>
          <a:prstGeom prst="rect">
            <a:avLst/>
          </a:prstGeom>
        </p:spPr>
        <p:txBody>
          <a:bodyPr wrap="square">
            <a:spAutoFit/>
          </a:bodyPr>
          <a:lstStyle/>
          <a:p>
            <a:r>
              <a:rPr lang="en-GB" dirty="0">
                <a:solidFill>
                  <a:schemeClr val="bg1"/>
                </a:solidFill>
                <a:latin typeface="Arial" panose="020B0604020202020204" pitchFamily="34" charset="0"/>
                <a:cs typeface="Arial" panose="020B0604020202020204" pitchFamily="34" charset="0"/>
              </a:rPr>
              <a:t> @</a:t>
            </a:r>
            <a:r>
              <a:rPr lang="en-GB" sz="2400" dirty="0">
                <a:solidFill>
                  <a:schemeClr val="bg1"/>
                </a:solidFill>
                <a:latin typeface="Arial" panose="020B0604020202020204" pitchFamily="34" charset="0"/>
                <a:cs typeface="Arial" panose="020B0604020202020204" pitchFamily="34" charset="0"/>
              </a:rPr>
              <a:t>jstjohnmatthews</a:t>
            </a:r>
            <a:endParaRPr lang="en-GB" sz="2400" dirty="0">
              <a:solidFill>
                <a:schemeClr val="bg1"/>
              </a:solidFill>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1560" y="620688"/>
            <a:ext cx="6803429" cy="634666"/>
          </a:xfrm>
        </p:spPr>
        <p:txBody>
          <a:bodyPr/>
          <a:lstStyle/>
          <a:p>
            <a:r>
              <a:rPr lang="en-GB" dirty="0" smtClean="0"/>
              <a:t>Group Work</a:t>
            </a:r>
            <a:endParaRPr lang="en-GB" dirty="0"/>
          </a:p>
        </p:txBody>
      </p:sp>
      <p:sp>
        <p:nvSpPr>
          <p:cNvPr id="3" name="Text Placeholder 2"/>
          <p:cNvSpPr>
            <a:spLocks noGrp="1"/>
          </p:cNvSpPr>
          <p:nvPr>
            <p:ph type="body" sz="quarter" idx="11"/>
          </p:nvPr>
        </p:nvSpPr>
        <p:spPr>
          <a:xfrm>
            <a:off x="611560" y="1700808"/>
            <a:ext cx="8208912" cy="4465637"/>
          </a:xfrm>
        </p:spPr>
        <p:txBody>
          <a:bodyPr/>
          <a:lstStyle/>
          <a:p>
            <a:pPr marL="0" indent="0" algn="ctr">
              <a:spcBef>
                <a:spcPts val="0"/>
              </a:spcBef>
              <a:buNone/>
            </a:pPr>
            <a:r>
              <a:rPr lang="en-GB" sz="2800" dirty="0" smtClean="0">
                <a:latin typeface="Arial" charset="0"/>
                <a:ea typeface="ＭＳ Ｐゴシック" charset="0"/>
                <a:cs typeface="ＭＳ Ｐゴシック" charset="0"/>
              </a:rPr>
              <a:t>How could you harness  “</a:t>
            </a:r>
            <a:r>
              <a:rPr lang="en-GB" sz="2800" dirty="0">
                <a:latin typeface="Arial" charset="0"/>
                <a:ea typeface="ＭＳ Ｐゴシック" charset="0"/>
                <a:cs typeface="ＭＳ Ｐゴシック" charset="0"/>
              </a:rPr>
              <a:t>the wisdom of the crowd”  </a:t>
            </a:r>
            <a:r>
              <a:rPr lang="en-GB" sz="2800" dirty="0" smtClean="0">
                <a:latin typeface="Arial" charset="0"/>
                <a:ea typeface="ＭＳ Ｐゴシック" charset="0"/>
                <a:cs typeface="ＭＳ Ｐゴシック" charset="0"/>
              </a:rPr>
              <a:t>via spontaneous on-line </a:t>
            </a:r>
            <a:r>
              <a:rPr lang="en-GB" sz="2800" dirty="0">
                <a:latin typeface="Arial" charset="0"/>
                <a:ea typeface="ＭＳ Ｐゴシック" charset="0"/>
                <a:cs typeface="ＭＳ Ｐゴシック" charset="0"/>
              </a:rPr>
              <a:t>communities to </a:t>
            </a:r>
            <a:endParaRPr lang="en-GB" sz="2800" dirty="0" smtClean="0">
              <a:latin typeface="Arial" charset="0"/>
              <a:ea typeface="ＭＳ Ｐゴシック" charset="0"/>
              <a:cs typeface="ＭＳ Ｐゴシック" charset="0"/>
            </a:endParaRPr>
          </a:p>
          <a:p>
            <a:pPr marL="0" indent="0" algn="ctr">
              <a:spcBef>
                <a:spcPts val="0"/>
              </a:spcBef>
              <a:buNone/>
            </a:pPr>
            <a:r>
              <a:rPr lang="en-GB" sz="2800" dirty="0" smtClean="0">
                <a:latin typeface="Arial" charset="0"/>
                <a:ea typeface="ＭＳ Ｐゴシック" charset="0"/>
                <a:cs typeface="ＭＳ Ｐゴシック" charset="0"/>
              </a:rPr>
              <a:t>enhance </a:t>
            </a:r>
            <a:r>
              <a:rPr lang="en-GB" sz="2800" dirty="0">
                <a:latin typeface="Arial" charset="0"/>
                <a:ea typeface="ＭＳ Ｐゴシック" charset="0"/>
                <a:cs typeface="ＭＳ Ｐゴシック" charset="0"/>
              </a:rPr>
              <a:t>the learning and teaching </a:t>
            </a:r>
            <a:r>
              <a:rPr lang="en-GB" sz="2800" dirty="0" smtClean="0">
                <a:latin typeface="Arial" charset="0"/>
                <a:ea typeface="ＭＳ Ｐゴシック" charset="0"/>
                <a:cs typeface="ＭＳ Ｐゴシック" charset="0"/>
              </a:rPr>
              <a:t> </a:t>
            </a:r>
          </a:p>
          <a:p>
            <a:pPr marL="0" indent="0" algn="ctr">
              <a:spcBef>
                <a:spcPts val="0"/>
              </a:spcBef>
              <a:buNone/>
            </a:pPr>
            <a:r>
              <a:rPr lang="en-GB" sz="2800" dirty="0" smtClean="0">
                <a:latin typeface="Arial" charset="0"/>
                <a:ea typeface="ＭＳ Ｐゴシック" charset="0"/>
                <a:cs typeface="ＭＳ Ｐゴシック" charset="0"/>
              </a:rPr>
              <a:t>in your discipline?</a:t>
            </a:r>
          </a:p>
          <a:p>
            <a:pPr marL="0" indent="0" algn="ctr">
              <a:buNone/>
            </a:pPr>
            <a:endParaRPr lang="en-GB" sz="2800" dirty="0">
              <a:latin typeface="Arial" charset="0"/>
              <a:ea typeface="ＭＳ Ｐゴシック" charset="0"/>
              <a:cs typeface="ＭＳ Ｐゴシック" charset="0"/>
            </a:endParaRPr>
          </a:p>
          <a:p>
            <a:pPr marL="0" indent="0" algn="ctr">
              <a:buNone/>
            </a:pPr>
            <a:endParaRPr lang="en-GB" sz="2800" dirty="0">
              <a:latin typeface="Arial" charset="0"/>
              <a:ea typeface="ＭＳ Ｐゴシック" charset="0"/>
              <a:cs typeface="ＭＳ Ｐゴシック" charset="0"/>
            </a:endParaRPr>
          </a:p>
          <a:p>
            <a:pPr marL="0" indent="0" algn="ctr">
              <a:spcBef>
                <a:spcPts val="0"/>
              </a:spcBef>
              <a:buNone/>
            </a:pPr>
            <a:r>
              <a:rPr lang="en-GB" sz="2000" b="1" dirty="0" smtClean="0">
                <a:latin typeface="Arial" charset="0"/>
                <a:ea typeface="ＭＳ Ｐゴシック" charset="0"/>
                <a:cs typeface="ＭＳ Ｐゴシック" charset="0"/>
              </a:rPr>
              <a:t>          Crowd </a:t>
            </a:r>
            <a:r>
              <a:rPr lang="en-GB" sz="2000" i="1" dirty="0" smtClean="0">
                <a:latin typeface="Arial" charset="0"/>
                <a:ea typeface="ＭＳ Ｐゴシック" charset="0"/>
                <a:cs typeface="ＭＳ Ｐゴシック" charset="0"/>
              </a:rPr>
              <a:t>n</a:t>
            </a:r>
            <a:r>
              <a:rPr lang="en-GB" sz="2000" b="1" dirty="0" smtClean="0">
                <a:latin typeface="Arial" charset="0"/>
                <a:ea typeface="ＭＳ Ｐゴシック" charset="0"/>
                <a:cs typeface="ＭＳ Ｐゴシック" charset="0"/>
              </a:rPr>
              <a:t> </a:t>
            </a:r>
            <a:r>
              <a:rPr lang="en-GB" sz="2000" dirty="0" smtClean="0">
                <a:latin typeface="Arial" charset="0"/>
                <a:ea typeface="ＭＳ Ｐゴシック" charset="0"/>
                <a:cs typeface="ＭＳ Ｐゴシック" charset="0"/>
              </a:rPr>
              <a:t>a large number of things or people gathered together </a:t>
            </a:r>
          </a:p>
          <a:p>
            <a:pPr marL="0" indent="0" algn="ctr">
              <a:spcBef>
                <a:spcPts val="0"/>
              </a:spcBef>
              <a:buNone/>
            </a:pPr>
            <a:r>
              <a:rPr lang="en-GB" sz="2000" dirty="0" smtClean="0">
                <a:latin typeface="Arial" charset="0"/>
                <a:ea typeface="ＭＳ Ｐゴシック" charset="0"/>
                <a:cs typeface="ＭＳ Ｐゴシック" charset="0"/>
              </a:rPr>
              <a:t>(Collins Concise Dictionary, 2018)</a:t>
            </a:r>
            <a:endParaRPr lang="en-GB" sz="2000" dirty="0">
              <a:latin typeface="Arial" charset="0"/>
              <a:ea typeface="ＭＳ Ｐゴシック" charset="0"/>
              <a:cs typeface="ＭＳ Ｐゴシック" charset="0"/>
            </a:endParaRPr>
          </a:p>
          <a:p>
            <a:pPr marL="0" indent="0" algn="ctr">
              <a:buNone/>
            </a:pPr>
            <a:endParaRPr lang="en-GB" sz="2000" dirty="0" smtClean="0"/>
          </a:p>
        </p:txBody>
      </p:sp>
    </p:spTree>
    <p:extLst>
      <p:ext uri="{BB962C8B-B14F-4D97-AF65-F5344CB8AC3E}">
        <p14:creationId xmlns:p14="http://schemas.microsoft.com/office/powerpoint/2010/main" val="617455122"/>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5536" y="836712"/>
            <a:ext cx="8208912" cy="1366120"/>
          </a:xfrm>
        </p:spPr>
        <p:txBody>
          <a:bodyPr/>
          <a:lstStyle/>
          <a:p>
            <a:pPr algn="just">
              <a:lnSpc>
                <a:spcPct val="100000"/>
              </a:lnSpc>
            </a:pPr>
            <a:r>
              <a:rPr lang="en-GB" sz="2400" dirty="0">
                <a:latin typeface="Arial" panose="020B0604020202020204" pitchFamily="34" charset="0"/>
                <a:cs typeface="Arial" panose="020B0604020202020204" pitchFamily="34" charset="0"/>
              </a:rPr>
              <a:t>Addressing potential challenges in co-creating learning and teaching: overcoming resistance, navigating institutional norms and ensuring inclusivity in student–staff </a:t>
            </a:r>
            <a:r>
              <a:rPr lang="en-GB" sz="2400" dirty="0" smtClean="0">
                <a:latin typeface="Arial" panose="020B0604020202020204" pitchFamily="34" charset="0"/>
                <a:cs typeface="Arial" panose="020B0604020202020204" pitchFamily="34" charset="0"/>
              </a:rPr>
              <a:t>partnerships  (</a:t>
            </a:r>
            <a:r>
              <a:rPr lang="en-GB" sz="2400" dirty="0" err="1" smtClean="0">
                <a:latin typeface="Arial" panose="020B0604020202020204" pitchFamily="34" charset="0"/>
                <a:cs typeface="Arial" panose="020B0604020202020204" pitchFamily="34" charset="0"/>
              </a:rPr>
              <a:t>Bovill</a:t>
            </a:r>
            <a:r>
              <a:rPr lang="en-GB" sz="2400" dirty="0" smtClean="0">
                <a:latin typeface="Arial" panose="020B0604020202020204" pitchFamily="34" charset="0"/>
                <a:cs typeface="Arial" panose="020B0604020202020204" pitchFamily="34" charset="0"/>
              </a:rPr>
              <a:t> et al, 2015)</a:t>
            </a:r>
          </a:p>
          <a:p>
            <a:pPr algn="r">
              <a:lnSpc>
                <a:spcPct val="100000"/>
              </a:lnSpc>
            </a:pPr>
            <a:endParaRPr lang="en-GB" sz="2400" dirty="0" smtClean="0">
              <a:solidFill>
                <a:schemeClr val="tx1"/>
              </a:solidFill>
              <a:latin typeface="Arial" panose="020B0604020202020204" pitchFamily="34" charset="0"/>
              <a:cs typeface="Arial" panose="020B0604020202020204" pitchFamily="34" charset="0"/>
            </a:endParaRPr>
          </a:p>
          <a:p>
            <a:pPr>
              <a:lnSpc>
                <a:spcPct val="100000"/>
              </a:lnSpc>
            </a:pPr>
            <a:r>
              <a:rPr lang="en-GB" sz="2400" u="sng" dirty="0">
                <a:solidFill>
                  <a:schemeClr val="tx1"/>
                </a:solidFill>
                <a:latin typeface="Arial" panose="020B0604020202020204" pitchFamily="34" charset="0"/>
                <a:cs typeface="Arial" panose="020B0604020202020204" pitchFamily="34" charset="0"/>
              </a:rPr>
              <a:t>Key Challenges:</a:t>
            </a:r>
          </a:p>
          <a:p>
            <a:pPr algn="r">
              <a:lnSpc>
                <a:spcPct val="100000"/>
              </a:lnSpc>
            </a:pPr>
            <a:endParaRPr lang="en-GB" sz="2400" dirty="0">
              <a:solidFill>
                <a:schemeClr val="tx1"/>
              </a:solidFill>
              <a:latin typeface="Arial" panose="020B0604020202020204" pitchFamily="34" charset="0"/>
              <a:cs typeface="Arial" panose="020B0604020202020204" pitchFamily="34" charset="0"/>
            </a:endParaRPr>
          </a:p>
          <a:p>
            <a:pPr marL="342900" indent="-342900">
              <a:lnSpc>
                <a:spcPct val="100000"/>
              </a:lnSpc>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Inclusion </a:t>
            </a:r>
            <a:r>
              <a:rPr lang="en-GB" sz="2400" dirty="0" smtClean="0">
                <a:solidFill>
                  <a:schemeClr val="tx1"/>
                </a:solidFill>
                <a:latin typeface="Arial" panose="020B0604020202020204" pitchFamily="34" charset="0"/>
                <a:cs typeface="Arial" panose="020B0604020202020204" pitchFamily="34" charset="0"/>
              </a:rPr>
              <a:t>selection</a:t>
            </a:r>
            <a:endParaRPr lang="en-GB" sz="2400" dirty="0">
              <a:solidFill>
                <a:schemeClr val="tx1"/>
              </a:solidFill>
              <a:latin typeface="Arial" panose="020B0604020202020204" pitchFamily="34" charset="0"/>
              <a:cs typeface="Arial" panose="020B0604020202020204" pitchFamily="34" charset="0"/>
            </a:endParaRPr>
          </a:p>
          <a:p>
            <a:pPr>
              <a:lnSpc>
                <a:spcPct val="100000"/>
              </a:lnSpc>
            </a:pPr>
            <a:r>
              <a:rPr lang="en-GB" sz="2400" dirty="0">
                <a:solidFill>
                  <a:schemeClr val="tx1"/>
                </a:solidFill>
                <a:latin typeface="Arial" panose="020B0604020202020204" pitchFamily="34" charset="0"/>
                <a:cs typeface="Arial" panose="020B0604020202020204" pitchFamily="34" charset="0"/>
              </a:rPr>
              <a:t>    Whose voices are heard?</a:t>
            </a:r>
          </a:p>
          <a:p>
            <a:pPr>
              <a:lnSpc>
                <a:spcPct val="100000"/>
              </a:lnSpc>
            </a:pPr>
            <a:endParaRPr lang="en-GB" sz="2400" dirty="0">
              <a:solidFill>
                <a:schemeClr val="tx1"/>
              </a:solidFill>
              <a:latin typeface="Arial" panose="020B0604020202020204" pitchFamily="34" charset="0"/>
              <a:cs typeface="Arial" panose="020B0604020202020204" pitchFamily="34" charset="0"/>
            </a:endParaRPr>
          </a:p>
          <a:p>
            <a:pPr marL="342900" indent="-342900">
              <a:lnSpc>
                <a:spcPct val="100000"/>
              </a:lnSpc>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Navigating institutional structures</a:t>
            </a:r>
          </a:p>
          <a:p>
            <a:pPr>
              <a:lnSpc>
                <a:spcPct val="100000"/>
              </a:lnSpc>
            </a:pPr>
            <a:r>
              <a:rPr lang="en-US" sz="2400" dirty="0">
                <a:solidFill>
                  <a:schemeClr val="tx1"/>
                </a:solidFill>
                <a:latin typeface="Arial" panose="020B0604020202020204" pitchFamily="34" charset="0"/>
                <a:cs typeface="Arial" panose="020B0604020202020204" pitchFamily="34" charset="0"/>
              </a:rPr>
              <a:t>    How to manage large numbers?</a:t>
            </a:r>
          </a:p>
          <a:p>
            <a:pPr>
              <a:lnSpc>
                <a:spcPct val="100000"/>
              </a:lnSpc>
            </a:pPr>
            <a:endParaRPr lang="en-US" sz="2400" dirty="0">
              <a:solidFill>
                <a:schemeClr val="tx1"/>
              </a:solidFill>
              <a:latin typeface="Arial" panose="020B0604020202020204" pitchFamily="34" charset="0"/>
              <a:cs typeface="Arial" panose="020B0604020202020204" pitchFamily="34" charset="0"/>
            </a:endParaRPr>
          </a:p>
          <a:p>
            <a:pPr marL="342900" indent="-342900">
              <a:lnSpc>
                <a:spcPct val="100000"/>
              </a:lnSpc>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Academic and/ or learners</a:t>
            </a:r>
          </a:p>
          <a:p>
            <a:pPr>
              <a:lnSpc>
                <a:spcPct val="100000"/>
              </a:lnSpc>
            </a:pPr>
            <a:r>
              <a:rPr lang="en-US" sz="2400" dirty="0">
                <a:solidFill>
                  <a:schemeClr val="tx1"/>
                </a:solidFill>
                <a:latin typeface="Arial" panose="020B0604020202020204" pitchFamily="34" charset="0"/>
                <a:cs typeface="Arial" panose="020B0604020202020204" pitchFamily="34" charset="0"/>
              </a:rPr>
              <a:t>    Who are the experts?</a:t>
            </a:r>
          </a:p>
          <a:p>
            <a:pPr>
              <a:lnSpc>
                <a:spcPct val="100000"/>
              </a:lnSpc>
            </a:pPr>
            <a:endParaRPr lang="en-GB" sz="2400" dirty="0" smtClean="0">
              <a:solidFill>
                <a:schemeClr val="tx1"/>
              </a:solidFill>
              <a:latin typeface="Arial" panose="020B0604020202020204" pitchFamily="34" charset="0"/>
              <a:cs typeface="Arial" panose="020B0604020202020204" pitchFamily="34" charset="0"/>
            </a:endParaRPr>
          </a:p>
          <a:p>
            <a:pPr marL="342900" indent="-342900">
              <a:lnSpc>
                <a:spcPct val="100000"/>
              </a:lnSpc>
              <a:buFont typeface="Arial" panose="020B0604020202020204" pitchFamily="34" charset="0"/>
              <a:buChar char="•"/>
            </a:pPr>
            <a:endParaRPr lang="en-GB" sz="2400" dirty="0" smtClean="0">
              <a:solidFill>
                <a:schemeClr val="tx1"/>
              </a:solidFill>
              <a:latin typeface="Arial" panose="020B0604020202020204" pitchFamily="34" charset="0"/>
              <a:cs typeface="Arial" panose="020B0604020202020204" pitchFamily="34" charset="0"/>
            </a:endParaRPr>
          </a:p>
          <a:p>
            <a:pPr marL="342900" indent="-342900">
              <a:lnSpc>
                <a:spcPct val="100000"/>
              </a:lnSpc>
              <a:buFont typeface="Arial" panose="020B0604020202020204" pitchFamily="34" charset="0"/>
              <a:buChar char="•"/>
            </a:pPr>
            <a:endParaRPr lang="en-GB" sz="2400" dirty="0">
              <a:solidFill>
                <a:schemeClr val="tx1"/>
              </a:solidFill>
              <a:latin typeface="Arial" panose="020B0604020202020204" pitchFamily="34" charset="0"/>
              <a:cs typeface="Arial" panose="020B0604020202020204" pitchFamily="34" charset="0"/>
            </a:endParaRPr>
          </a:p>
        </p:txBody>
      </p:sp>
      <p:sp>
        <p:nvSpPr>
          <p:cNvPr id="5" name="TextBox 4"/>
          <p:cNvSpPr txBox="1"/>
          <p:nvPr/>
        </p:nvSpPr>
        <p:spPr>
          <a:xfrm>
            <a:off x="6660232" y="2780928"/>
            <a:ext cx="1169551" cy="3456384"/>
          </a:xfrm>
          <a:prstGeom prst="rect">
            <a:avLst/>
          </a:prstGeom>
          <a:solidFill>
            <a:srgbClr val="FFFF99"/>
          </a:solidFill>
          <a:ln>
            <a:solidFill>
              <a:srgbClr val="FFFF99"/>
            </a:solid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vert="vert270" wrap="square" rtlCol="0">
            <a:spAutoFit/>
          </a:bodyPr>
          <a:lstStyle/>
          <a:p>
            <a:pPr algn="ctr"/>
            <a:r>
              <a:rPr lang="en-GB" sz="3200" b="1" dirty="0" smtClean="0">
                <a:solidFill>
                  <a:srgbClr val="FF0000"/>
                </a:solidFill>
              </a:rPr>
              <a:t>? Enabler ?</a:t>
            </a:r>
          </a:p>
          <a:p>
            <a:pPr algn="ctr"/>
            <a:r>
              <a:rPr lang="en-GB" sz="3200" b="1" dirty="0" smtClean="0">
                <a:solidFill>
                  <a:srgbClr val="FF0000"/>
                </a:solidFill>
              </a:rPr>
              <a:t>Crowdsourcing</a:t>
            </a:r>
            <a:endParaRPr lang="en-GB" sz="3200" b="1" dirty="0">
              <a:solidFill>
                <a:srgbClr val="FF0000"/>
              </a:solidFill>
            </a:endParaRPr>
          </a:p>
        </p:txBody>
      </p:sp>
    </p:spTree>
    <p:extLst>
      <p:ext uri="{BB962C8B-B14F-4D97-AF65-F5344CB8AC3E}">
        <p14:creationId xmlns:p14="http://schemas.microsoft.com/office/powerpoint/2010/main" val="26537784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Acknowledgements</a:t>
            </a:r>
            <a:endParaRPr lang="en-GB" dirty="0"/>
          </a:p>
        </p:txBody>
      </p:sp>
      <p:sp>
        <p:nvSpPr>
          <p:cNvPr id="3" name="Text Placeholder 2"/>
          <p:cNvSpPr>
            <a:spLocks noGrp="1"/>
          </p:cNvSpPr>
          <p:nvPr>
            <p:ph type="body" sz="quarter" idx="11"/>
          </p:nvPr>
        </p:nvSpPr>
        <p:spPr>
          <a:xfrm>
            <a:off x="900112" y="1700213"/>
            <a:ext cx="7632327" cy="4465637"/>
          </a:xfrm>
        </p:spPr>
        <p:txBody>
          <a:bodyPr/>
          <a:lstStyle/>
          <a:p>
            <a:pPr marL="0" indent="0">
              <a:lnSpc>
                <a:spcPct val="100000"/>
              </a:lnSpc>
              <a:spcBef>
                <a:spcPts val="0"/>
              </a:spcBef>
              <a:buNone/>
            </a:pPr>
            <a:r>
              <a:rPr lang="en-GB" sz="2000" dirty="0" smtClean="0">
                <a:latin typeface="Arial" panose="020B0604020202020204" pitchFamily="34" charset="0"/>
                <a:cs typeface="Arial" panose="020B0604020202020204" pitchFamily="34" charset="0"/>
              </a:rPr>
              <a:t>   </a:t>
            </a:r>
            <a:r>
              <a:rPr lang="en-GB" sz="2000" b="1" u="sng" dirty="0" smtClean="0">
                <a:latin typeface="Arial" panose="020B0604020202020204" pitchFamily="34" charset="0"/>
                <a:cs typeface="Arial" panose="020B0604020202020204" pitchFamily="34" charset="0"/>
              </a:rPr>
              <a:t>Doctorate Supervisors</a:t>
            </a:r>
          </a:p>
          <a:p>
            <a:pPr marL="0" indent="0">
              <a:lnSpc>
                <a:spcPct val="100000"/>
              </a:lnSpc>
              <a:spcBef>
                <a:spcPts val="0"/>
              </a:spcBef>
              <a:buNone/>
            </a:pPr>
            <a:endParaRPr lang="en-GB" sz="2000" b="1" u="sng" dirty="0">
              <a:latin typeface="Arial" panose="020B0604020202020204" pitchFamily="34" charset="0"/>
              <a:cs typeface="Arial" panose="020B0604020202020204" pitchFamily="34" charset="0"/>
            </a:endParaRPr>
          </a:p>
          <a:p>
            <a:pPr marL="0" indent="0">
              <a:lnSpc>
                <a:spcPct val="100000"/>
              </a:lnSpc>
              <a:spcBef>
                <a:spcPts val="0"/>
              </a:spcBef>
              <a:buNone/>
            </a:pPr>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	Professor </a:t>
            </a:r>
            <a:r>
              <a:rPr lang="en-GB" sz="2000" dirty="0">
                <a:latin typeface="Arial" panose="020B0604020202020204" pitchFamily="34" charset="0"/>
                <a:cs typeface="Arial" panose="020B0604020202020204" pitchFamily="34" charset="0"/>
              </a:rPr>
              <a:t>Phil </a:t>
            </a:r>
            <a:r>
              <a:rPr lang="en-GB" sz="2000" dirty="0" smtClean="0">
                <a:latin typeface="Arial" panose="020B0604020202020204" pitchFamily="34" charset="0"/>
                <a:cs typeface="Arial" panose="020B0604020202020204" pitchFamily="34" charset="0"/>
              </a:rPr>
              <a:t>Newton, Director of Learning and Teaching          	Professor </a:t>
            </a:r>
            <a:r>
              <a:rPr lang="en-GB" sz="2000" dirty="0">
                <a:latin typeface="Arial" panose="020B0604020202020204" pitchFamily="34" charset="0"/>
                <a:cs typeface="Arial" panose="020B0604020202020204" pitchFamily="34" charset="0"/>
              </a:rPr>
              <a:t>Andy </a:t>
            </a:r>
            <a:r>
              <a:rPr lang="en-GB" sz="2000" dirty="0" smtClean="0">
                <a:latin typeface="Arial" panose="020B0604020202020204" pitchFamily="34" charset="0"/>
                <a:cs typeface="Arial" panose="020B0604020202020204" pitchFamily="34" charset="0"/>
              </a:rPr>
              <a:t>Grant, Chair in Clinical Education</a:t>
            </a:r>
          </a:p>
          <a:p>
            <a:pPr marL="0" indent="0">
              <a:lnSpc>
                <a:spcPct val="100000"/>
              </a:lnSpc>
              <a:spcBef>
                <a:spcPts val="0"/>
              </a:spcBef>
              <a:buNone/>
            </a:pPr>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Swansea University Medical School</a:t>
            </a:r>
          </a:p>
          <a:p>
            <a:pPr marL="0" indent="0">
              <a:lnSpc>
                <a:spcPct val="100000"/>
              </a:lnSpc>
              <a:spcBef>
                <a:spcPts val="0"/>
              </a:spcBef>
              <a:buNone/>
            </a:pPr>
            <a:endParaRPr lang="en-GB" sz="2000" dirty="0">
              <a:latin typeface="Arial" panose="020B0604020202020204" pitchFamily="34" charset="0"/>
              <a:cs typeface="Arial" panose="020B0604020202020204" pitchFamily="34" charset="0"/>
            </a:endParaRPr>
          </a:p>
          <a:p>
            <a:pPr marL="0" indent="0">
              <a:lnSpc>
                <a:spcPct val="100000"/>
              </a:lnSpc>
              <a:spcBef>
                <a:spcPts val="0"/>
              </a:spcBef>
              <a:buNone/>
            </a:pPr>
            <a:endParaRPr lang="en-GB" sz="2000" dirty="0" smtClean="0">
              <a:latin typeface="Arial" panose="020B0604020202020204" pitchFamily="34" charset="0"/>
              <a:cs typeface="Arial" panose="020B0604020202020204" pitchFamily="34" charset="0"/>
            </a:endParaRPr>
          </a:p>
          <a:p>
            <a:pPr marL="0" indent="0">
              <a:lnSpc>
                <a:spcPct val="100000"/>
              </a:lnSpc>
              <a:spcBef>
                <a:spcPts val="0"/>
              </a:spcBef>
              <a:buNone/>
            </a:pPr>
            <a:endParaRPr lang="en-GB" sz="2000" dirty="0">
              <a:latin typeface="Arial" panose="020B0604020202020204" pitchFamily="34" charset="0"/>
              <a:cs typeface="Arial" panose="020B0604020202020204" pitchFamily="34" charset="0"/>
            </a:endParaRPr>
          </a:p>
          <a:p>
            <a:pPr marL="0" indent="0">
              <a:lnSpc>
                <a:spcPct val="100000"/>
              </a:lnSpc>
              <a:spcBef>
                <a:spcPts val="0"/>
              </a:spcBef>
              <a:buNone/>
            </a:pPr>
            <a:r>
              <a:rPr lang="en-GB" sz="2000" b="1" dirty="0" smtClean="0">
                <a:latin typeface="Arial" panose="020B0604020202020204" pitchFamily="34" charset="0"/>
                <a:cs typeface="Arial" panose="020B0604020202020204" pitchFamily="34" charset="0"/>
              </a:rPr>
              <a:t>   </a:t>
            </a:r>
            <a:r>
              <a:rPr lang="en-GB" sz="2000" b="1" u="sng" dirty="0" smtClean="0">
                <a:latin typeface="Arial" panose="020B0604020202020204" pitchFamily="34" charset="0"/>
                <a:cs typeface="Arial" panose="020B0604020202020204" pitchFamily="34" charset="0"/>
              </a:rPr>
              <a:t>UWE Academic Directorate</a:t>
            </a:r>
          </a:p>
          <a:p>
            <a:pPr marL="0" indent="0">
              <a:lnSpc>
                <a:spcPct val="100000"/>
              </a:lnSpc>
              <a:spcBef>
                <a:spcPts val="0"/>
              </a:spcBef>
              <a:buNone/>
            </a:pPr>
            <a:endParaRPr lang="en-GB" sz="2000" dirty="0" smtClean="0">
              <a:latin typeface="Arial" panose="020B0604020202020204" pitchFamily="34" charset="0"/>
              <a:cs typeface="Arial" panose="020B0604020202020204" pitchFamily="34" charset="0"/>
            </a:endParaRPr>
          </a:p>
          <a:p>
            <a:pPr marL="0" indent="0">
              <a:lnSpc>
                <a:spcPct val="100000"/>
              </a:lnSpc>
              <a:spcBef>
                <a:spcPts val="0"/>
              </a:spcBef>
              <a:buNone/>
            </a:pPr>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Dr.</a:t>
            </a:r>
            <a:r>
              <a:rPr lang="en-GB" sz="2000" dirty="0" smtClean="0">
                <a:latin typeface="Arial" panose="020B0604020202020204" pitchFamily="34" charset="0"/>
                <a:cs typeface="Arial" panose="020B0604020202020204" pitchFamily="34" charset="0"/>
              </a:rPr>
              <a:t> Petia Petrova (Associate Director) </a:t>
            </a:r>
            <a:endParaRPr lang="en-GB" sz="2000"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1263912004"/>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493806" y="1914799"/>
            <a:ext cx="6371605" cy="1366120"/>
          </a:xfrm>
        </p:spPr>
        <p:txBody>
          <a:bodyPr/>
          <a:lstStyle/>
          <a:p>
            <a:pPr algn="ctr"/>
            <a:r>
              <a:rPr lang="en-GB" dirty="0" smtClean="0"/>
              <a:t>Questions &amp; Answers</a:t>
            </a:r>
          </a:p>
          <a:p>
            <a:pPr algn="ctr"/>
            <a:endParaRPr lang="en-GB" dirty="0" smtClean="0">
              <a:cs typeface="Arial" panose="020B0604020202020204" pitchFamily="34" charset="0"/>
            </a:endParaRPr>
          </a:p>
          <a:p>
            <a:pPr algn="ctr"/>
            <a:endParaRPr lang="en-GB" sz="2400" dirty="0" smtClean="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3419872" y="3317348"/>
            <a:ext cx="3222704" cy="461665"/>
          </a:xfrm>
          <a:prstGeom prst="rect">
            <a:avLst/>
          </a:prstGeom>
        </p:spPr>
        <p:txBody>
          <a:bodyPr wrap="square">
            <a:spAutoFit/>
          </a:bodyPr>
          <a:lstStyle/>
          <a:p>
            <a:r>
              <a:rPr lang="en-GB"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jstjohnmatthews</a:t>
            </a:r>
            <a:endParaRPr lang="en-GB" sz="2400" dirty="0"/>
          </a:p>
        </p:txBody>
      </p:sp>
      <p:sp>
        <p:nvSpPr>
          <p:cNvPr id="9" name="Rectangle 8"/>
          <p:cNvSpPr/>
          <p:nvPr/>
        </p:nvSpPr>
        <p:spPr>
          <a:xfrm>
            <a:off x="1043608" y="4149080"/>
            <a:ext cx="7272002" cy="461665"/>
          </a:xfrm>
          <a:prstGeom prst="rect">
            <a:avLst/>
          </a:prstGeom>
        </p:spPr>
        <p:txBody>
          <a:bodyPr wrap="square">
            <a:spAutoFit/>
          </a:bodyPr>
          <a:lstStyle/>
          <a:p>
            <a:r>
              <a:rPr lang="en-GB" sz="2400" dirty="0"/>
              <a:t>https://janicestjohnmatthews.wordpress.com/about/</a:t>
            </a:r>
          </a:p>
        </p:txBody>
      </p:sp>
    </p:spTree>
    <p:extLst>
      <p:ext uri="{BB962C8B-B14F-4D97-AF65-F5344CB8AC3E}">
        <p14:creationId xmlns:p14="http://schemas.microsoft.com/office/powerpoint/2010/main" val="1071857067"/>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304800" y="365126"/>
            <a:ext cx="8210550" cy="1325563"/>
          </a:xfrm>
          <a:prstGeom prst="rect">
            <a:avLst/>
          </a:prstGeom>
        </p:spPr>
        <p:txBody>
          <a:bodyPr/>
          <a:lstStyle>
            <a:lvl1pPr algn="ctr" defTabSz="606425" rtl="0" eaLnBrk="0" fontAlgn="base" hangingPunct="0">
              <a:spcBef>
                <a:spcPct val="0"/>
              </a:spcBef>
              <a:spcAft>
                <a:spcPct val="0"/>
              </a:spcAft>
              <a:defRPr sz="5800" kern="1200">
                <a:solidFill>
                  <a:schemeClr val="tx1"/>
                </a:solidFill>
                <a:latin typeface="+mj-lt"/>
                <a:ea typeface="ＭＳ Ｐゴシック" charset="0"/>
                <a:cs typeface="ＭＳ Ｐゴシック" charset="0"/>
              </a:defRPr>
            </a:lvl1pPr>
            <a:lvl2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5pPr>
            <a:lvl6pPr marL="609555"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110"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64"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218"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a:lstStyle>
          <a:p>
            <a:pPr algn="l"/>
            <a:r>
              <a:rPr lang="en-GB" sz="4400" dirty="0" smtClean="0">
                <a:solidFill>
                  <a:srgbClr val="16818D"/>
                </a:solidFill>
                <a:latin typeface="Arial" panose="020B0604020202020204" pitchFamily="34" charset="0"/>
                <a:cs typeface="Arial" panose="020B0604020202020204" pitchFamily="34" charset="0"/>
              </a:rPr>
              <a:t>Introductions</a:t>
            </a:r>
            <a:endParaRPr lang="en-GB" sz="4400" dirty="0">
              <a:solidFill>
                <a:srgbClr val="16818D"/>
              </a:solidFill>
              <a:latin typeface="Arial" panose="020B0604020202020204" pitchFamily="34" charset="0"/>
              <a:cs typeface="Arial" panose="020B0604020202020204" pitchFamily="34" charset="0"/>
            </a:endParaRPr>
          </a:p>
        </p:txBody>
      </p:sp>
      <p:pic>
        <p:nvPicPr>
          <p:cNvPr id="6" name="Content Placeholder 8"/>
          <p:cNvPicPr>
            <a:picLocks noChangeAspect="1"/>
          </p:cNvPicPr>
          <p:nvPr/>
        </p:nvPicPr>
        <p:blipFill>
          <a:blip r:embed="rId2"/>
          <a:stretch>
            <a:fillRect/>
          </a:stretch>
        </p:blipFill>
        <p:spPr>
          <a:xfrm>
            <a:off x="542008" y="3894575"/>
            <a:ext cx="4500552" cy="2167516"/>
          </a:xfrm>
          <a:prstGeom prst="rect">
            <a:avLst/>
          </a:prstGeom>
        </p:spPr>
      </p:pic>
      <p:pic>
        <p:nvPicPr>
          <p:cNvPr id="7" name="Picture 6"/>
          <p:cNvPicPr>
            <a:picLocks noChangeAspect="1"/>
          </p:cNvPicPr>
          <p:nvPr/>
        </p:nvPicPr>
        <p:blipFill>
          <a:blip r:embed="rId3"/>
          <a:stretch>
            <a:fillRect/>
          </a:stretch>
        </p:blipFill>
        <p:spPr>
          <a:xfrm>
            <a:off x="5706357" y="3894575"/>
            <a:ext cx="3019425" cy="2676525"/>
          </a:xfrm>
          <a:prstGeom prst="rect">
            <a:avLst/>
          </a:prstGeom>
        </p:spPr>
      </p:pic>
      <p:sp>
        <p:nvSpPr>
          <p:cNvPr id="8" name="Rectangle 7"/>
          <p:cNvSpPr/>
          <p:nvPr/>
        </p:nvSpPr>
        <p:spPr>
          <a:xfrm>
            <a:off x="547316" y="1435299"/>
            <a:ext cx="8178466" cy="1384995"/>
          </a:xfrm>
          <a:prstGeom prst="rect">
            <a:avLst/>
          </a:prstGeom>
        </p:spPr>
        <p:txBody>
          <a:bodyPr wrap="square">
            <a:spAutoFit/>
          </a:bodyPr>
          <a:lstStyle/>
          <a:p>
            <a:pPr algn="ctr"/>
            <a:r>
              <a:rPr lang="en-GB" sz="2800" dirty="0">
                <a:solidFill>
                  <a:schemeClr val="accent5">
                    <a:lumMod val="75000"/>
                  </a:schemeClr>
                </a:solidFill>
              </a:rPr>
              <a:t>Is crowdsourcing an effective method of gathering </a:t>
            </a:r>
            <a:r>
              <a:rPr lang="en-GB" sz="2800" dirty="0" smtClean="0">
                <a:solidFill>
                  <a:schemeClr val="accent5">
                    <a:lumMod val="75000"/>
                  </a:schemeClr>
                </a:solidFill>
              </a:rPr>
              <a:t>patient and pubic input </a:t>
            </a:r>
            <a:r>
              <a:rPr lang="en-GB" sz="2800" dirty="0">
                <a:solidFill>
                  <a:schemeClr val="accent5">
                    <a:lumMod val="75000"/>
                  </a:schemeClr>
                </a:solidFill>
              </a:rPr>
              <a:t>in the design of </a:t>
            </a:r>
            <a:r>
              <a:rPr lang="en-GB" sz="2800" dirty="0" smtClean="0">
                <a:solidFill>
                  <a:schemeClr val="accent5">
                    <a:lumMod val="75000"/>
                  </a:schemeClr>
                </a:solidFill>
              </a:rPr>
              <a:t>an </a:t>
            </a:r>
          </a:p>
          <a:p>
            <a:pPr algn="ctr"/>
            <a:r>
              <a:rPr lang="en-GB" sz="2800" dirty="0">
                <a:solidFill>
                  <a:schemeClr val="accent5">
                    <a:lumMod val="75000"/>
                  </a:schemeClr>
                </a:solidFill>
              </a:rPr>
              <a:t>u</a:t>
            </a:r>
            <a:r>
              <a:rPr lang="en-GB" sz="2800" dirty="0" smtClean="0">
                <a:solidFill>
                  <a:schemeClr val="accent5">
                    <a:lumMod val="75000"/>
                  </a:schemeClr>
                </a:solidFill>
              </a:rPr>
              <a:t>ndergraduate diagnostic </a:t>
            </a:r>
            <a:r>
              <a:rPr lang="en-GB" sz="2800" dirty="0">
                <a:solidFill>
                  <a:schemeClr val="accent5">
                    <a:lumMod val="75000"/>
                  </a:schemeClr>
                </a:solidFill>
              </a:rPr>
              <a:t>radiography </a:t>
            </a:r>
            <a:r>
              <a:rPr lang="en-GB" sz="2800" dirty="0" smtClean="0">
                <a:solidFill>
                  <a:schemeClr val="accent5">
                    <a:lumMod val="75000"/>
                  </a:schemeClr>
                </a:solidFill>
              </a:rPr>
              <a:t>curriculum</a:t>
            </a:r>
            <a:r>
              <a:rPr lang="en-GB" sz="2800" dirty="0">
                <a:solidFill>
                  <a:schemeClr val="accent5">
                    <a:lumMod val="75000"/>
                  </a:schemeClr>
                </a:solidFill>
              </a:rPr>
              <a:t>?</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3"/>
          <p:cNvSpPr>
            <a:spLocks noGrp="1"/>
          </p:cNvSpPr>
          <p:nvPr>
            <p:ph type="body" sz="quarter" idx="10"/>
          </p:nvPr>
        </p:nvSpPr>
        <p:spPr/>
        <p:txBody>
          <a:bodyPr/>
          <a:lstStyle/>
          <a:p>
            <a:r>
              <a:rPr lang="en-US" altLang="en-US" dirty="0" smtClean="0"/>
              <a:t>Workshop Roadmap</a:t>
            </a:r>
            <a:endParaRPr lang="en-US" altLang="en-US" dirty="0"/>
          </a:p>
        </p:txBody>
      </p:sp>
      <p:sp>
        <p:nvSpPr>
          <p:cNvPr id="4" name="Content Placeholder 2"/>
          <p:cNvSpPr txBox="1">
            <a:spLocks/>
          </p:cNvSpPr>
          <p:nvPr/>
        </p:nvSpPr>
        <p:spPr>
          <a:xfrm>
            <a:off x="611560" y="1772816"/>
            <a:ext cx="7704856" cy="4968552"/>
          </a:xfrm>
          <a:prstGeom prst="rect">
            <a:avLst/>
          </a:prstGeom>
        </p:spPr>
        <p:txBody>
          <a:bodyPr>
            <a:normAutofit fontScale="62500" lnSpcReduction="20000"/>
          </a:bodyPr>
          <a:lstStyle>
            <a:lvl1pPr marL="454025" indent="-454025" algn="l" defTabSz="606425" rtl="0" eaLnBrk="0" fontAlgn="base" hangingPunct="0">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25" indent="-377825" algn="l" defTabSz="606425"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a:lstStyle>
          <a:p>
            <a:pPr marL="0" indent="0" algn="ctr" eaLnBrk="1" hangingPunct="1">
              <a:spcBef>
                <a:spcPct val="0"/>
              </a:spcBef>
              <a:buNone/>
            </a:pPr>
            <a:r>
              <a:rPr lang="en-GB" sz="4400" dirty="0">
                <a:solidFill>
                  <a:srgbClr val="16818D"/>
                </a:solidFill>
              </a:rPr>
              <a:t>Using the </a:t>
            </a:r>
            <a:r>
              <a:rPr lang="en-GB" sz="4400" dirty="0" smtClean="0">
                <a:solidFill>
                  <a:srgbClr val="16818D"/>
                </a:solidFill>
              </a:rPr>
              <a:t>“</a:t>
            </a:r>
            <a:r>
              <a:rPr lang="en-GB" sz="4400" dirty="0">
                <a:solidFill>
                  <a:srgbClr val="16818D"/>
                </a:solidFill>
              </a:rPr>
              <a:t>Wisdom of the Crowd” </a:t>
            </a:r>
            <a:r>
              <a:rPr lang="en-GB" sz="4400" dirty="0" smtClean="0">
                <a:solidFill>
                  <a:srgbClr val="16818D"/>
                </a:solidFill>
              </a:rPr>
              <a:t>to </a:t>
            </a:r>
            <a:r>
              <a:rPr lang="en-GB" sz="4400" dirty="0">
                <a:solidFill>
                  <a:srgbClr val="16818D"/>
                </a:solidFill>
              </a:rPr>
              <a:t>support Teaching and Learning in Higher Education </a:t>
            </a:r>
          </a:p>
          <a:p>
            <a:endParaRPr lang="en-GB" dirty="0" smtClean="0"/>
          </a:p>
          <a:p>
            <a:pPr algn="ctr"/>
            <a:r>
              <a:rPr lang="en-GB" dirty="0" smtClean="0"/>
              <a:t>Icebreaker</a:t>
            </a:r>
          </a:p>
          <a:p>
            <a:pPr algn="ctr"/>
            <a:r>
              <a:rPr lang="en-GB" dirty="0" smtClean="0"/>
              <a:t>What is/ is not crowdsourcing?</a:t>
            </a:r>
          </a:p>
          <a:p>
            <a:pPr algn="ctr"/>
            <a:r>
              <a:rPr lang="en-GB" dirty="0" smtClean="0"/>
              <a:t>Literature: Healthcare Education</a:t>
            </a:r>
          </a:p>
          <a:p>
            <a:pPr algn="ctr"/>
            <a:r>
              <a:rPr lang="en-GB" dirty="0"/>
              <a:t>Crowdsourcing applications</a:t>
            </a:r>
          </a:p>
          <a:p>
            <a:pPr algn="ctr"/>
            <a:r>
              <a:rPr lang="en-GB" dirty="0" smtClean="0"/>
              <a:t>Crowdsourcing mechanics</a:t>
            </a:r>
          </a:p>
          <a:p>
            <a:pPr algn="ctr"/>
            <a:r>
              <a:rPr lang="en-GB" dirty="0" smtClean="0"/>
              <a:t>Group Work</a:t>
            </a:r>
          </a:p>
          <a:p>
            <a:pPr algn="ctr"/>
            <a:r>
              <a:rPr lang="en-GB" dirty="0" smtClean="0"/>
              <a:t>Students as co-creators</a:t>
            </a:r>
          </a:p>
          <a:p>
            <a:pPr algn="ctr"/>
            <a:r>
              <a:rPr lang="en-GB" dirty="0" smtClean="0"/>
              <a:t>Acknowledgments</a:t>
            </a:r>
          </a:p>
          <a:p>
            <a:pPr algn="ctr"/>
            <a:r>
              <a:rPr lang="en-GB" dirty="0" smtClean="0"/>
              <a:t>References</a:t>
            </a:r>
          </a:p>
          <a:p>
            <a:endParaRPr lang="en-GB" dirty="0"/>
          </a:p>
        </p:txBody>
      </p:sp>
      <p:pic>
        <p:nvPicPr>
          <p:cNvPr id="5" name="Picture 4"/>
          <p:cNvPicPr>
            <a:picLocks noChangeAspect="1"/>
          </p:cNvPicPr>
          <p:nvPr/>
        </p:nvPicPr>
        <p:blipFill>
          <a:blip r:embed="rId3"/>
          <a:stretch>
            <a:fillRect/>
          </a:stretch>
        </p:blipFill>
        <p:spPr>
          <a:xfrm>
            <a:off x="611560" y="3980921"/>
            <a:ext cx="1012024" cy="1365622"/>
          </a:xfrm>
          <a:prstGeom prst="rect">
            <a:avLst/>
          </a:prstGeom>
        </p:spPr>
      </p:pic>
      <p:pic>
        <p:nvPicPr>
          <p:cNvPr id="6" name="Picture 5"/>
          <p:cNvPicPr>
            <a:picLocks noChangeAspect="1"/>
          </p:cNvPicPr>
          <p:nvPr/>
        </p:nvPicPr>
        <p:blipFill>
          <a:blip r:embed="rId3"/>
          <a:stretch>
            <a:fillRect/>
          </a:stretch>
        </p:blipFill>
        <p:spPr>
          <a:xfrm>
            <a:off x="7596336" y="3789040"/>
            <a:ext cx="1012024" cy="1365622"/>
          </a:xfrm>
          <a:prstGeom prst="rect">
            <a:avLst/>
          </a:prstGeom>
        </p:spPr>
      </p:pic>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Placeholder 4"/>
          <p:cNvSpPr>
            <a:spLocks noGrp="1"/>
          </p:cNvSpPr>
          <p:nvPr>
            <p:ph type="body" sz="quarter" idx="10"/>
          </p:nvPr>
        </p:nvSpPr>
        <p:spPr/>
        <p:txBody>
          <a:bodyPr/>
          <a:lstStyle/>
          <a:p>
            <a:r>
              <a:rPr lang="en-GB" dirty="0"/>
              <a:t>What is Crowdsourcing?</a:t>
            </a:r>
            <a:endParaRPr lang="en-US" altLang="en-US" dirty="0"/>
          </a:p>
        </p:txBody>
      </p:sp>
      <p:sp>
        <p:nvSpPr>
          <p:cNvPr id="3" name="Rectangle 2"/>
          <p:cNvSpPr/>
          <p:nvPr/>
        </p:nvSpPr>
        <p:spPr>
          <a:xfrm>
            <a:off x="899591" y="1628800"/>
            <a:ext cx="4464497" cy="5324535"/>
          </a:xfrm>
          <a:prstGeom prst="rect">
            <a:avLst/>
          </a:prstGeom>
        </p:spPr>
        <p:txBody>
          <a:bodyPr wrap="square">
            <a:spAutoFit/>
          </a:bodyPr>
          <a:lstStyle/>
          <a:p>
            <a:pPr marL="0" indent="0">
              <a:buNone/>
            </a:pPr>
            <a:r>
              <a:rPr lang="en-GB" sz="2000" dirty="0"/>
              <a:t>Works through an institution</a:t>
            </a:r>
            <a:r>
              <a:rPr lang="en-GB" sz="2000" b="1" dirty="0"/>
              <a:t> </a:t>
            </a:r>
            <a:r>
              <a:rPr lang="en-GB" sz="2000" b="1" dirty="0">
                <a:solidFill>
                  <a:srgbClr val="FF0000"/>
                </a:solidFill>
              </a:rPr>
              <a:t>outsourcing</a:t>
            </a:r>
            <a:r>
              <a:rPr lang="en-GB" sz="2000" b="1" dirty="0">
                <a:solidFill>
                  <a:schemeClr val="accent5">
                    <a:lumMod val="75000"/>
                  </a:schemeClr>
                </a:solidFill>
              </a:rPr>
              <a:t> </a:t>
            </a:r>
            <a:r>
              <a:rPr lang="en-GB" sz="2000" dirty="0"/>
              <a:t>a function normally performed by an employee/ group of individuals   </a:t>
            </a:r>
          </a:p>
          <a:p>
            <a:pPr marL="0" indent="0">
              <a:buNone/>
            </a:pPr>
            <a:endParaRPr lang="en-GB" sz="2000" dirty="0"/>
          </a:p>
          <a:p>
            <a:pPr marL="0" indent="0">
              <a:buNone/>
            </a:pPr>
            <a:r>
              <a:rPr lang="en-GB" sz="2000" dirty="0"/>
              <a:t>Users, known as the crowd,</a:t>
            </a:r>
            <a:r>
              <a:rPr lang="en-GB" sz="2000" b="1" dirty="0"/>
              <a:t> </a:t>
            </a:r>
            <a:endParaRPr lang="en-GB" sz="2000" b="1" dirty="0" smtClean="0"/>
          </a:p>
          <a:p>
            <a:pPr marL="0" indent="0">
              <a:buNone/>
            </a:pPr>
            <a:r>
              <a:rPr lang="en-GB" sz="2000" b="1" dirty="0" smtClean="0">
                <a:solidFill>
                  <a:srgbClr val="FF0000"/>
                </a:solidFill>
              </a:rPr>
              <a:t>form </a:t>
            </a:r>
            <a:r>
              <a:rPr lang="en-GB" sz="2000" b="1" dirty="0">
                <a:solidFill>
                  <a:srgbClr val="FF0000"/>
                </a:solidFill>
              </a:rPr>
              <a:t>a community </a:t>
            </a:r>
            <a:r>
              <a:rPr lang="en-GB" sz="2000" dirty="0"/>
              <a:t>who voluntarily undertake a task which typically involves the pooling of knowledge </a:t>
            </a:r>
            <a:r>
              <a:rPr lang="en-GB" sz="2000" dirty="0" smtClean="0"/>
              <a:t>resources (Howe</a:t>
            </a:r>
            <a:r>
              <a:rPr lang="en-GB" sz="2000" dirty="0"/>
              <a:t>, </a:t>
            </a:r>
            <a:r>
              <a:rPr lang="en-GB" sz="2000" dirty="0" smtClean="0"/>
              <a:t>2006).</a:t>
            </a:r>
            <a:endParaRPr lang="en-GB" sz="2000" dirty="0"/>
          </a:p>
          <a:p>
            <a:pPr marL="0" indent="0" algn="just">
              <a:buNone/>
            </a:pPr>
            <a:endParaRPr lang="en-GB" sz="2000" dirty="0"/>
          </a:p>
          <a:p>
            <a:pPr marL="0" indent="0">
              <a:buNone/>
            </a:pPr>
            <a:r>
              <a:rPr lang="en-GB" sz="2000" dirty="0"/>
              <a:t>Creative, innovative, </a:t>
            </a:r>
            <a:r>
              <a:rPr lang="en-GB" sz="2000" dirty="0" smtClean="0"/>
              <a:t>democratic </a:t>
            </a:r>
            <a:r>
              <a:rPr lang="en-GB" sz="2000" dirty="0">
                <a:ea typeface="ＭＳ Ｐゴシック" charset="0"/>
                <a:cs typeface="ＭＳ Ｐゴシック" charset="0"/>
              </a:rPr>
              <a:t>providing a wider access to people internationally in less time and at a reduced cost </a:t>
            </a:r>
            <a:r>
              <a:rPr lang="en-GB" sz="2000" dirty="0" smtClean="0">
                <a:ea typeface="ＭＳ Ｐゴシック" charset="0"/>
                <a:cs typeface="ＭＳ Ｐゴシック" charset="0"/>
              </a:rPr>
              <a:t>compared to </a:t>
            </a:r>
            <a:r>
              <a:rPr lang="en-GB" sz="2000" dirty="0">
                <a:ea typeface="ＭＳ Ｐゴシック" charset="0"/>
                <a:cs typeface="ＭＳ Ｐゴシック" charset="0"/>
              </a:rPr>
              <a:t>traditional methods (</a:t>
            </a:r>
            <a:r>
              <a:rPr lang="en-GB" sz="2000" dirty="0" err="1">
                <a:ea typeface="ＭＳ Ｐゴシック" charset="0"/>
                <a:cs typeface="ＭＳ Ｐゴシック" charset="0"/>
              </a:rPr>
              <a:t>Schnek</a:t>
            </a:r>
            <a:r>
              <a:rPr lang="en-GB" sz="2000" dirty="0">
                <a:ea typeface="ＭＳ Ｐゴシック" charset="0"/>
                <a:cs typeface="ＭＳ Ｐゴシック" charset="0"/>
              </a:rPr>
              <a:t> et al, </a:t>
            </a:r>
            <a:r>
              <a:rPr lang="en-GB" sz="2000" dirty="0" smtClean="0">
                <a:ea typeface="ＭＳ Ｐゴシック" charset="0"/>
                <a:cs typeface="ＭＳ Ｐゴシック" charset="0"/>
              </a:rPr>
              <a:t>2009).</a:t>
            </a:r>
            <a:endParaRPr lang="en-GB" sz="2000" dirty="0" smtClean="0"/>
          </a:p>
          <a:p>
            <a:pPr marL="0" indent="0" algn="just">
              <a:buNone/>
            </a:pPr>
            <a:endParaRPr lang="en-GB" sz="2000" dirty="0"/>
          </a:p>
        </p:txBody>
      </p:sp>
      <p:pic>
        <p:nvPicPr>
          <p:cNvPr id="6" name="Picture 5"/>
          <p:cNvPicPr>
            <a:picLocks noChangeAspect="1"/>
          </p:cNvPicPr>
          <p:nvPr/>
        </p:nvPicPr>
        <p:blipFill>
          <a:blip r:embed="rId2"/>
          <a:stretch>
            <a:fillRect/>
          </a:stretch>
        </p:blipFill>
        <p:spPr>
          <a:xfrm>
            <a:off x="5652120" y="1484784"/>
            <a:ext cx="3114675" cy="4191000"/>
          </a:xfrm>
          <a:prstGeom prst="rect">
            <a:avLst/>
          </a:prstGeom>
        </p:spPr>
      </p:pic>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Placeholder 3"/>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GB" dirty="0"/>
              <a:t>Crowdsourcing is </a:t>
            </a:r>
            <a:r>
              <a:rPr lang="en-GB" b="1" dirty="0">
                <a:solidFill>
                  <a:srgbClr val="FF0000"/>
                </a:solidFill>
              </a:rPr>
              <a:t>NOT</a:t>
            </a:r>
            <a:r>
              <a:rPr lang="en-GB" dirty="0"/>
              <a:t>….</a:t>
            </a:r>
            <a:endParaRPr lang="en-US" altLang="en-US" dirty="0">
              <a:ea typeface="ＭＳ Ｐゴシック" charset="-128"/>
            </a:endParaRPr>
          </a:p>
        </p:txBody>
      </p:sp>
      <p:sp>
        <p:nvSpPr>
          <p:cNvPr id="17409" name="Text Placeholder 4"/>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anchor="t" anchorCtr="0" compatLnSpc="1">
            <a:prstTxWarp prst="textNoShape">
              <a:avLst/>
            </a:prstTxWarp>
          </a:bodyPr>
          <a:lstStyle/>
          <a:p>
            <a:pPr>
              <a:spcBef>
                <a:spcPct val="0"/>
              </a:spcBef>
              <a:spcAft>
                <a:spcPts val="1000"/>
              </a:spcAft>
            </a:pPr>
            <a:endParaRPr lang="en-US" altLang="en-US" dirty="0">
              <a:ea typeface="ＭＳ Ｐゴシック" charset="-128"/>
            </a:endParaRPr>
          </a:p>
          <a:p>
            <a:pPr marL="0" indent="0">
              <a:spcBef>
                <a:spcPct val="0"/>
              </a:spcBef>
              <a:spcAft>
                <a:spcPts val="1000"/>
              </a:spcAft>
              <a:buNone/>
            </a:pPr>
            <a:endParaRPr lang="en-US" altLang="en-US" dirty="0">
              <a:ea typeface="ＭＳ Ｐゴシック" charset="-128"/>
            </a:endParaRPr>
          </a:p>
          <a:p>
            <a:pPr>
              <a:spcBef>
                <a:spcPct val="0"/>
              </a:spcBef>
              <a:spcAft>
                <a:spcPts val="1000"/>
              </a:spcAft>
            </a:pPr>
            <a:endParaRPr lang="en-US" altLang="en-US" dirty="0">
              <a:ea typeface="ＭＳ Ｐゴシック" charset="-128"/>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8872" y="1825623"/>
            <a:ext cx="3375211" cy="2132765"/>
          </a:xfrm>
          <a:prstGeom prst="rect">
            <a:avLst/>
          </a:prstGeom>
        </p:spPr>
      </p:pic>
      <p:pic>
        <p:nvPicPr>
          <p:cNvPr id="6" name="Picture 5"/>
          <p:cNvPicPr>
            <a:picLocks noChangeAspect="1"/>
          </p:cNvPicPr>
          <p:nvPr/>
        </p:nvPicPr>
        <p:blipFill>
          <a:blip r:embed="rId4"/>
          <a:stretch>
            <a:fillRect/>
          </a:stretch>
        </p:blipFill>
        <p:spPr>
          <a:xfrm>
            <a:off x="808871" y="4221495"/>
            <a:ext cx="3375211" cy="2232741"/>
          </a:xfrm>
          <a:prstGeom prst="rect">
            <a:avLst/>
          </a:prstGeom>
        </p:spPr>
      </p:pic>
      <p:sp>
        <p:nvSpPr>
          <p:cNvPr id="2" name="Rectangle 1"/>
          <p:cNvSpPr/>
          <p:nvPr/>
        </p:nvSpPr>
        <p:spPr>
          <a:xfrm>
            <a:off x="5508104" y="4968532"/>
            <a:ext cx="2808312" cy="523220"/>
          </a:xfrm>
          <a:prstGeom prst="rect">
            <a:avLst/>
          </a:prstGeom>
        </p:spPr>
        <p:txBody>
          <a:bodyPr wrap="square">
            <a:spAutoFit/>
          </a:bodyPr>
          <a:lstStyle/>
          <a:p>
            <a:pPr marL="0" indent="0" algn="r">
              <a:buNone/>
            </a:pPr>
            <a:r>
              <a:rPr lang="en-GB" sz="2800" dirty="0"/>
              <a:t>Crowdfunding</a:t>
            </a:r>
          </a:p>
        </p:txBody>
      </p:sp>
      <p:sp>
        <p:nvSpPr>
          <p:cNvPr id="3" name="Rectangle 2"/>
          <p:cNvSpPr/>
          <p:nvPr/>
        </p:nvSpPr>
        <p:spPr>
          <a:xfrm>
            <a:off x="5764200" y="2457056"/>
            <a:ext cx="2507418" cy="523220"/>
          </a:xfrm>
          <a:prstGeom prst="rect">
            <a:avLst/>
          </a:prstGeom>
        </p:spPr>
        <p:txBody>
          <a:bodyPr wrap="none">
            <a:spAutoFit/>
          </a:bodyPr>
          <a:lstStyle/>
          <a:p>
            <a:pPr marL="0" indent="0" algn="r">
              <a:buNone/>
            </a:pPr>
            <a:r>
              <a:rPr lang="en-GB" sz="2800" dirty="0" err="1"/>
              <a:t>Crowdlearning</a:t>
            </a:r>
            <a:endParaRPr lang="en-GB" sz="2800" dirty="0"/>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9552" y="2132856"/>
            <a:ext cx="8352928" cy="2154436"/>
          </a:xfrm>
          <a:prstGeom prst="rect">
            <a:avLst/>
          </a:prstGeom>
          <a:noFill/>
        </p:spPr>
        <p:txBody>
          <a:bodyPr wrap="square" rtlCol="0">
            <a:spAutoFit/>
          </a:bodyPr>
          <a:lstStyle/>
          <a:p>
            <a:r>
              <a:rPr lang="en-GB" sz="2800" dirty="0" smtClean="0"/>
              <a:t>Crowdsourcing the curriculum: </a:t>
            </a:r>
          </a:p>
          <a:p>
            <a:r>
              <a:rPr lang="en-GB" sz="2800" dirty="0" smtClean="0"/>
              <a:t>Public participation in redesigning a planning programme</a:t>
            </a:r>
          </a:p>
          <a:p>
            <a:pPr algn="r"/>
            <a:r>
              <a:rPr lang="en-GB" sz="2800" dirty="0" smtClean="0"/>
              <a:t>(Evans-</a:t>
            </a:r>
            <a:r>
              <a:rPr lang="en-GB" sz="2800" dirty="0" err="1" smtClean="0"/>
              <a:t>Cowley</a:t>
            </a:r>
            <a:r>
              <a:rPr lang="en-GB" sz="2800" dirty="0" smtClean="0"/>
              <a:t>, 2011)</a:t>
            </a:r>
          </a:p>
          <a:p>
            <a:endParaRPr lang="en-GB" dirty="0"/>
          </a:p>
        </p:txBody>
      </p:sp>
      <p:sp>
        <p:nvSpPr>
          <p:cNvPr id="2" name="Text Placeholder 1"/>
          <p:cNvSpPr>
            <a:spLocks noGrp="1"/>
          </p:cNvSpPr>
          <p:nvPr>
            <p:ph type="body" sz="quarter" idx="10"/>
          </p:nvPr>
        </p:nvSpPr>
        <p:spPr>
          <a:xfrm>
            <a:off x="539553" y="692696"/>
            <a:ext cx="6875660" cy="634666"/>
          </a:xfrm>
        </p:spPr>
        <p:txBody>
          <a:bodyPr/>
          <a:lstStyle/>
          <a:p>
            <a:r>
              <a:rPr lang="en-GB" dirty="0" smtClean="0"/>
              <a:t>Creative and innovative</a:t>
            </a:r>
            <a:endParaRPr lang="en-GB" dirty="0"/>
          </a:p>
        </p:txBody>
      </p:sp>
    </p:spTree>
    <p:extLst>
      <p:ext uri="{BB962C8B-B14F-4D97-AF65-F5344CB8AC3E}">
        <p14:creationId xmlns:p14="http://schemas.microsoft.com/office/powerpoint/2010/main" val="506002129"/>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3"/>
          <a:stretch>
            <a:fillRect/>
          </a:stretch>
        </p:blipFill>
        <p:spPr>
          <a:xfrm>
            <a:off x="179512" y="476672"/>
            <a:ext cx="6768440" cy="6140440"/>
          </a:xfrm>
          <a:prstGeom prst="rect">
            <a:avLst/>
          </a:prstGeom>
        </p:spPr>
      </p:pic>
      <p:sp>
        <p:nvSpPr>
          <p:cNvPr id="8" name="TextBox 7"/>
          <p:cNvSpPr txBox="1"/>
          <p:nvPr/>
        </p:nvSpPr>
        <p:spPr>
          <a:xfrm>
            <a:off x="7131808" y="5373216"/>
            <a:ext cx="1988457" cy="923330"/>
          </a:xfrm>
          <a:prstGeom prst="rect">
            <a:avLst/>
          </a:prstGeom>
          <a:noFill/>
        </p:spPr>
        <p:txBody>
          <a:bodyPr wrap="square" rtlCol="0">
            <a:spAutoFit/>
          </a:bodyPr>
          <a:lstStyle/>
          <a:p>
            <a:r>
              <a:rPr lang="en-GB" dirty="0" smtClean="0"/>
              <a:t>St. John-Matthews, Newton, Grant &amp; Robinson, 2018</a:t>
            </a:r>
            <a:endParaRPr lang="en-GB" dirty="0"/>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Placeholder 3"/>
          <p:cNvSpPr>
            <a:spLocks noGrp="1"/>
          </p:cNvSpPr>
          <p:nvPr>
            <p:ph type="body" sz="quarter" idx="10"/>
          </p:nvPr>
        </p:nvSpPr>
        <p:spPr>
          <a:xfrm>
            <a:off x="467545" y="692696"/>
            <a:ext cx="6947668" cy="634666"/>
          </a:xfrm>
        </p:spPr>
        <p:txBody>
          <a:bodyPr/>
          <a:lstStyle/>
          <a:p>
            <a:r>
              <a:rPr lang="en-GB" dirty="0"/>
              <a:t>Applying a Verification Tool</a:t>
            </a:r>
            <a:endParaRPr lang="en-US" altLang="en-US" dirty="0"/>
          </a:p>
        </p:txBody>
      </p:sp>
      <p:sp>
        <p:nvSpPr>
          <p:cNvPr id="4" name="Text Placeholder 3"/>
          <p:cNvSpPr>
            <a:spLocks noGrp="1"/>
          </p:cNvSpPr>
          <p:nvPr>
            <p:ph type="body" sz="quarter" idx="11"/>
          </p:nvPr>
        </p:nvSpPr>
        <p:spPr/>
        <p:txBody>
          <a:bodyPr/>
          <a:lstStyle/>
          <a:p>
            <a:r>
              <a:rPr lang="en-US" dirty="0" smtClean="0"/>
              <a:t>Number list position 1</a:t>
            </a:r>
          </a:p>
          <a:p>
            <a:pPr lvl="1"/>
            <a:r>
              <a:rPr lang="en-US" dirty="0" smtClean="0"/>
              <a:t>Number list position 2</a:t>
            </a:r>
          </a:p>
          <a:p>
            <a:pPr lvl="2"/>
            <a:r>
              <a:rPr lang="en-US" dirty="0" smtClean="0"/>
              <a:t>Number list position 3</a:t>
            </a:r>
          </a:p>
        </p:txBody>
      </p:sp>
      <p:pic>
        <p:nvPicPr>
          <p:cNvPr id="5" name="Picture 4"/>
          <p:cNvPicPr>
            <a:picLocks noChangeAspect="1"/>
          </p:cNvPicPr>
          <p:nvPr/>
        </p:nvPicPr>
        <p:blipFill>
          <a:blip r:embed="rId2"/>
          <a:stretch>
            <a:fillRect/>
          </a:stretch>
        </p:blipFill>
        <p:spPr>
          <a:xfrm>
            <a:off x="467544" y="1354612"/>
            <a:ext cx="8138589" cy="4635562"/>
          </a:xfrm>
          <a:prstGeom prst="rect">
            <a:avLst/>
          </a:prstGeom>
        </p:spPr>
      </p:pic>
      <p:sp>
        <p:nvSpPr>
          <p:cNvPr id="6" name="Rectangle 5"/>
          <p:cNvSpPr/>
          <p:nvPr/>
        </p:nvSpPr>
        <p:spPr>
          <a:xfrm>
            <a:off x="3635896" y="6179629"/>
            <a:ext cx="5111433" cy="369332"/>
          </a:xfrm>
          <a:prstGeom prst="rect">
            <a:avLst/>
          </a:prstGeom>
        </p:spPr>
        <p:txBody>
          <a:bodyPr wrap="square">
            <a:spAutoFit/>
          </a:bodyPr>
          <a:lstStyle/>
          <a:p>
            <a:r>
              <a:rPr lang="en-GB" dirty="0" err="1">
                <a:latin typeface="Calibri" panose="020F0502020204030204" pitchFamily="34" charset="0"/>
                <a:ea typeface="Calibri" panose="020F0502020204030204" pitchFamily="34" charset="0"/>
                <a:cs typeface="Arial" panose="020B0604020202020204" pitchFamily="34" charset="0"/>
              </a:rPr>
              <a:t>Estelles-Arolas</a:t>
            </a:r>
            <a:r>
              <a:rPr lang="en-GB" dirty="0">
                <a:latin typeface="Calibri" panose="020F0502020204030204" pitchFamily="34" charset="0"/>
                <a:ea typeface="Calibri" panose="020F0502020204030204" pitchFamily="34" charset="0"/>
                <a:cs typeface="Arial" panose="020B0604020202020204" pitchFamily="34" charset="0"/>
              </a:rPr>
              <a:t> &amp;</a:t>
            </a:r>
            <a:r>
              <a:rPr lang="en-GB" dirty="0" smtClean="0">
                <a:latin typeface="Calibri" panose="020F0502020204030204" pitchFamily="34" charset="0"/>
                <a:ea typeface="Calibri" panose="020F0502020204030204" pitchFamily="34" charset="0"/>
                <a:cs typeface="Arial" panose="020B0604020202020204" pitchFamily="34" charset="0"/>
              </a:rPr>
              <a:t> Gonzalez-</a:t>
            </a:r>
            <a:r>
              <a:rPr lang="en-GB" dirty="0" err="1" smtClean="0">
                <a:latin typeface="Calibri" panose="020F0502020204030204" pitchFamily="34" charset="0"/>
                <a:ea typeface="Calibri" panose="020F0502020204030204" pitchFamily="34" charset="0"/>
                <a:cs typeface="Arial" panose="020B0604020202020204" pitchFamily="34" charset="0"/>
              </a:rPr>
              <a:t>Ladron</a:t>
            </a:r>
            <a:r>
              <a:rPr lang="en-GB" dirty="0" smtClean="0">
                <a:latin typeface="Calibri" panose="020F0502020204030204" pitchFamily="34" charset="0"/>
                <a:ea typeface="Calibri" panose="020F0502020204030204" pitchFamily="34" charset="0"/>
                <a:cs typeface="Arial" panose="020B0604020202020204" pitchFamily="34" charset="0"/>
              </a:rPr>
              <a:t>-de-Guevara, 2015 </a:t>
            </a:r>
            <a:endParaRPr lang="en-GB" dirty="0"/>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E2DC1-9C73-45A9-B223-159B39A4DC33}"/>
              </a:ext>
            </a:extLst>
          </p:cNvPr>
          <p:cNvSpPr>
            <a:spLocks noGrp="1"/>
          </p:cNvSpPr>
          <p:nvPr>
            <p:ph type="title"/>
          </p:nvPr>
        </p:nvSpPr>
        <p:spPr>
          <a:xfrm>
            <a:off x="304800" y="365126"/>
            <a:ext cx="9144000" cy="1325563"/>
          </a:xfrm>
        </p:spPr>
        <p:txBody>
          <a:bodyPr>
            <a:normAutofit/>
          </a:bodyPr>
          <a:lstStyle/>
          <a:p>
            <a:pPr algn="l"/>
            <a:r>
              <a:rPr lang="en-GB" sz="4400" dirty="0" smtClean="0">
                <a:solidFill>
                  <a:srgbClr val="16818D"/>
                </a:solidFill>
                <a:latin typeface="Georgia" panose="02040502050405020303" pitchFamily="18" charset="0"/>
              </a:rPr>
              <a:t>Crowdsource Mechanics</a:t>
            </a:r>
            <a:endParaRPr lang="en-GB" sz="4400" dirty="0">
              <a:solidFill>
                <a:srgbClr val="16818D"/>
              </a:solidFill>
              <a:latin typeface="Georgia" panose="02040502050405020303" pitchFamily="18" charset="0"/>
            </a:endParaRPr>
          </a:p>
        </p:txBody>
      </p:sp>
      <p:sp>
        <p:nvSpPr>
          <p:cNvPr id="3" name="Content Placeholder 2">
            <a:extLst>
              <a:ext uri="{FF2B5EF4-FFF2-40B4-BE49-F238E27FC236}">
                <a16:creationId xmlns:a16="http://schemas.microsoft.com/office/drawing/2014/main" id="{C3D5D8D5-2A1B-4FD0-8A06-00ECA3D4B402}"/>
              </a:ext>
            </a:extLst>
          </p:cNvPr>
          <p:cNvSpPr>
            <a:spLocks noGrp="1"/>
          </p:cNvSpPr>
          <p:nvPr>
            <p:ph idx="1"/>
          </p:nvPr>
        </p:nvSpPr>
        <p:spPr/>
        <p:txBody>
          <a:bodyPr>
            <a:normAutofit fontScale="47500" lnSpcReduction="20000"/>
          </a:bodyPr>
          <a:lstStyle/>
          <a:p>
            <a:r>
              <a:rPr lang="en-GB" dirty="0" smtClean="0">
                <a:latin typeface="Arial" panose="020B0604020202020204" pitchFamily="34" charset="0"/>
                <a:cs typeface="Arial" panose="020B0604020202020204" pitchFamily="34" charset="0"/>
              </a:rPr>
              <a:t>Open versus pre-determined call</a:t>
            </a:r>
          </a:p>
          <a:p>
            <a:pPr marL="0" indent="0">
              <a:buNone/>
            </a:pP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Type of community: spontaneous not usually sustained.</a:t>
            </a: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Tools used</a:t>
            </a:r>
          </a:p>
          <a:p>
            <a:pPr marL="0" indent="0">
              <a:buNone/>
            </a:pP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Size of the crowd</a:t>
            </a:r>
          </a:p>
          <a:p>
            <a:pPr marL="0" indent="0">
              <a:buNone/>
            </a:pPr>
            <a:endParaRPr lang="en-GB" dirty="0" smtClean="0">
              <a:latin typeface="Arial" panose="020B0604020202020204" pitchFamily="34" charset="0"/>
              <a:cs typeface="Arial" panose="020B0604020202020204" pitchFamily="34" charset="0"/>
            </a:endParaRPr>
          </a:p>
          <a:p>
            <a:r>
              <a:rPr lang="en-GB" dirty="0" smtClean="0">
                <a:solidFill>
                  <a:srgbClr val="FF0000"/>
                </a:solidFill>
                <a:latin typeface="Arial" panose="020B0604020202020204" pitchFamily="34" charset="0"/>
                <a:cs typeface="Arial" panose="020B0604020202020204" pitchFamily="34" charset="0"/>
              </a:rPr>
              <a:t>Crowd motivations</a:t>
            </a:r>
          </a:p>
          <a:p>
            <a:pPr marL="0" indent="0">
              <a:buNone/>
            </a:pP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Power dynamics</a:t>
            </a:r>
          </a:p>
          <a:p>
            <a:endParaRPr lang="en-GB" dirty="0">
              <a:latin typeface="Arial" panose="020B0604020202020204" pitchFamily="34" charset="0"/>
              <a:cs typeface="Arial" panose="020B0604020202020204" pitchFamily="34" charset="0"/>
            </a:endParaRPr>
          </a:p>
          <a:p>
            <a:r>
              <a:rPr lang="en-GB" dirty="0" smtClean="0">
                <a:solidFill>
                  <a:srgbClr val="FF0000"/>
                </a:solidFill>
                <a:latin typeface="Arial" panose="020B0604020202020204" pitchFamily="34" charset="0"/>
                <a:cs typeface="Arial" panose="020B0604020202020204" pitchFamily="34" charset="0"/>
              </a:rPr>
              <a:t>Of note papers discarded…</a:t>
            </a:r>
          </a:p>
          <a:p>
            <a:endParaRPr lang="en-GB" dirty="0"/>
          </a:p>
        </p:txBody>
      </p:sp>
    </p:spTree>
    <p:extLst>
      <p:ext uri="{BB962C8B-B14F-4D97-AF65-F5344CB8AC3E}">
        <p14:creationId xmlns:p14="http://schemas.microsoft.com/office/powerpoint/2010/main" val="211563476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73&quot;&gt;&lt;object type=&quot;3&quot; unique_id=&quot;10074&quot;&gt;&lt;property id=&quot;20148&quot; value=&quot;5&quot;/&gt;&lt;property id=&quot;20300&quot; value=&quot;Slide 1&quot;/&gt;&lt;property id=&quot;20307&quot; value=&quot;256&quot;/&gt;&lt;/object&gt;&lt;object type=&quot;3&quot; unique_id=&quot;10075&quot;&gt;&lt;property id=&quot;20148&quot; value=&quot;5&quot;/&gt;&lt;property id=&quot;20300&quot; value=&quot;Slide 2&quot;/&gt;&lt;property id=&quot;20307&quot; value=&quot;260&quot;/&gt;&lt;/object&gt;&lt;object type=&quot;3&quot; unique_id=&quot;10076&quot;&gt;&lt;property id=&quot;20148&quot; value=&quot;5&quot;/&gt;&lt;property id=&quot;20300&quot; value=&quot;Slide 3&quot;/&gt;&lt;property id=&quot;20307&quot; value=&quot;267&quot;/&gt;&lt;/object&gt;&lt;object type=&quot;3&quot; unique_id=&quot;10077&quot;&gt;&lt;property id=&quot;20148&quot; value=&quot;5&quot;/&gt;&lt;property id=&quot;20300&quot; value=&quot;Slide 4&quot;/&gt;&lt;property id=&quot;20307&quot; value=&quot;264&quot;/&gt;&lt;/object&gt;&lt;object type=&quot;3&quot; unique_id=&quot;10078&quot;&gt;&lt;property id=&quot;20148&quot; value=&quot;5&quot;/&gt;&lt;property id=&quot;20300&quot; value=&quot;Slide 5&quot;/&gt;&lt;property id=&quot;20307&quot; value=&quot;268&quot;/&gt;&lt;/object&gt;&lt;object type=&quot;3&quot; unique_id=&quot;10079&quot;&gt;&lt;property id=&quot;20148&quot; value=&quot;5&quot;/&gt;&lt;property id=&quot;20300&quot; value=&quot;Slide 6&quot;/&gt;&lt;property id=&quot;20307&quot; value=&quot;265&quot;/&gt;&lt;/object&gt;&lt;object type=&quot;3&quot; unique_id=&quot;10080&quot;&gt;&lt;property id=&quot;20148&quot; value=&quot;5&quot;/&gt;&lt;property id=&quot;20300&quot; value=&quot;Slide 7&quot;/&gt;&lt;property id=&quot;20307&quot; value=&quot;266&quot;/&gt;&lt;/object&gt;&lt;object type=&quot;3&quot; unique_id=&quot;10081&quot;&gt;&lt;property id=&quot;20148&quot; value=&quot;5&quot;/&gt;&lt;property id=&quot;20300&quot; value=&quot;Slide 8&quot;/&gt;&lt;property id=&quot;20307&quot; value=&quot;262&quot;/&gt;&lt;/object&gt;&lt;object type=&quot;3&quot; unique_id=&quot;10082&quot;&gt;&lt;property id=&quot;20148&quot; value=&quot;5&quot;/&gt;&lt;property id=&quot;20300&quot; value=&quot;Slide 9&quot;/&gt;&lt;property id=&quot;20307&quot; value=&quot;269&quot;/&gt;&lt;/object&gt;&lt;object type=&quot;3&quot; unique_id=&quot;10083&quot;&gt;&lt;property id=&quot;20148&quot; value=&quot;5&quot;/&gt;&lt;property id=&quot;20300&quot; value=&quot;Slide 10&quot;/&gt;&lt;property id=&quot;20307&quot; value=&quot;259&quot;/&gt;&lt;/object&gt;&lt;/object&gt;&lt;object type=&quot;8&quot; unique_id=&quot;10095&quot;&gt;&lt;/object&gt;&lt;/object&gt;&lt;/database&gt;"/>
  <p:tag name="MMPROD_NEXTUNIQUEID" val="10009"/>
  <p:tag name="SECTOMILLISECCONVERTED"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56E99604-B34A-AB45-82E2-A2F6C5EC15CC}" vid="{C3811B3D-AE0C-294C-BC2C-607328485A3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B7AB1D9504C54F9BDC21A13F3D45F8" ma:contentTypeVersion="4" ma:contentTypeDescription="Create a new document." ma:contentTypeScope="" ma:versionID="281a8aee3199a915906587ecc3b4a3d3">
  <xsd:schema xmlns:xsd="http://www.w3.org/2001/XMLSchema" xmlns:xs="http://www.w3.org/2001/XMLSchema" xmlns:p="http://schemas.microsoft.com/office/2006/metadata/properties" targetNamespace="http://schemas.microsoft.com/office/2006/metadata/properties" ma:root="true" ma:fieldsID="868fb88f7b8fe3d26c835aeb35faa26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D542105-A20D-4C9B-BDFB-223C7D123C03}"/>
</file>

<file path=customXml/itemProps2.xml><?xml version="1.0" encoding="utf-8"?>
<ds:datastoreItem xmlns:ds="http://schemas.openxmlformats.org/officeDocument/2006/customXml" ds:itemID="{24A5D41F-555D-4881-8BA5-F21C59200E33}"/>
</file>

<file path=customXml/itemProps3.xml><?xml version="1.0" encoding="utf-8"?>
<ds:datastoreItem xmlns:ds="http://schemas.openxmlformats.org/officeDocument/2006/customXml" ds:itemID="{45A6A1E5-FEFB-4EB3-A605-9F87001755D3}"/>
</file>

<file path=docProps/app.xml><?xml version="1.0" encoding="utf-8"?>
<Properties xmlns="http://schemas.openxmlformats.org/officeDocument/2006/extended-properties" xmlns:vt="http://schemas.openxmlformats.org/officeDocument/2006/docPropsVTypes">
  <Template>PPT new template SUNSHINE YELLOW with UWE logo bottom STANDARD</Template>
  <TotalTime>301</TotalTime>
  <Words>823</Words>
  <Application>Microsoft Office PowerPoint</Application>
  <PresentationFormat>On-screen Show (4:3)</PresentationFormat>
  <Paragraphs>125</Paragraphs>
  <Slides>13</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ＭＳ Ｐゴシック</vt:lpstr>
      <vt:lpstr>Arial</vt:lpstr>
      <vt:lpstr>Calibri</vt:lpstr>
      <vt:lpstr>Courier New</vt:lpstr>
      <vt:lpstr>Georgia</vt:lpstr>
      <vt:lpstr>Tahoma</vt:lpstr>
      <vt:lpstr>Wingdings</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Crowdsource Mechanics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Louise Mighall</cp:lastModifiedBy>
  <cp:revision>60</cp:revision>
  <cp:lastPrinted>2016-04-26T08:55:24Z</cp:lastPrinted>
  <dcterms:created xsi:type="dcterms:W3CDTF">2016-04-27T08:32:31Z</dcterms:created>
  <dcterms:modified xsi:type="dcterms:W3CDTF">2018-06-05T09:04:25Z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0x01010087B7AB1D9504C54F9BDC21A13F3D45F8</vt:lpwstr>
  </property>
</Properties>
</file>