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9"/>
  </p:notesMasterIdLst>
  <p:handoutMasterIdLst>
    <p:handoutMasterId r:id="rId20"/>
  </p:handoutMasterIdLst>
  <p:sldIdLst>
    <p:sldId id="266" r:id="rId6"/>
    <p:sldId id="264" r:id="rId7"/>
    <p:sldId id="286" r:id="rId8"/>
    <p:sldId id="274" r:id="rId9"/>
    <p:sldId id="265" r:id="rId10"/>
    <p:sldId id="273" r:id="rId11"/>
    <p:sldId id="279" r:id="rId12"/>
    <p:sldId id="287" r:id="rId13"/>
    <p:sldId id="277" r:id="rId14"/>
    <p:sldId id="278" r:id="rId15"/>
    <p:sldId id="281" r:id="rId16"/>
    <p:sldId id="275" r:id="rId17"/>
    <p:sldId id="285" r:id="rId18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4" autoAdjust="0"/>
    <p:restoredTop sz="94660"/>
  </p:normalViewPr>
  <p:slideViewPr>
    <p:cSldViewPr>
      <p:cViewPr>
        <p:scale>
          <a:sx n="80" d="100"/>
          <a:sy n="80" d="100"/>
        </p:scale>
        <p:origin x="-125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12/12/2013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8FA34A-725E-4B4B-A9DD-B15C0707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316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12/12/2013</a:t>
            </a: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90823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5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7A4DB4-D54F-4693-8E8C-409A24448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742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A4DB4-D54F-4693-8E8C-409A244484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12/12/2013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455D-52AE-46A4-991E-8F9A75E7D0FD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E115-825D-4E7B-9785-DF9FFFFFED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0506-B14F-49E0-B8D6-381CC96C5669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7382-FBD8-41B0-8B8F-D20BC919A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C249-1362-4B83-9DED-5D230F1E20FF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03AD-7794-4131-85FB-4FD44F7CD8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51FF7-CFB7-483C-8379-52C57FFC348D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600B6-68AD-4DD9-AF6F-331F9AD36A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1D7A8-2915-4DFC-AEAC-CC2CFBEE2CF8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8781-DAE0-4245-93A8-2C5F55B7F8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C6F0-3320-4143-A8DA-8CAE3E0587AA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CFA1-475D-4DDD-86C1-3D2CD4938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72AD-CF8F-4D2D-84FF-786A694B9788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B69F-397B-4827-A92F-1AAB1BB04F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2314-903E-46B2-8F0B-05E93E1CCA98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7CC3-9B4B-4744-91B9-58B9DABA77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7C4C-72FB-4D8A-9A71-8D613ED6EC82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BF59-6C2C-4141-8335-D84FB6BB07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20FA0-6340-4DB4-99C6-782FABFC36F5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65C07-FBF7-4834-83BF-31BB6B06D8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D6B9-3FF2-4434-9863-EF5B0C29CB60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3F34-9FC1-4B93-9997-3264CD1417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798E-9548-4535-A7AF-755828F64CED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FAB0-074E-4345-B36C-CDF43EFEDE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684D-3657-4FE5-9197-43CB9108CB5D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42DDF-9D61-458E-8D78-C3A94F90C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2F71-CBEF-4F07-A352-4466B6C2FC85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3C28-7F91-46B5-ADBB-A5AF501192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E0B6A-6887-4462-898A-6FE6A82C0500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58C86-8D96-4BAC-8C0B-78BAB69A7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B11D-4276-4A6E-9D43-5960C2FE711F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76BB-7C29-4682-8FD1-C32BE0631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D988-CEFD-4422-9C37-B1DF967796F9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FCB8D-4A83-4D96-A098-E835E0D69D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E631B-602B-451E-B4BB-B655191E4814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DEE6-D155-493A-A034-5333D3CA4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652D-187D-49BD-9DDB-55FEA54EF45B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09E3-3383-4543-8BBA-F8E2C97B26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A790-6D26-4665-A563-E4D127480C12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4468-C72E-4C0C-A5A6-040EC35B04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0827-47FC-4D7A-A64D-16FC82E2EE4C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84F1-8623-4BAC-AA1F-49780407F9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DCD4-56AB-42E8-A603-48ADAA0EA2B4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3401-C610-4E24-AD8B-574A5FCB8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30BEE5-14B2-4F0A-9AA7-91D0143D1EBE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B1CE0B-CAB7-4AF2-B2BB-1278900DCE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General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4EBEC2-A79D-452A-87D9-62A1967BCD30}" type="datetimeFigureOut">
              <a:rPr lang="en-US"/>
              <a:pPr>
                <a:defRPr/>
              </a:pPr>
              <a:t>12/2/2013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6EF87E-7876-40EF-A2CA-0B925518F2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pPr algn="ctr"/>
            <a:r>
              <a:rPr lang="en-GB" sz="3600" dirty="0" smtClean="0"/>
              <a:t>University of the West of England, Bristol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Transferable model for academic workload management and TRAC reporting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Leadership Foundation Innovation &amp; Transformation Project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Also ....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514350" indent="-514350"/>
            <a:r>
              <a:rPr lang="en-GB" dirty="0" smtClean="0"/>
              <a:t>Single model – no variants for faculties, departments</a:t>
            </a:r>
          </a:p>
          <a:p>
            <a:pPr marL="514350" indent="-514350"/>
            <a:r>
              <a:rPr lang="en-GB" dirty="0" smtClean="0"/>
              <a:t>Cases for different treatment at programme/module level – but close scrutiny and decision by Governance Group – also on tariffs, what included ..</a:t>
            </a:r>
          </a:p>
          <a:p>
            <a:pPr marL="514350" indent="-514350"/>
            <a:r>
              <a:rPr lang="en-GB" dirty="0" smtClean="0"/>
              <a:t>Managing information/systems interface - freestanding versus integrated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with other systems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784977" cy="5038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which remain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Still working on some aspects of the ‘human infrastructure’ – line management, particularly consistency of processes around discussing, recording, allocating workload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Not popular with some staff – feel micro-managed, lack of trust etc – cultural issues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At same time, some staff look for workload recognition for every last activity and variation of activity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Managing over/under allocation effectively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800" dirty="0" smtClean="0"/>
              <a:t>Reinforced by staff union – ongoing issues: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/>
              <a:t>Target v ceiling for overall workload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/>
              <a:t>Activities not included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Activities under-accounted for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Danger of micro-management – catch-all buffer better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WLM becomes lightening rod for issues of management, overall workload, parity or lack of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 smtClean="0"/>
              <a:t>WAMS itself on-track, well-used, popular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UWE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800" dirty="0" smtClean="0"/>
              <a:t>Initiated a project in 2009 to develop a UWE-wide Academic WLM</a:t>
            </a:r>
          </a:p>
          <a:p>
            <a:pPr>
              <a:spcAft>
                <a:spcPts val="600"/>
              </a:spcAft>
            </a:pPr>
            <a:r>
              <a:rPr lang="en-GB" sz="2800" dirty="0" smtClean="0"/>
              <a:t>Implemented a common, university-wide academic workload management model – live from 2010/11, operational for 3 years</a:t>
            </a:r>
          </a:p>
          <a:p>
            <a:pPr>
              <a:spcAft>
                <a:spcPts val="600"/>
              </a:spcAft>
            </a:pPr>
            <a:r>
              <a:rPr lang="en-GB" sz="2800" dirty="0" smtClean="0"/>
              <a:t>Spreadsheet-based, built in-house </a:t>
            </a:r>
          </a:p>
          <a:p>
            <a:pPr>
              <a:spcAft>
                <a:spcPts val="600"/>
              </a:spcAft>
            </a:pPr>
            <a:r>
              <a:rPr lang="en-GB" sz="2800" b="1" dirty="0" smtClean="0"/>
              <a:t>Generate</a:t>
            </a:r>
            <a:r>
              <a:rPr lang="en-GB" sz="2800" dirty="0" smtClean="0"/>
              <a:t> workload associated with teaching, research, management roles, other activities</a:t>
            </a:r>
          </a:p>
          <a:p>
            <a:pPr>
              <a:spcAft>
                <a:spcPts val="600"/>
              </a:spcAft>
            </a:pPr>
            <a:r>
              <a:rPr lang="en-GB" sz="2800" b="1" dirty="0" smtClean="0"/>
              <a:t>Allocate</a:t>
            </a:r>
            <a:r>
              <a:rPr lang="en-GB" sz="2800" dirty="0" smtClean="0"/>
              <a:t> that workload to academic staff </a:t>
            </a:r>
          </a:p>
          <a:p>
            <a:pPr>
              <a:spcAft>
                <a:spcPts val="600"/>
              </a:spcAft>
            </a:pPr>
            <a:r>
              <a:rPr lang="en-GB" sz="2800" b="1" dirty="0" smtClean="0"/>
              <a:t>Record and communicate</a:t>
            </a:r>
            <a:r>
              <a:rPr lang="en-GB" sz="2800" dirty="0" smtClean="0"/>
              <a:t>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sz="3600" dirty="0" smtClean="0"/>
              <a:t>Generate, allocate, record workload</a:t>
            </a:r>
            <a:endParaRPr lang="en-GB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87372"/>
            <a:ext cx="7236579" cy="407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03381" y="314096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Generate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446408" y="44371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Allocate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Generating the resource-need 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800" dirty="0" smtClean="0"/>
              <a:t>Teaching resource-need </a:t>
            </a:r>
            <a:r>
              <a:rPr lang="en-GB" sz="2800" b="1" dirty="0" smtClean="0"/>
              <a:t>generated</a:t>
            </a:r>
            <a:r>
              <a:rPr lang="en-GB" sz="2800" dirty="0" smtClean="0"/>
              <a:t> at module level by </a:t>
            </a:r>
            <a:r>
              <a:rPr lang="en-GB" sz="2800" b="1" dirty="0" smtClean="0"/>
              <a:t>formula</a:t>
            </a:r>
            <a:r>
              <a:rPr lang="en-GB" sz="2800" dirty="0" smtClean="0"/>
              <a:t> based on student numbers, credit, weeks. level.  Split into delivery (lectures + small groups), assessment, management roles</a:t>
            </a:r>
          </a:p>
          <a:p>
            <a:pPr>
              <a:spcAft>
                <a:spcPts val="600"/>
              </a:spcAft>
            </a:pPr>
            <a:r>
              <a:rPr lang="en-GB" sz="2800" b="1" dirty="0" smtClean="0"/>
              <a:t>Tariffs </a:t>
            </a:r>
            <a:r>
              <a:rPr lang="en-GB" sz="2800" dirty="0" smtClean="0"/>
              <a:t>set for other management roles, PGR supervision, other - placements, field trips etc</a:t>
            </a:r>
          </a:p>
          <a:p>
            <a:pPr>
              <a:spcAft>
                <a:spcPts val="600"/>
              </a:spcAft>
            </a:pPr>
            <a:r>
              <a:rPr lang="en-GB" sz="2800" dirty="0" smtClean="0"/>
              <a:t>External and internally funded research, KE etc </a:t>
            </a:r>
            <a:r>
              <a:rPr lang="en-GB" sz="2800" b="1" dirty="0" smtClean="0"/>
              <a:t>converted</a:t>
            </a:r>
            <a:r>
              <a:rPr lang="en-GB" sz="2800" dirty="0" smtClean="0"/>
              <a:t> from time into workload currency </a:t>
            </a:r>
          </a:p>
          <a:p>
            <a:pPr>
              <a:spcAft>
                <a:spcPts val="600"/>
              </a:spcAft>
            </a:pPr>
            <a:r>
              <a:rPr lang="en-GB" sz="2800" dirty="0" smtClean="0"/>
              <a:t>Currency ‘bundles’ (550 = ‘full’ workload)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Workload Allocation Management System (WAMS)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en-GB" sz="2800" dirty="0" smtClean="0"/>
              <a:t>Developed Web-based Academic Workload Management System over 2012/13 – ‘WAMS’, has replaced spreadsheet for 2013/14</a:t>
            </a:r>
          </a:p>
          <a:p>
            <a:r>
              <a:rPr lang="en-GB" sz="2800" dirty="0" smtClean="0"/>
              <a:t>Internal UWE project</a:t>
            </a:r>
          </a:p>
          <a:p>
            <a:r>
              <a:rPr lang="en-GB" sz="2800" dirty="0" smtClean="0"/>
              <a:t>Model the same - workload allocation and management plus TRAC data generation</a:t>
            </a:r>
          </a:p>
          <a:p>
            <a:r>
              <a:rPr lang="en-GB" sz="2800" dirty="0" smtClean="0"/>
              <a:t>Populated with 2013/14 data, initial workload allocated to staff, live from end of July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GB" dirty="0" smtClean="0"/>
              <a:t>Benefits of a WLM?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sz="2600" dirty="0" smtClean="0"/>
              <a:t>Fairer, transparent, UWE-wide allocation &amp; management of academic workload</a:t>
            </a:r>
          </a:p>
          <a:p>
            <a:r>
              <a:rPr lang="en-GB" sz="2600" dirty="0" smtClean="0"/>
              <a:t>Management of (human) resource allocation to different activities, the major resource cost: T, R (external/institutionally-funded), PGR, KE, assessment, management roles. Other</a:t>
            </a:r>
          </a:p>
          <a:p>
            <a:r>
              <a:rPr lang="en-GB" sz="2600" dirty="0" smtClean="0"/>
              <a:t>Alignment with objectives</a:t>
            </a:r>
          </a:p>
          <a:p>
            <a:r>
              <a:rPr lang="en-GB" sz="2600" dirty="0"/>
              <a:t>I</a:t>
            </a:r>
            <a:r>
              <a:rPr lang="en-GB" sz="2600" dirty="0" smtClean="0"/>
              <a:t>dentifies individuals over/under-committed</a:t>
            </a:r>
          </a:p>
          <a:p>
            <a:r>
              <a:rPr lang="en-GB" sz="2600" dirty="0"/>
              <a:t>Identifies departments, subject areas under/over-resourced – guides investment, disinvestment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en-GB" sz="2800" dirty="0" smtClean="0"/>
              <a:t>Enabled </a:t>
            </a:r>
            <a:r>
              <a:rPr lang="en-GB" sz="2800" dirty="0"/>
              <a:t>institutional own-funded research (particularly PGR) to be </a:t>
            </a:r>
            <a:r>
              <a:rPr lang="en-GB" sz="2800" dirty="0" smtClean="0"/>
              <a:t>contained and focused</a:t>
            </a:r>
          </a:p>
          <a:p>
            <a:r>
              <a:rPr lang="en-GB" sz="2800" dirty="0" smtClean="0"/>
              <a:t>Supported review of Academic Management Roles and containment of overall cost</a:t>
            </a:r>
          </a:p>
          <a:p>
            <a:r>
              <a:rPr lang="en-GB" sz="2800" dirty="0" smtClean="0"/>
              <a:t>Input to activity costing </a:t>
            </a:r>
            <a:r>
              <a:rPr lang="en-GB" sz="2800" dirty="0" err="1" smtClean="0"/>
              <a:t>eg</a:t>
            </a:r>
            <a:r>
              <a:rPr lang="en-GB" sz="2800" dirty="0" smtClean="0"/>
              <a:t> PGT</a:t>
            </a:r>
          </a:p>
          <a:p>
            <a:r>
              <a:rPr lang="en-GB" sz="2800" dirty="0" smtClean="0"/>
              <a:t>Activity analysis – professorial time, women’s research (</a:t>
            </a:r>
            <a:r>
              <a:rPr lang="en-GB" sz="2800" smtClean="0"/>
              <a:t>Athena Swan)</a:t>
            </a:r>
            <a:endParaRPr lang="en-GB" sz="2800" dirty="0" smtClean="0"/>
          </a:p>
          <a:p>
            <a:r>
              <a:rPr lang="en-GB" sz="2800" dirty="0" smtClean="0"/>
              <a:t>Generates TRAC data – more reliable, ‘managed’ time, no need for TAS process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Generating TRAC time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39341"/>
            <a:ext cx="8229600" cy="4525963"/>
          </a:xfrm>
        </p:spPr>
        <p:txBody>
          <a:bodyPr/>
          <a:lstStyle/>
          <a:p>
            <a:r>
              <a:rPr lang="en-GB" sz="3000" dirty="0" smtClean="0"/>
              <a:t>All activities mapped onto TRAC categories in WAMS system</a:t>
            </a:r>
          </a:p>
          <a:p>
            <a:r>
              <a:rPr lang="en-GB" sz="3000" dirty="0" smtClean="0"/>
              <a:t>Includes funded research, tagged by funder</a:t>
            </a:r>
          </a:p>
          <a:p>
            <a:r>
              <a:rPr lang="en-GB" sz="3000" dirty="0" smtClean="0"/>
              <a:t>Runs in background – invisible to staff, managers</a:t>
            </a:r>
          </a:p>
          <a:p>
            <a:r>
              <a:rPr lang="en-GB" sz="3000" dirty="0" smtClean="0"/>
              <a:t>Workload confirmation at start of year, discussed with manager (</a:t>
            </a:r>
            <a:r>
              <a:rPr lang="en-GB" sz="3000" dirty="0" err="1" smtClean="0"/>
              <a:t>inc.</a:t>
            </a:r>
            <a:r>
              <a:rPr lang="en-GB" sz="3000" dirty="0" smtClean="0"/>
              <a:t> PDR), signed off at year end</a:t>
            </a:r>
          </a:p>
          <a:p>
            <a:r>
              <a:rPr lang="en-GB" sz="3000" dirty="0" smtClean="0"/>
              <a:t>Completed audit – operational for 2012/13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747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 for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 marL="514350" indent="-514350"/>
            <a:r>
              <a:rPr lang="en-GB" sz="2800" dirty="0" smtClean="0"/>
              <a:t>Senior management commitment, sponsorship, follow through is crucial</a:t>
            </a:r>
          </a:p>
          <a:p>
            <a:pPr marL="514350" indent="-514350"/>
            <a:r>
              <a:rPr lang="en-GB" sz="2800" dirty="0" smtClean="0"/>
              <a:t>Interdisciplinary, cross-university team</a:t>
            </a:r>
          </a:p>
          <a:p>
            <a:pPr marL="514350" indent="-514350"/>
            <a:r>
              <a:rPr lang="en-GB" sz="2800" dirty="0" smtClean="0"/>
              <a:t>Good, professional project management</a:t>
            </a:r>
          </a:p>
          <a:p>
            <a:pPr marL="514350" indent="-514350"/>
            <a:r>
              <a:rPr lang="en-GB" sz="2800" dirty="0" smtClean="0"/>
              <a:t>Staff consultation &amp; communication including union consultation</a:t>
            </a:r>
          </a:p>
          <a:p>
            <a:pPr marL="514350" indent="-514350"/>
            <a:r>
              <a:rPr lang="en-GB" sz="2800" dirty="0" smtClean="0"/>
              <a:t>Strong academic management: roles, training, communication – it is a tool for management</a:t>
            </a:r>
          </a:p>
          <a:p>
            <a:pPr marL="514350" indent="-514350"/>
            <a:r>
              <a:rPr lang="en-GB" sz="2800" dirty="0" smtClean="0"/>
              <a:t>Professional support structure – business partners .....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9AA831DF48A54FB25C8D4FDA5D7CE0" ma:contentTypeVersion="4" ma:contentTypeDescription="Create a new document." ma:contentTypeScope="" ma:versionID="3cf93f07d7697d5899cf2111c0d116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9D52E20-6963-4A82-8BFF-24CE0098EAC8}"/>
</file>

<file path=customXml/itemProps2.xml><?xml version="1.0" encoding="utf-8"?>
<ds:datastoreItem xmlns:ds="http://schemas.openxmlformats.org/officeDocument/2006/customXml" ds:itemID="{21874F2B-962C-48F6-8AC6-49197F641C35}"/>
</file>

<file path=customXml/itemProps3.xml><?xml version="1.0" encoding="utf-8"?>
<ds:datastoreItem xmlns:ds="http://schemas.openxmlformats.org/officeDocument/2006/customXml" ds:itemID="{8EA7B869-0AEB-4B8D-9A4A-206F0976CE52}"/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629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Slide Option 1</vt:lpstr>
      <vt:lpstr>Slide Option 2</vt:lpstr>
      <vt:lpstr>University of the West of England, Bristol</vt:lpstr>
      <vt:lpstr>Where is UWE now?</vt:lpstr>
      <vt:lpstr>Generate, allocate, record workload</vt:lpstr>
      <vt:lpstr>Generating the resource-need ..</vt:lpstr>
      <vt:lpstr>Workload Allocation Management System (WAMS)</vt:lpstr>
      <vt:lpstr>Benefits of a WLM?</vt:lpstr>
      <vt:lpstr>And ...</vt:lpstr>
      <vt:lpstr>Generating TRAC time data</vt:lpstr>
      <vt:lpstr>Key points for implementation</vt:lpstr>
      <vt:lpstr>Also ....</vt:lpstr>
      <vt:lpstr>Links with other systems</vt:lpstr>
      <vt:lpstr>Issues which remain ...</vt:lpstr>
      <vt:lpstr>Also ...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at-admin</dc:creator>
  <cp:lastModifiedBy>Emmanuelle Goldson</cp:lastModifiedBy>
  <cp:revision>279</cp:revision>
  <cp:lastPrinted>2013-05-29T08:37:04Z</cp:lastPrinted>
  <dcterms:created xsi:type="dcterms:W3CDTF">2008-03-28T15:44:30Z</dcterms:created>
  <dcterms:modified xsi:type="dcterms:W3CDTF">2013-12-02T14:25:30Z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0x010100D29AA831DF48A54FB25C8D4FDA5D7CE0</vt:lpwstr>
  </property>
  <property fmtid="{D5CDD505-2E9C-101B-9397-08002B2CF9AE}" pid="3" name="Order">
    <vt:r8>1200</vt:r8>
  </property>
  <property fmtid="{D5CDD505-2E9C-101B-9397-08002B2CF9AE}" pid="4" name="Publishable">
    <vt:lpwstr>true</vt:lpwstr>
  </property>
  <property fmtid="{D5CDD505-2E9C-101B-9397-08002B2CF9AE}" pid="5" name="Document relating to:">
    <vt:lpwstr>Presentations</vt:lpwstr>
  </property>
</Properties>
</file>