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75" r:id="rId5"/>
    <p:sldId id="377" r:id="rId6"/>
    <p:sldId id="376" r:id="rId7"/>
    <p:sldId id="378" r:id="rId8"/>
    <p:sldId id="379" r:id="rId9"/>
    <p:sldId id="380" r:id="rId10"/>
    <p:sldId id="381" r:id="rId11"/>
    <p:sldId id="382" r:id="rId12"/>
    <p:sldId id="383" r:id="rId13"/>
  </p:sldIdLst>
  <p:sldSz cx="9144000" cy="6858000" type="screen4x3"/>
  <p:notesSz cx="6669088" cy="9872663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8040"/>
    <a:srgbClr val="007A40"/>
    <a:srgbClr val="3D6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78833" autoAdjust="0"/>
  </p:normalViewPr>
  <p:slideViewPr>
    <p:cSldViewPr>
      <p:cViewPr>
        <p:scale>
          <a:sx n="73" d="100"/>
          <a:sy n="73" d="100"/>
        </p:scale>
        <p:origin x="-72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889938" cy="493633"/>
          </a:xfrm>
          <a:prstGeom prst="rect">
            <a:avLst/>
          </a:prstGeom>
        </p:spPr>
        <p:txBody>
          <a:bodyPr vert="horz" lIns="94914" tIns="47457" rIns="94914" bIns="4745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5"/>
            <a:ext cx="2889938" cy="493633"/>
          </a:xfrm>
          <a:prstGeom prst="rect">
            <a:avLst/>
          </a:prstGeom>
        </p:spPr>
        <p:txBody>
          <a:bodyPr vert="horz" lIns="94914" tIns="47457" rIns="94914" bIns="47457" rtlCol="0"/>
          <a:lstStyle>
            <a:lvl1pPr algn="r">
              <a:defRPr sz="1200"/>
            </a:lvl1pPr>
          </a:lstStyle>
          <a:p>
            <a:r>
              <a:rPr lang="en-US" smtClean="0"/>
              <a:t>12/12/2013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21"/>
            <a:ext cx="2889938" cy="493633"/>
          </a:xfrm>
          <a:prstGeom prst="rect">
            <a:avLst/>
          </a:prstGeom>
        </p:spPr>
        <p:txBody>
          <a:bodyPr vert="horz" lIns="94914" tIns="47457" rIns="94914" bIns="4745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21"/>
            <a:ext cx="2889938" cy="493633"/>
          </a:xfrm>
          <a:prstGeom prst="rect">
            <a:avLst/>
          </a:prstGeom>
        </p:spPr>
        <p:txBody>
          <a:bodyPr vert="horz" lIns="94914" tIns="47457" rIns="94914" bIns="47457" rtlCol="0" anchor="b"/>
          <a:lstStyle>
            <a:lvl1pPr algn="r">
              <a:defRPr sz="1200"/>
            </a:lvl1pPr>
          </a:lstStyle>
          <a:p>
            <a:fld id="{028F2806-801B-488F-8696-A791822E774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788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14" tIns="47457" rIns="94914" bIns="474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5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14" tIns="47457" rIns="94914" bIns="474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12/12/2013</a:t>
            </a: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2362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89515"/>
            <a:ext cx="4890664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14" tIns="47457" rIns="94914" bIns="47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5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14" tIns="47457" rIns="94914" bIns="474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379035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14" tIns="47457" rIns="94914" bIns="474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95E04D-2922-47CA-82D4-FD0921673D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827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B9096-6A94-4BC2-95F7-11567A7501E6}" type="slidenum">
              <a:rPr lang="en-GB"/>
              <a:pPr/>
              <a:t>1</a:t>
            </a:fld>
            <a:endParaRPr lang="en-GB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NUS</a:t>
            </a:r>
          </a:p>
          <a:p>
            <a:r>
              <a:rPr lang="en-GB" dirty="0" smtClean="0"/>
              <a:t>UUK</a:t>
            </a:r>
          </a:p>
          <a:p>
            <a:r>
              <a:rPr lang="en-GB" dirty="0" smtClean="0"/>
              <a:t>UUK</a:t>
            </a:r>
          </a:p>
          <a:p>
            <a:r>
              <a:rPr lang="en-GB" dirty="0" err="1" smtClean="0"/>
              <a:t>Assoc</a:t>
            </a:r>
            <a:r>
              <a:rPr lang="en-GB" baseline="0" dirty="0" smtClean="0"/>
              <a:t> Learning Tech</a:t>
            </a:r>
          </a:p>
          <a:p>
            <a:r>
              <a:rPr lang="en-GB" baseline="0" dirty="0" smtClean="0"/>
              <a:t>UWE</a:t>
            </a:r>
          </a:p>
          <a:p>
            <a:r>
              <a:rPr lang="en-GB" baseline="0" dirty="0" err="1" smtClean="0"/>
              <a:t>Bufdg</a:t>
            </a:r>
            <a:endParaRPr lang="en-GB" baseline="0" dirty="0" smtClean="0"/>
          </a:p>
          <a:p>
            <a:r>
              <a:rPr lang="en-GB" dirty="0" smtClean="0"/>
              <a:t>Southern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Unis</a:t>
            </a:r>
            <a:r>
              <a:rPr lang="en-GB" baseline="0" dirty="0" smtClean="0"/>
              <a:t> Purchasing Consortium</a:t>
            </a:r>
          </a:p>
          <a:p>
            <a:r>
              <a:rPr lang="en-GB" baseline="0" dirty="0" err="1" smtClean="0"/>
              <a:t>Keele</a:t>
            </a:r>
            <a:endParaRPr lang="en-GB" baseline="0" dirty="0" smtClean="0"/>
          </a:p>
          <a:p>
            <a:r>
              <a:rPr lang="en-GB" baseline="0" dirty="0" smtClean="0"/>
              <a:t>UWE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5E04D-2922-47CA-82D4-FD0921673D7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9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ChangeArrowheads="1"/>
          </p:cNvSpPr>
          <p:nvPr userDrawn="1"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14"/>
          <p:cNvSpPr txBox="1">
            <a:spLocks noChangeArrowheads="1"/>
          </p:cNvSpPr>
          <p:nvPr userDrawn="1"/>
        </p:nvSpPr>
        <p:spPr bwMode="auto">
          <a:xfrm>
            <a:off x="381000" y="1600200"/>
            <a:ext cx="8001000" cy="3352800"/>
          </a:xfrm>
          <a:prstGeom prst="rect">
            <a:avLst/>
          </a:prstGeom>
          <a:noFill/>
          <a:ln w="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7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j-ea"/>
                <a:cs typeface="+mj-cs"/>
              </a:rPr>
              <a:t>SAMPLE</a:t>
            </a:r>
            <a:br>
              <a:rPr kumimoji="0" lang="en-US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j-ea"/>
                <a:cs typeface="+mj-cs"/>
              </a:rPr>
            </a:br>
            <a:r>
              <a:rPr kumimoji="0" lang="en-US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j-ea"/>
                <a:cs typeface="+mj-cs"/>
              </a:rPr>
              <a:t>HEADLINE</a:t>
            </a:r>
            <a:br>
              <a:rPr kumimoji="0" lang="en-US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j-ea"/>
                <a:cs typeface="+mj-cs"/>
              </a:rPr>
            </a:br>
            <a:r>
              <a:rPr kumimoji="0" lang="en-US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j-ea"/>
                <a:cs typeface="+mj-cs"/>
              </a:rPr>
              <a:t>POSITIONED</a:t>
            </a:r>
            <a:br>
              <a:rPr kumimoji="0" lang="en-US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j-ea"/>
                <a:cs typeface="+mj-cs"/>
              </a:rPr>
            </a:br>
            <a:r>
              <a:rPr kumimoji="0" lang="en-US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j-ea"/>
                <a:cs typeface="+mj-cs"/>
              </a:rPr>
              <a:t>HERE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j-ea"/>
                <a:cs typeface="+mj-cs"/>
              </a:rPr>
              <a:t/>
            </a:r>
            <a:b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j-ea"/>
                <a:cs typeface="+mj-cs"/>
              </a:rPr>
            </a:b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5181600"/>
            <a:ext cx="9144000" cy="152400"/>
          </a:xfrm>
          <a:prstGeom prst="rect">
            <a:avLst/>
          </a:prstGeom>
          <a:solidFill>
            <a:srgbClr val="3D6A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9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553075"/>
            <a:ext cx="2438400" cy="10763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2051720" y="188640"/>
            <a:ext cx="6939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en-US" sz="2000" dirty="0" smtClean="0">
                <a:solidFill>
                  <a:schemeClr val="folHlink"/>
                </a:solidFill>
                <a:latin typeface="Tahoma Bold" charset="0"/>
              </a:rPr>
              <a:t>PRESENTATION </a:t>
            </a:r>
            <a:r>
              <a:rPr lang="en-US" sz="2000" dirty="0">
                <a:solidFill>
                  <a:schemeClr val="folHlink"/>
                </a:solidFill>
                <a:latin typeface="Tahoma Bold" charset="0"/>
              </a:rPr>
              <a:t>HEADER POSITIONED HERE</a:t>
            </a: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381000" y="3048000"/>
            <a:ext cx="7772400" cy="13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</a:pPr>
            <a:r>
              <a:rPr lang="en-US" sz="1400" dirty="0">
                <a:solidFill>
                  <a:schemeClr val="bg1"/>
                </a:solidFill>
              </a:rPr>
              <a:t>Body copy 14pt Tahoma </a:t>
            </a:r>
            <a:r>
              <a:rPr lang="en-US" sz="1400" dirty="0" smtClean="0">
                <a:solidFill>
                  <a:schemeClr val="bg1"/>
                </a:solidFill>
              </a:rPr>
              <a:t>Regular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381000" y="4343400"/>
            <a:ext cx="7772400" cy="153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buFont typeface="Times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Tahoma Bold" charset="0"/>
              </a:rPr>
              <a:t>Bullet 16pt Tahoma </a:t>
            </a:r>
            <a:r>
              <a:rPr lang="en-US" sz="1600" dirty="0" smtClean="0">
                <a:solidFill>
                  <a:schemeClr val="bg1"/>
                </a:solidFill>
                <a:latin typeface="Tahoma Bold" charset="0"/>
              </a:rPr>
              <a:t>Bold</a:t>
            </a:r>
            <a:endParaRPr lang="en-US" sz="1600" dirty="0">
              <a:solidFill>
                <a:schemeClr val="bg1"/>
              </a:solidFill>
              <a:latin typeface="Tahoma Bold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 userDrawn="1"/>
        </p:nvSpPr>
        <p:spPr bwMode="auto">
          <a:xfrm>
            <a:off x="381000" y="2708920"/>
            <a:ext cx="8439472" cy="41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Aft>
                <a:spcPts val="1125"/>
              </a:spcAft>
            </a:pPr>
            <a:r>
              <a:rPr lang="en-GB" sz="3100" b="1" baseline="30000" dirty="0">
                <a:solidFill>
                  <a:srgbClr val="3D6A60"/>
                </a:solidFill>
                <a:latin typeface="Tahoma Bold" charset="0"/>
              </a:rPr>
              <a:t>SECONDARY HEADER 31PT TAHOMA BOLD </a:t>
            </a:r>
            <a:r>
              <a:rPr lang="en-GB" sz="3100" b="1" baseline="30000" dirty="0" smtClean="0">
                <a:solidFill>
                  <a:srgbClr val="3D6A60"/>
                </a:solidFill>
                <a:latin typeface="Tahoma Bold" charset="0"/>
              </a:rPr>
              <a:t>UPPER-CASE</a:t>
            </a:r>
            <a:endParaRPr lang="en-GB" sz="3100" b="1" baseline="30000" dirty="0">
              <a:solidFill>
                <a:srgbClr val="3D6A60"/>
              </a:solidFill>
              <a:latin typeface="Tahoma Bold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381000" y="12954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PAGE HEADER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POSITIONED HERE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 userDrawn="1"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25"/>
          <p:cNvSpPr>
            <a:spLocks noChangeArrowheads="1"/>
          </p:cNvSpPr>
          <p:nvPr userDrawn="1"/>
        </p:nvSpPr>
        <p:spPr bwMode="auto">
          <a:xfrm>
            <a:off x="0" y="5945188"/>
            <a:ext cx="9144000" cy="76200"/>
          </a:xfrm>
          <a:prstGeom prst="rect">
            <a:avLst/>
          </a:prstGeom>
          <a:solidFill>
            <a:srgbClr val="3D6A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2" name="Picture 27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1295400" cy="571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2051720" y="188640"/>
            <a:ext cx="6939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en-US" sz="2000" dirty="0" smtClean="0">
                <a:solidFill>
                  <a:schemeClr val="folHlink"/>
                </a:solidFill>
                <a:latin typeface="Tahoma Bold" charset="0"/>
              </a:rPr>
              <a:t>PRESENTATION </a:t>
            </a:r>
            <a:r>
              <a:rPr lang="en-US" sz="2000" dirty="0">
                <a:solidFill>
                  <a:schemeClr val="folHlink"/>
                </a:solidFill>
                <a:latin typeface="Tahoma Bold" charset="0"/>
              </a:rPr>
              <a:t>HEADER POSITIONED HERE</a:t>
            </a:r>
          </a:p>
        </p:txBody>
      </p:sp>
      <p:sp>
        <p:nvSpPr>
          <p:cNvPr id="3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381000" y="1295400"/>
            <a:ext cx="77724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en-GB" smtClean="0">
                <a:solidFill>
                  <a:schemeClr val="folHlink"/>
                </a:solidFill>
              </a:rPr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81000" y="30480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</a:pPr>
            <a:r>
              <a:rPr lang="en-US" sz="1400" dirty="0">
                <a:solidFill>
                  <a:srgbClr val="3D6A60"/>
                </a:solidFill>
              </a:rPr>
              <a:t>Body copy 14pt Tahoma </a:t>
            </a:r>
            <a:r>
              <a:rPr lang="en-US" sz="1400" dirty="0" smtClean="0">
                <a:solidFill>
                  <a:srgbClr val="3D6A60"/>
                </a:solidFill>
              </a:rPr>
              <a:t>Regular</a:t>
            </a:r>
            <a:endParaRPr lang="en-US" sz="1400" dirty="0">
              <a:solidFill>
                <a:srgbClr val="3D6A60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381000" y="4343400"/>
            <a:ext cx="7772400" cy="146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buFont typeface="Times" charset="0"/>
              <a:buChar char="•"/>
            </a:pPr>
            <a:r>
              <a:rPr lang="en-US" sz="1600" dirty="0">
                <a:solidFill>
                  <a:srgbClr val="3D6A60"/>
                </a:solidFill>
                <a:latin typeface="Tahoma Bold" charset="0"/>
              </a:rPr>
              <a:t>Bullet 16pt Tahoma </a:t>
            </a:r>
            <a:r>
              <a:rPr lang="en-US" sz="1600" dirty="0" smtClean="0">
                <a:solidFill>
                  <a:srgbClr val="3D6A60"/>
                </a:solidFill>
                <a:latin typeface="Tahoma Bold" charset="0"/>
              </a:rPr>
              <a:t>Bold</a:t>
            </a:r>
            <a:endParaRPr lang="en-US" sz="1600" dirty="0">
              <a:solidFill>
                <a:srgbClr val="3D6A60"/>
              </a:solidFill>
              <a:latin typeface="Tahoma Bold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381000" y="2667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Aft>
                <a:spcPts val="1125"/>
              </a:spcAft>
            </a:pPr>
            <a:r>
              <a:rPr lang="en-GB" sz="3100" b="1" baseline="30000" dirty="0">
                <a:solidFill>
                  <a:srgbClr val="3D6A60"/>
                </a:solidFill>
                <a:latin typeface="Tahoma Bold" charset="0"/>
              </a:rPr>
              <a:t>SECONDARY HEADER 31PT TAHOMA BOLD UPPER-CASE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3D6A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386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0" y="5945188"/>
            <a:ext cx="9144000" cy="76200"/>
          </a:xfrm>
          <a:prstGeom prst="rect">
            <a:avLst/>
          </a:prstGeom>
          <a:solidFill>
            <a:srgbClr val="3D6A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2" name="Picture 27" descr="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096000"/>
            <a:ext cx="1295400" cy="571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  <p:sldLayoutId id="2147483658" r:id="rId5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5181600"/>
            <a:ext cx="9144000" cy="152400"/>
          </a:xfrm>
          <a:prstGeom prst="rect">
            <a:avLst/>
          </a:prstGeom>
          <a:solidFill>
            <a:srgbClr val="3D6A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3D6A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29" name="Picture 9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553075"/>
            <a:ext cx="2438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14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1600200"/>
            <a:ext cx="8496944" cy="3352800"/>
          </a:xfrm>
          <a:noFill/>
          <a:ln w="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GB" sz="6000" dirty="0" smtClean="0">
                <a:solidFill>
                  <a:schemeClr val="bg1"/>
                </a:solidFill>
                <a:latin typeface="Tahoma" pitchFamily="-32" charset="0"/>
              </a:rPr>
              <a:t>Introduction</a:t>
            </a:r>
            <a:br>
              <a:rPr lang="en-GB" sz="6000" dirty="0" smtClean="0">
                <a:solidFill>
                  <a:schemeClr val="bg1"/>
                </a:solidFill>
                <a:latin typeface="Tahoma" pitchFamily="-32" charset="0"/>
              </a:rPr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Innovation &amp; Transformation Fund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A HEFCE (</a:t>
            </a:r>
            <a:r>
              <a:rPr lang="en-GB" sz="2800" dirty="0" smtClean="0"/>
              <a:t>Higher Education Funding Council for England</a:t>
            </a:r>
            <a:r>
              <a:rPr lang="en-GB" dirty="0" smtClean="0"/>
              <a:t>) and LFHE (</a:t>
            </a:r>
            <a:r>
              <a:rPr lang="en-GB" sz="2800" dirty="0" smtClean="0"/>
              <a:t>Leadership Foundation for Higher Education</a:t>
            </a:r>
            <a:r>
              <a:rPr lang="en-GB" dirty="0" smtClean="0"/>
              <a:t>) collaboration: </a:t>
            </a:r>
          </a:p>
          <a:p>
            <a:endParaRPr lang="en-GB" dirty="0"/>
          </a:p>
          <a:p>
            <a:pPr indent="7938"/>
            <a:r>
              <a:rPr lang="en-GB" dirty="0" smtClean="0"/>
              <a:t>“which </a:t>
            </a:r>
            <a:r>
              <a:rPr lang="en-GB" dirty="0"/>
              <a:t>will support innovative projects to improve efficiency in universities and higher education colleges over the period 2012 to 2013</a:t>
            </a:r>
            <a:r>
              <a:rPr lang="en-GB" dirty="0" smtClean="0"/>
              <a:t>.”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550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ITF Projects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48965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sz="2000" dirty="0" smtClean="0"/>
              <a:t>Building </a:t>
            </a:r>
            <a:r>
              <a:rPr lang="en-GB" sz="2000" b="1" dirty="0"/>
              <a:t>Human Resource Capacity</a:t>
            </a:r>
            <a:r>
              <a:rPr lang="en-GB" sz="2000" dirty="0"/>
              <a:t> and Collaboration in UK </a:t>
            </a:r>
            <a:r>
              <a:rPr lang="en-GB" sz="2000" b="1" dirty="0"/>
              <a:t>Students’ </a:t>
            </a:r>
            <a:r>
              <a:rPr lang="en-GB" sz="2000" b="1" dirty="0" smtClean="0"/>
              <a:t>Unions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sz="2000" dirty="0" smtClean="0"/>
              <a:t>Delivering </a:t>
            </a:r>
            <a:r>
              <a:rPr lang="en-GB" sz="2000" dirty="0"/>
              <a:t>efficiency through effective </a:t>
            </a:r>
            <a:r>
              <a:rPr lang="en-GB" sz="2000" b="1" dirty="0" smtClean="0"/>
              <a:t>benchmarking</a:t>
            </a:r>
            <a:endParaRPr lang="en-GB" sz="20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Innovation and Efficiency </a:t>
            </a:r>
            <a:r>
              <a:rPr lang="en-GB" sz="2000" b="1" dirty="0"/>
              <a:t>Hub</a:t>
            </a:r>
            <a:r>
              <a:rPr lang="en-GB" sz="2000" dirty="0"/>
              <a:t> (‘the Hub’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sz="2000" dirty="0" smtClean="0"/>
              <a:t>Open </a:t>
            </a:r>
            <a:r>
              <a:rPr lang="en-GB" sz="2000" dirty="0"/>
              <a:t>Course in </a:t>
            </a:r>
            <a:r>
              <a:rPr lang="en-GB" sz="2000" b="1" dirty="0"/>
              <a:t>Technology Enhanced Learning </a:t>
            </a:r>
            <a:r>
              <a:rPr lang="en-GB" sz="2000" dirty="0"/>
              <a:t>(OCTEL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sz="2000" b="1" dirty="0" smtClean="0"/>
              <a:t>Outsourcing</a:t>
            </a:r>
            <a:r>
              <a:rPr lang="en-GB" sz="2000" dirty="0" smtClean="0"/>
              <a:t> </a:t>
            </a:r>
            <a:r>
              <a:rPr lang="en-GB" sz="2000" dirty="0"/>
              <a:t>as a route to efficiency and effectiveness in the higher education sector in the </a:t>
            </a:r>
            <a:r>
              <a:rPr lang="en-GB" sz="2000" dirty="0" smtClean="0"/>
              <a:t>UK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sz="2000" dirty="0" smtClean="0"/>
              <a:t>The </a:t>
            </a:r>
            <a:r>
              <a:rPr lang="en-GB" sz="2000" b="1" dirty="0"/>
              <a:t>Procurement</a:t>
            </a:r>
            <a:r>
              <a:rPr lang="en-GB" sz="2000" dirty="0"/>
              <a:t> </a:t>
            </a:r>
            <a:r>
              <a:rPr lang="en-GB" sz="2000" dirty="0" smtClean="0"/>
              <a:t>Academy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sz="2000" b="1" dirty="0" smtClean="0"/>
              <a:t>Procurement</a:t>
            </a:r>
            <a:r>
              <a:rPr lang="en-GB" sz="2000" dirty="0" smtClean="0"/>
              <a:t> </a:t>
            </a:r>
            <a:r>
              <a:rPr lang="en-GB" sz="2000" dirty="0"/>
              <a:t>Maturity Assessments (PMA) for all English </a:t>
            </a:r>
            <a:r>
              <a:rPr lang="en-GB" sz="2000" dirty="0" smtClean="0"/>
              <a:t>HEIs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sz="2000" b="1" dirty="0" smtClean="0"/>
              <a:t>Student </a:t>
            </a:r>
            <a:r>
              <a:rPr lang="en-GB" sz="2000" b="1" dirty="0"/>
              <a:t>Advisory </a:t>
            </a:r>
            <a:r>
              <a:rPr lang="en-GB" sz="2000" dirty="0"/>
              <a:t>Model (SAM)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A </a:t>
            </a:r>
            <a:r>
              <a:rPr lang="en-GB" sz="2000" dirty="0">
                <a:solidFill>
                  <a:srgbClr val="FF0000"/>
                </a:solidFill>
              </a:rPr>
              <a:t>Transferrable Model for </a:t>
            </a:r>
            <a:r>
              <a:rPr lang="en-GB" sz="2000" b="1" dirty="0">
                <a:solidFill>
                  <a:srgbClr val="FF0000"/>
                </a:solidFill>
              </a:rPr>
              <a:t>Academic Workload Management </a:t>
            </a:r>
            <a:r>
              <a:rPr lang="en-GB" sz="2000" dirty="0">
                <a:solidFill>
                  <a:srgbClr val="FF0000"/>
                </a:solidFill>
              </a:rPr>
              <a:t>and TRAC Reporting</a:t>
            </a:r>
          </a:p>
        </p:txBody>
      </p:sp>
    </p:spTree>
    <p:extLst>
      <p:ext uri="{BB962C8B-B14F-4D97-AF65-F5344CB8AC3E}">
        <p14:creationId xmlns:p14="http://schemas.microsoft.com/office/powerpoint/2010/main" val="11636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WAMS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800" dirty="0" smtClean="0"/>
              <a:t>Significant interest across the Sector in how to manage academic workload in ways that are demonstrably:</a:t>
            </a:r>
          </a:p>
          <a:p>
            <a:endParaRPr lang="en-GB" dirty="0"/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Felt fair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Aligned to institutional need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Attuned to diverse missions and disciplines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smtClean="0"/>
              <a:t>Affordable and generative of income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 err="1" smtClean="0"/>
              <a:t>Costed</a:t>
            </a:r>
            <a:r>
              <a:rPr lang="en-GB" sz="2800" dirty="0" smtClean="0"/>
              <a:t> (priced?) </a:t>
            </a:r>
            <a:r>
              <a:rPr lang="en-GB" sz="2800" dirty="0"/>
              <a:t>a</a:t>
            </a:r>
            <a:r>
              <a:rPr lang="en-GB" sz="2800" dirty="0" smtClean="0"/>
              <a:t>t full economic cost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05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WAMS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UWE process:</a:t>
            </a:r>
          </a:p>
          <a:p>
            <a:endParaRPr lang="en-GB" dirty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Covers whole institution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Designed and negotiated internally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Coded and documented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Project-managed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Systematic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2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WAMS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4752528"/>
          </a:xfrm>
        </p:spPr>
        <p:txBody>
          <a:bodyPr/>
          <a:lstStyle/>
          <a:p>
            <a:r>
              <a:rPr lang="en-GB" dirty="0" smtClean="0"/>
              <a:t>The ITF challenge to UWE:</a:t>
            </a:r>
          </a:p>
          <a:p>
            <a:endParaRPr lang="en-GB" dirty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Prove that it can work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Explain how it can be implemented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Demonstrate how it works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Engage potential adopters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Define a system and identify a process for transfer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0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WAMS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GB" dirty="0" smtClean="0"/>
              <a:t>It can be done</a:t>
            </a:r>
          </a:p>
          <a:p>
            <a:pPr algn="ctr">
              <a:lnSpc>
                <a:spcPct val="150000"/>
              </a:lnSpc>
            </a:pPr>
            <a:r>
              <a:rPr lang="en-GB" dirty="0" smtClean="0"/>
              <a:t>It is being done</a:t>
            </a:r>
          </a:p>
          <a:p>
            <a:pPr algn="ctr">
              <a:lnSpc>
                <a:spcPct val="150000"/>
              </a:lnSpc>
            </a:pPr>
            <a:r>
              <a:rPr lang="en-GB" dirty="0" smtClean="0"/>
              <a:t>There is experience of it being done</a:t>
            </a:r>
          </a:p>
          <a:p>
            <a:pPr algn="ctr">
              <a:lnSpc>
                <a:spcPct val="150000"/>
              </a:lnSpc>
            </a:pPr>
            <a:r>
              <a:rPr lang="en-GB" dirty="0" smtClean="0"/>
              <a:t>There is a model of it being done</a:t>
            </a:r>
          </a:p>
          <a:p>
            <a:pPr algn="ctr">
              <a:lnSpc>
                <a:spcPct val="150000"/>
              </a:lnSpc>
            </a:pPr>
            <a:r>
              <a:rPr lang="en-GB" dirty="0" smtClean="0"/>
              <a:t>There is a system to do it</a:t>
            </a:r>
          </a:p>
          <a:p>
            <a:pPr algn="ctr">
              <a:lnSpc>
                <a:spcPct val="150000"/>
              </a:lnSpc>
            </a:pPr>
            <a:r>
              <a:rPr lang="en-GB" dirty="0" smtClean="0"/>
              <a:t>There is interest in transferring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8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Transferability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Technical compatibility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Procedural compatibility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Cultural compatibility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38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Key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GB" dirty="0" smtClean="0"/>
              <a:t>Strong project management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Systematic approach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Realistic timescale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Inclusive process of design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Top management commitment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Top management engagement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Top management perseverance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Careful consideration of transferability</a:t>
            </a:r>
          </a:p>
          <a:p>
            <a:pPr marL="457200" indent="-457200">
              <a:buFont typeface="Arial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91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&amp;#x0D;&amp;#x0A;HEADLINE&amp;#x0D;&amp;#x0A;POSITIONED&amp;#x0D;&amp;#x0A;HERE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AGE HEADER&amp;#x0D;&amp;#x0A;POSITIONED HERE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FH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9AA831DF48A54FB25C8D4FDA5D7CE0" ma:contentTypeVersion="4" ma:contentTypeDescription="Create a new document." ma:contentTypeScope="" ma:versionID="3cf93f07d7697d5899cf2111c0d116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68fb88f7b8fe3d26c835aeb35faa2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608CDF-BE90-4874-955A-BE640E0784D7}"/>
</file>

<file path=customXml/itemProps2.xml><?xml version="1.0" encoding="utf-8"?>
<ds:datastoreItem xmlns:ds="http://schemas.openxmlformats.org/officeDocument/2006/customXml" ds:itemID="{C962514C-DBB4-4039-ADEC-3B520DD3A5CC}"/>
</file>

<file path=customXml/itemProps3.xml><?xml version="1.0" encoding="utf-8"?>
<ds:datastoreItem xmlns:ds="http://schemas.openxmlformats.org/officeDocument/2006/customXml" ds:itemID="{DF31E1F3-B4E2-41C0-B2B7-35A87B9C2ECF}"/>
</file>

<file path=docProps/app.xml><?xml version="1.0" encoding="utf-8"?>
<Properties xmlns="http://schemas.openxmlformats.org/officeDocument/2006/extended-properties" xmlns:vt="http://schemas.openxmlformats.org/officeDocument/2006/docPropsVTypes">
  <Template>LFHE.potx</Template>
  <TotalTime>4910</TotalTime>
  <Words>316</Words>
  <Application>Microsoft Office PowerPoint</Application>
  <PresentationFormat>On-screen Show (4:3)</PresentationFormat>
  <Paragraphs>75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LFHE</vt:lpstr>
      <vt:lpstr>Introduction </vt:lpstr>
      <vt:lpstr>Innovation &amp; Transformation Fund</vt:lpstr>
      <vt:lpstr>ITF Projects</vt:lpstr>
      <vt:lpstr>WAMS Project</vt:lpstr>
      <vt:lpstr>WAMS Project</vt:lpstr>
      <vt:lpstr>WAMS Project</vt:lpstr>
      <vt:lpstr>WAMS Outcomes</vt:lpstr>
      <vt:lpstr>Transferability Issues</vt:lpstr>
      <vt:lpstr>Some Key Features</vt:lpstr>
    </vt:vector>
  </TitlesOfParts>
  <Company>Leadership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Leadership Programme</dc:title>
  <dc:creator>Work</dc:creator>
  <cp:lastModifiedBy>Emmanuelle Goldson</cp:lastModifiedBy>
  <cp:revision>44</cp:revision>
  <cp:lastPrinted>2013-11-26T09:45:34Z</cp:lastPrinted>
  <dcterms:created xsi:type="dcterms:W3CDTF">2013-05-02T14:07:24Z</dcterms:created>
  <dcterms:modified xsi:type="dcterms:W3CDTF">2013-12-02T14:23:49Z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0x010100D29AA831DF48A54FB25C8D4FDA5D7CE0</vt:lpwstr>
  </property>
  <property fmtid="{D5CDD505-2E9C-101B-9397-08002B2CF9AE}" pid="3" name="Publishable">
    <vt:lpwstr>true</vt:lpwstr>
  </property>
  <property fmtid="{D5CDD505-2E9C-101B-9397-08002B2CF9AE}" pid="4" name="Document relating to:">
    <vt:lpwstr>Presentations</vt:lpwstr>
  </property>
</Properties>
</file>