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png" ContentType="image/pn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81" r:id="rId5"/>
    <p:sldId id="270" r:id="rId6"/>
    <p:sldId id="274" r:id="rId7"/>
    <p:sldId id="272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DBEE-CB49-496D-9414-BD147F84453A}" type="datetimeFigureOut">
              <a:rPr lang="en-GB" smtClean="0"/>
              <a:pPr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6F42-5797-416B-93DE-8A3B3E664F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4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DBEE-CB49-496D-9414-BD147F84453A}" type="datetimeFigureOut">
              <a:rPr lang="en-GB" smtClean="0"/>
              <a:pPr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6F42-5797-416B-93DE-8A3B3E664F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4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DBEE-CB49-496D-9414-BD147F84453A}" type="datetimeFigureOut">
              <a:rPr lang="en-GB" smtClean="0"/>
              <a:pPr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6F42-5797-416B-93DE-8A3B3E664F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98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DBEE-CB49-496D-9414-BD147F84453A}" type="datetimeFigureOut">
              <a:rPr lang="en-GB" smtClean="0"/>
              <a:pPr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6F42-5797-416B-93DE-8A3B3E664F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843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DBEE-CB49-496D-9414-BD147F84453A}" type="datetimeFigureOut">
              <a:rPr lang="en-GB" smtClean="0"/>
              <a:pPr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6F42-5797-416B-93DE-8A3B3E664F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803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DBEE-CB49-496D-9414-BD147F84453A}" type="datetimeFigureOut">
              <a:rPr lang="en-GB" smtClean="0"/>
              <a:pPr/>
              <a:t>14/06/2017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6F42-5797-416B-93DE-8A3B3E664F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412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DBEE-CB49-496D-9414-BD147F84453A}" type="datetimeFigureOut">
              <a:rPr lang="en-GB" smtClean="0"/>
              <a:pPr/>
              <a:t>14/06/2017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6F42-5797-416B-93DE-8A3B3E664F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363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DBEE-CB49-496D-9414-BD147F84453A}" type="datetimeFigureOut">
              <a:rPr lang="en-GB" smtClean="0"/>
              <a:pPr/>
              <a:t>14/06/2017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6F42-5797-416B-93DE-8A3B3E664F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12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DBEE-CB49-496D-9414-BD147F84453A}" type="datetimeFigureOut">
              <a:rPr lang="en-GB" smtClean="0"/>
              <a:pPr/>
              <a:t>14/06/2017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6F42-5797-416B-93DE-8A3B3E664F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41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DBEE-CB49-496D-9414-BD147F84453A}" type="datetimeFigureOut">
              <a:rPr lang="en-GB" smtClean="0"/>
              <a:pPr/>
              <a:t>14/06/2017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6F42-5797-416B-93DE-8A3B3E664F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515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DBEE-CB49-496D-9414-BD147F84453A}" type="datetimeFigureOut">
              <a:rPr lang="en-GB" smtClean="0"/>
              <a:pPr/>
              <a:t>14/06/2017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6F42-5797-416B-93DE-8A3B3E664F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586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CDBEE-CB49-496D-9414-BD147F84453A}" type="datetimeFigureOut">
              <a:rPr lang="en-GB" smtClean="0"/>
              <a:pPr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E6F42-5797-416B-93DE-8A3B3E664F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55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un.org/sustainabledevelopment/blog/2015/12/sustainable-development-goals-kick-off-with-start-of-new-year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187400428/a2864dcf7d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://tiny.cc/uwegreenmap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6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		 		 		 		 		 		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04664"/>
            <a:ext cx="756084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GB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Learning </a:t>
            </a:r>
            <a:r>
              <a:rPr lang="en-GB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Teaching Conference </a:t>
            </a:r>
            <a:r>
              <a:rPr lang="en-GB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2017 - inclusive </a:t>
            </a:r>
            <a:r>
              <a:rPr lang="en-GB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 e</a:t>
            </a:r>
            <a:r>
              <a:rPr lang="en-GB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xclusive!</a:t>
            </a:r>
          </a:p>
          <a:p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</a:t>
            </a:r>
            <a:r>
              <a:rPr lang="en-GB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aking sustainability a reality</a:t>
            </a:r>
          </a:p>
          <a:p>
            <a:r>
              <a:rPr lang="en-GB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the curriculum</a:t>
            </a:r>
          </a:p>
          <a:p>
            <a:endParaRPr lang="en-GB" sz="3600" dirty="0" smtClean="0"/>
          </a:p>
        </p:txBody>
      </p:sp>
      <p:pic>
        <p:nvPicPr>
          <p:cNvPr id="6" name="Picture 5" descr="Home page of UWE Bristo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121050"/>
            <a:ext cx="1800200" cy="108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C:\Users\vcm-harris\AppData\Local\Microsoft\Windows\Temporary Internet Files\Content.Outlook\0GBBUQXW\green team logo (3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990" y="5016641"/>
            <a:ext cx="1491985" cy="1436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cid:image008.png@01D26825.6919E8B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079843"/>
            <a:ext cx="1944216" cy="13734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International Winner 2016 Signature (2)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5162260"/>
            <a:ext cx="1800200" cy="1003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683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8136904" cy="936104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broad definition of Sustainability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b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392088" cy="46856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  <p:pic>
        <p:nvPicPr>
          <p:cNvPr id="6" name="Picture 5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340768"/>
            <a:ext cx="6768752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370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920880" cy="936104"/>
          </a:xfrm>
        </p:spPr>
        <p:txBody>
          <a:bodyPr>
            <a:normAutofit fontScale="90000"/>
          </a:bodyPr>
          <a:lstStyle/>
          <a:p>
            <a:pPr marL="571500" indent="-571500" algn="l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392088" cy="46856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00034" y="357166"/>
            <a:ext cx="839244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800" dirty="0" smtClean="0">
              <a:solidFill>
                <a:srgbClr val="FF0000"/>
              </a:solidFill>
            </a:endParaRPr>
          </a:p>
          <a:p>
            <a:r>
              <a:rPr lang="en-GB" sz="4000" dirty="0" smtClean="0">
                <a:solidFill>
                  <a:srgbClr val="FF0000"/>
                </a:solidFill>
              </a:rPr>
              <a:t>Student learning in real world settings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 </a:t>
            </a:r>
            <a:br>
              <a:rPr lang="en-GB" sz="2400" dirty="0" smtClean="0"/>
            </a:b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 our staff, the campus and grounds for practice based student </a:t>
            </a: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learning. </a:t>
            </a:r>
          </a:p>
          <a:p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Work with Facilities, UWE Volunteering and The SU.</a:t>
            </a: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b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 provide: talks, tours, virtual tools, short and long term projects and placements, assignments, events and external speakers.</a:t>
            </a:r>
            <a:b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b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Make the most of the opportunity to develop projects across disciplines and to involve external organisations.</a:t>
            </a:r>
            <a:b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639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920880" cy="936104"/>
          </a:xfrm>
        </p:spPr>
        <p:txBody>
          <a:bodyPr>
            <a:normAutofit fontScale="90000"/>
          </a:bodyPr>
          <a:lstStyle/>
          <a:p>
            <a:pPr marL="571500" indent="-571500" algn="l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392088" cy="46856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27584" y="357166"/>
            <a:ext cx="79864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800" dirty="0" smtClean="0">
              <a:solidFill>
                <a:srgbClr val="FF0000"/>
              </a:solidFill>
            </a:endParaRPr>
          </a:p>
          <a:p>
            <a:r>
              <a:rPr lang="en-GB" sz="4000" dirty="0" smtClean="0">
                <a:solidFill>
                  <a:srgbClr val="FF0000"/>
                </a:solidFill>
              </a:rPr>
              <a:t>Why work with us? </a:t>
            </a:r>
          </a:p>
          <a:p>
            <a:r>
              <a:rPr lang="en-GB" sz="2400" dirty="0" smtClean="0"/>
              <a:t> </a:t>
            </a:r>
            <a:br>
              <a:rPr lang="en-GB" sz="2400" dirty="0" smtClean="0"/>
            </a:b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link theory and practice</a:t>
            </a:r>
            <a:b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kind environment, easy dialogue</a:t>
            </a:r>
            <a:b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space to experiment and take risks</a:t>
            </a:r>
            <a:b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increase student connection with </a:t>
            </a:r>
            <a:r>
              <a:rPr lang="en-GB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UWE</a:t>
            </a:r>
            <a: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inform staff practice on the ground</a:t>
            </a:r>
            <a:b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see application </a:t>
            </a:r>
            <a:r>
              <a:rPr lang="en-GB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 study on </a:t>
            </a:r>
            <a: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campus</a:t>
            </a:r>
            <a:b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en-GB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Free!</a:t>
            </a:r>
            <a:endParaRPr lang="en-GB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220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779894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8532440" cy="504056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GB" sz="7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‘</a:t>
            </a:r>
            <a:r>
              <a:rPr lang="en-GB" sz="8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Spot on. Same </a:t>
            </a:r>
            <a:r>
              <a:rPr lang="en-GB" sz="8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again next year only </a:t>
            </a:r>
            <a:r>
              <a:rPr lang="en-GB" sz="8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earlier in the year. ‘</a:t>
            </a:r>
          </a:p>
          <a:p>
            <a:pPr algn="l"/>
            <a:endParaRPr lang="en-GB" sz="6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GB" sz="8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‘Thank you so much for engaging with the course, the students really appreciated </a:t>
            </a:r>
            <a:r>
              <a:rPr lang="en-GB" sz="8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your </a:t>
            </a:r>
            <a:r>
              <a:rPr lang="en-GB" sz="8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talk and will have benefited substantially from your insights.’</a:t>
            </a:r>
          </a:p>
          <a:p>
            <a:pPr algn="l"/>
            <a:endParaRPr lang="en-GB" sz="6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GB" sz="8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‘The </a:t>
            </a:r>
            <a:r>
              <a:rPr lang="en-GB" sz="8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students really enjoyed the presentation you delivered and were surprised by some of the information they learned from you. They all wrote really positive </a:t>
            </a:r>
            <a:endParaRPr lang="en-GB" sz="8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GB" sz="8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reviews </a:t>
            </a:r>
            <a:r>
              <a:rPr lang="en-GB" sz="8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the talk and most seemed to have thought about how they might </a:t>
            </a:r>
            <a:endParaRPr lang="en-GB" sz="8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GB" sz="8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become </a:t>
            </a:r>
            <a:r>
              <a:rPr lang="en-GB" sz="8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more sustainable while here at UWE and in Bristol in general. </a:t>
            </a:r>
            <a:r>
              <a:rPr lang="en-GB" sz="8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‘</a:t>
            </a:r>
          </a:p>
          <a:p>
            <a:pPr algn="l"/>
            <a:endParaRPr lang="en-GB" sz="6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GB" sz="8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‘It </a:t>
            </a:r>
            <a:r>
              <a:rPr lang="en-GB" sz="8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was great to have you there and thank you so much </a:t>
            </a:r>
            <a:r>
              <a:rPr lang="en-GB" sz="8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delivering </a:t>
            </a:r>
            <a:r>
              <a:rPr lang="en-GB" sz="8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your brief</a:t>
            </a:r>
            <a:r>
              <a:rPr lang="en-GB" sz="8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!’</a:t>
            </a:r>
            <a:endParaRPr lang="en-GB" sz="8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GB" sz="6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GB" sz="14400" dirty="0" smtClean="0">
                <a:solidFill>
                  <a:srgbClr val="FF0000"/>
                </a:solidFill>
              </a:rPr>
              <a:t>and </a:t>
            </a:r>
            <a:r>
              <a:rPr lang="en-GB" sz="14400" dirty="0">
                <a:solidFill>
                  <a:srgbClr val="FF0000"/>
                </a:solidFill>
              </a:rPr>
              <a:t>students </a:t>
            </a:r>
            <a:endParaRPr lang="en-GB" sz="14400" dirty="0" smtClean="0">
              <a:solidFill>
                <a:srgbClr val="FF0000"/>
              </a:solidFill>
            </a:endParaRPr>
          </a:p>
          <a:p>
            <a:pPr algn="l"/>
            <a:endParaRPr lang="en-GB" sz="6400" dirty="0">
              <a:solidFill>
                <a:srgbClr val="FF0000"/>
              </a:solidFill>
            </a:endParaRPr>
          </a:p>
          <a:p>
            <a:pPr algn="l"/>
            <a:r>
              <a:rPr lang="en-GB" sz="8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‘Thank </a:t>
            </a:r>
            <a:r>
              <a:rPr lang="en-GB" sz="8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so much for the form and the kind things you said about me</a:t>
            </a:r>
            <a:r>
              <a:rPr lang="en-GB" sz="8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!’ </a:t>
            </a:r>
          </a:p>
          <a:p>
            <a:pPr algn="l"/>
            <a:endParaRPr lang="en-GB" sz="7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GB" sz="8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‘Thanks for everything! Really appreciated the opportunity to work with you and to learn from the team.’</a:t>
            </a:r>
            <a:endParaRPr lang="en-GB" sz="8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GB" sz="8000" dirty="0" smtClean="0"/>
          </a:p>
          <a:p>
            <a:r>
              <a:rPr lang="en-GB" sz="4000" dirty="0"/>
              <a:t> 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611560" y="260648"/>
            <a:ext cx="8532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</a:rPr>
              <a:t>Feedback from staff</a:t>
            </a:r>
          </a:p>
        </p:txBody>
      </p:sp>
    </p:spTree>
    <p:extLst>
      <p:ext uri="{BB962C8B-B14F-4D97-AF65-F5344CB8AC3E}">
        <p14:creationId xmlns:p14="http://schemas.microsoft.com/office/powerpoint/2010/main" val="3372241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8532440" cy="4752528"/>
          </a:xfrm>
        </p:spPr>
        <p:txBody>
          <a:bodyPr>
            <a:normAutofit fontScale="92500"/>
          </a:bodyPr>
          <a:lstStyle/>
          <a:p>
            <a:pPr algn="l"/>
            <a:endParaRPr lang="en-GB" sz="2800" dirty="0" smtClean="0"/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en-GB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what you are already doing in terms of sustainability AND opportunities for inclusion       within the curriculum in the future  	        </a:t>
            </a:r>
            <a:r>
              <a:rPr lang="en-GB" sz="3000" dirty="0" smtClean="0">
                <a:solidFill>
                  <a:srgbClr val="FF0000"/>
                </a:solidFill>
              </a:rPr>
              <a:t>5 mins</a:t>
            </a:r>
          </a:p>
          <a:p>
            <a:pPr algn="l"/>
            <a:endParaRPr lang="en-GB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lvl="0" indent="-457200" algn="l">
              <a:buFont typeface="Courier New" panose="02070309020205020404" pitchFamily="49" charset="0"/>
              <a:buChar char="o"/>
            </a:pPr>
            <a:r>
              <a:rPr lang="en-GB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GB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 small groups – discuss ways forward </a:t>
            </a:r>
            <a:r>
              <a:rPr lang="en-GB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	        </a:t>
            </a:r>
            <a:r>
              <a:rPr lang="en-GB" sz="3000" dirty="0" smtClean="0">
                <a:solidFill>
                  <a:srgbClr val="FF0000"/>
                </a:solidFill>
              </a:rPr>
              <a:t>10 mins</a:t>
            </a:r>
          </a:p>
          <a:p>
            <a:pPr lvl="0" algn="l"/>
            <a:endParaRPr lang="en-GB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lvl="0" indent="-457200" algn="l">
              <a:buFont typeface="Courier New" panose="02070309020205020404" pitchFamily="49" charset="0"/>
              <a:buChar char="o"/>
            </a:pPr>
            <a:r>
              <a:rPr lang="en-GB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large group – share suggestions/feedback  </a:t>
            </a:r>
            <a:r>
              <a:rPr lang="en-GB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3000" dirty="0" smtClean="0">
                <a:solidFill>
                  <a:srgbClr val="FF0000"/>
                </a:solidFill>
              </a:rPr>
              <a:t>15 mins </a:t>
            </a:r>
            <a:endParaRPr lang="en-GB" sz="3000" dirty="0">
              <a:solidFill>
                <a:srgbClr val="FF0000"/>
              </a:solidFill>
            </a:endParaRPr>
          </a:p>
          <a:p>
            <a:r>
              <a:rPr lang="en-GB" sz="4000" dirty="0"/>
              <a:t> 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467544" y="476672"/>
            <a:ext cx="8676456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900" dirty="0" smtClean="0">
              <a:solidFill>
                <a:srgbClr val="FF0000"/>
              </a:solidFill>
            </a:endParaRPr>
          </a:p>
          <a:p>
            <a:r>
              <a:rPr lang="en-GB" sz="4000" dirty="0" smtClean="0">
                <a:solidFill>
                  <a:srgbClr val="FF0000"/>
                </a:solidFill>
              </a:rPr>
              <a:t>Sustainability within your teaching area </a:t>
            </a:r>
          </a:p>
        </p:txBody>
      </p:sp>
    </p:spTree>
    <p:extLst>
      <p:ext uri="{BB962C8B-B14F-4D97-AF65-F5344CB8AC3E}">
        <p14:creationId xmlns:p14="http://schemas.microsoft.com/office/powerpoint/2010/main" val="1134251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628800"/>
            <a:ext cx="8964488" cy="4896544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GB" sz="9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Email    Sustainability team:		vicki.harris@uwe.ac.uk</a:t>
            </a:r>
            <a:r>
              <a:rPr lang="en-GB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GB" sz="9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Education KESE, SDGs: 	georgina.gough@uwe.ac.uk </a:t>
            </a:r>
            <a:endParaRPr lang="en-GB" sz="9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GB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SU Green team</a:t>
            </a:r>
            <a:r>
              <a:rPr lang="en-GB" sz="9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		tom.ball@uwe.ac.uk</a:t>
            </a:r>
            <a:endParaRPr lang="en-GB" sz="9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GB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algn="l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9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www   UWE Bristol</a:t>
            </a:r>
            <a:r>
              <a:rPr lang="en-GB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GB" sz="9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www.uwe.ac.uk/sustainability</a:t>
            </a:r>
            <a:endParaRPr lang="en-GB" sz="9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GB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GB" sz="9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Bristol Green capital		http://.bristolgreencapital.org</a:t>
            </a:r>
          </a:p>
          <a:p>
            <a:pPr lvl="0" algn="l"/>
            <a:r>
              <a:rPr lang="en-GB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GB" sz="8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Bristol European </a:t>
            </a:r>
            <a:r>
              <a:rPr lang="en-GB" sz="8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Green capital </a:t>
            </a:r>
            <a:r>
              <a:rPr lang="en-GB" sz="8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	www.bristol2015/method/</a:t>
            </a:r>
            <a:r>
              <a:rPr lang="en-GB" sz="9600" dirty="0"/>
              <a:t> </a:t>
            </a:r>
            <a:endParaRPr lang="en-GB" sz="9600" dirty="0" smtClean="0"/>
          </a:p>
          <a:p>
            <a:pPr lvl="0" algn="l"/>
            <a:r>
              <a:rPr lang="en-GB" sz="9600" dirty="0" smtClean="0"/>
              <a:t>		</a:t>
            </a:r>
            <a:endParaRPr lang="en-GB" sz="9600" dirty="0"/>
          </a:p>
          <a:p>
            <a:pPr algn="l"/>
            <a:r>
              <a:rPr lang="en-GB" sz="9600" b="1" dirty="0" smtClean="0"/>
              <a:t> </a:t>
            </a:r>
            <a:r>
              <a:rPr lang="en-GB" sz="9600" dirty="0" smtClean="0"/>
              <a:t>          </a:t>
            </a:r>
            <a:endParaRPr lang="en-GB" sz="9600" dirty="0"/>
          </a:p>
          <a:p>
            <a:pPr algn="l"/>
            <a:r>
              <a:rPr lang="en-GB" sz="1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GB" sz="1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GB" sz="1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	</a:t>
            </a:r>
            <a:r>
              <a:rPr lang="en-GB" sz="9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			</a:t>
            </a:r>
            <a:r>
              <a:rPr lang="en-GB" sz="9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			</a:t>
            </a:r>
            <a:r>
              <a:rPr lang="en-GB" sz="9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      		       	</a:t>
            </a:r>
            <a:r>
              <a:rPr lang="en-GB" sz="9600" dirty="0"/>
              <a:t>	 	</a:t>
            </a:r>
            <a:r>
              <a:rPr lang="en-GB" sz="8000" dirty="0"/>
              <a:t>				 </a:t>
            </a:r>
            <a:endParaRPr lang="en-GB" sz="8000" dirty="0" smtClean="0"/>
          </a:p>
          <a:p>
            <a:pPr algn="l"/>
            <a:r>
              <a:rPr lang="en-GB" sz="8000" dirty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</a:rPr>
              <a:t> </a:t>
            </a:r>
            <a:endParaRPr lang="en-GB" sz="8000" dirty="0"/>
          </a:p>
          <a:p>
            <a:pPr algn="l"/>
            <a:endParaRPr lang="en-GB" sz="8000" dirty="0" smtClean="0"/>
          </a:p>
          <a:p>
            <a:pPr algn="l"/>
            <a:r>
              <a:rPr lang="en-GB" sz="8000" dirty="0"/>
              <a:t> 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lvl="0" algn="l"/>
            <a:endParaRPr lang="en-GB" sz="2000" dirty="0"/>
          </a:p>
          <a:p>
            <a:pPr lvl="0" algn="l"/>
            <a:endParaRPr lang="en-GB" sz="5800" dirty="0"/>
          </a:p>
        </p:txBody>
      </p:sp>
      <p:sp>
        <p:nvSpPr>
          <p:cNvPr id="5" name="Rectangle 4"/>
          <p:cNvSpPr/>
          <p:nvPr/>
        </p:nvSpPr>
        <p:spPr>
          <a:xfrm>
            <a:off x="611560" y="476672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K</a:t>
            </a:r>
            <a:r>
              <a:rPr lang="en-GB" sz="4000" dirty="0" smtClean="0">
                <a:solidFill>
                  <a:srgbClr val="FF0000"/>
                </a:solidFill>
              </a:rPr>
              <a:t>ey contacts and web resources</a:t>
            </a:r>
            <a:endParaRPr lang="en-GB" sz="4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Picture 5" descr="C:\Users\vcm-harris\AppData\Local\Microsoft\Windows\Temporary Internet Files\Content.Outlook\0GBBUQXW\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381785"/>
            <a:ext cx="1728192" cy="91805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vcm-harris\AppData\Local\Microsoft\Windows\Temporary Internet Files\Content.Outlook\0GBBUQXW\green team logo (3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575" y="5258437"/>
            <a:ext cx="1528445" cy="104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id:image008.png@01D26825.6919E8B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381785"/>
            <a:ext cx="1656184" cy="1071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International Winner 2016 Signature (2)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21" y="5395781"/>
            <a:ext cx="1404156" cy="7695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5068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628800"/>
            <a:ext cx="8964488" cy="4896544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en-GB" sz="9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9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Facebook</a:t>
            </a:r>
            <a:r>
              <a:rPr lang="en-GB" sz="9800" dirty="0"/>
              <a:t>	</a:t>
            </a:r>
            <a:r>
              <a:rPr lang="en-GB" sz="9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GreenUWE</a:t>
            </a:r>
            <a:endParaRPr lang="en-GB" sz="9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GB" sz="9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		</a:t>
            </a:r>
            <a:r>
              <a:rPr lang="en-GB" sz="9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The </a:t>
            </a:r>
            <a:r>
              <a:rPr lang="en-GB" sz="9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Student Union Green team</a:t>
            </a:r>
          </a:p>
          <a:p>
            <a:pPr algn="l"/>
            <a:endParaRPr lang="en-GB" sz="9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GB" sz="9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9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Twitter</a:t>
            </a:r>
            <a:r>
              <a:rPr lang="en-GB" sz="9800" dirty="0"/>
              <a:t>	</a:t>
            </a:r>
            <a:r>
              <a:rPr lang="en-GB" sz="9800" dirty="0" smtClean="0"/>
              <a:t>	</a:t>
            </a:r>
            <a:r>
              <a:rPr lang="en-GB" sz="9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@</a:t>
            </a:r>
            <a:r>
              <a:rPr lang="en-GB" sz="9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Green_UWE</a:t>
            </a:r>
            <a:endParaRPr lang="en-GB" sz="9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GB" sz="9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en-GB" sz="9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@</a:t>
            </a:r>
            <a:r>
              <a:rPr lang="en-GB" sz="9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thegreen_team</a:t>
            </a:r>
            <a:endParaRPr lang="en-GB" sz="9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GB" sz="9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GB" sz="9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		</a:t>
            </a:r>
            <a:r>
              <a:rPr lang="en-GB" sz="9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GB" sz="9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      		       	</a:t>
            </a:r>
            <a:r>
              <a:rPr lang="en-GB" sz="9600" dirty="0"/>
              <a:t>	 	</a:t>
            </a:r>
            <a:r>
              <a:rPr lang="en-GB" sz="8000" dirty="0"/>
              <a:t>				 </a:t>
            </a:r>
            <a:endParaRPr lang="en-GB" sz="8000" dirty="0" smtClean="0"/>
          </a:p>
          <a:p>
            <a:pPr algn="l"/>
            <a:r>
              <a:rPr lang="en-GB" sz="8000" dirty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</a:rPr>
              <a:t> </a:t>
            </a:r>
            <a:endParaRPr lang="en-GB" sz="8000" dirty="0"/>
          </a:p>
          <a:p>
            <a:pPr algn="l"/>
            <a:endParaRPr lang="en-GB" sz="8000" dirty="0" smtClean="0"/>
          </a:p>
          <a:p>
            <a:pPr algn="l"/>
            <a:r>
              <a:rPr lang="en-GB" sz="8000" dirty="0"/>
              <a:t> 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lvl="0" algn="l"/>
            <a:endParaRPr lang="en-GB" sz="2000" dirty="0"/>
          </a:p>
          <a:p>
            <a:pPr lvl="0" algn="l"/>
            <a:endParaRPr lang="en-GB" sz="5800" dirty="0"/>
          </a:p>
        </p:txBody>
      </p:sp>
      <p:sp>
        <p:nvSpPr>
          <p:cNvPr id="5" name="Rectangle 4"/>
          <p:cNvSpPr/>
          <p:nvPr/>
        </p:nvSpPr>
        <p:spPr>
          <a:xfrm>
            <a:off x="611560" y="476672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</a:rPr>
              <a:t>Social media  - keep in touch</a:t>
            </a:r>
          </a:p>
        </p:txBody>
      </p:sp>
      <p:pic>
        <p:nvPicPr>
          <p:cNvPr id="6" name="Picture 5" descr="C:\Users\vcm-harris\AppData\Local\Microsoft\Windows\Temporary Internet Files\Content.Outlook\0GBBUQXW\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381785"/>
            <a:ext cx="1728192" cy="91805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vcm-harris\AppData\Local\Microsoft\Windows\Temporary Internet Files\Content.Outlook\0GBBUQXW\green team logo (3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575" y="5258437"/>
            <a:ext cx="1528445" cy="104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id:image008.png@01D26825.6919E8B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381785"/>
            <a:ext cx="1656184" cy="1071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International Winner 2016 Signature (2)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21" y="5395781"/>
            <a:ext cx="1404156" cy="7695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8028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8388424" cy="4896544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en-GB" sz="9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 </a:t>
            </a:r>
            <a:r>
              <a:rPr lang="en-GB" sz="9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good things on Frenchay campus </a:t>
            </a:r>
            <a:r>
              <a:rPr lang="en-GB" sz="9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</a:t>
            </a:r>
            <a:r>
              <a:rPr lang="en-GB" sz="9600" u="sng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http</a:t>
            </a:r>
            <a:r>
              <a:rPr lang="en-GB" sz="96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://tiny.cc/uwegreenmap</a:t>
            </a:r>
            <a:r>
              <a:rPr lang="en-GB" sz="9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algn="l"/>
            <a:endParaRPr lang="en-GB" sz="9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n-GB" sz="9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Student Union Green Team</a:t>
            </a:r>
          </a:p>
          <a:p>
            <a:pPr algn="l"/>
            <a:r>
              <a:rPr lang="en-GB" sz="96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https://vimeo.com/187400428/a2864dcf7d</a:t>
            </a:r>
            <a:r>
              <a:rPr lang="en-GB" sz="9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  </a:t>
            </a:r>
            <a:r>
              <a:rPr lang="en-GB" sz="9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r>
              <a:rPr lang="en-GB" sz="9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	       	</a:t>
            </a:r>
            <a:r>
              <a:rPr lang="en-GB" sz="9600" dirty="0"/>
              <a:t>	 	</a:t>
            </a:r>
            <a:r>
              <a:rPr lang="en-GB" sz="8000" dirty="0"/>
              <a:t>				 </a:t>
            </a:r>
            <a:endParaRPr lang="en-GB" sz="8000" dirty="0" smtClean="0"/>
          </a:p>
          <a:p>
            <a:pPr algn="l"/>
            <a:r>
              <a:rPr lang="en-GB" sz="8000" dirty="0"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</a:rPr>
              <a:t> </a:t>
            </a:r>
            <a:endParaRPr lang="en-GB" sz="8000" dirty="0"/>
          </a:p>
          <a:p>
            <a:pPr algn="l"/>
            <a:endParaRPr lang="en-GB" sz="8000" dirty="0" smtClean="0"/>
          </a:p>
          <a:p>
            <a:pPr algn="l"/>
            <a:r>
              <a:rPr lang="en-GB" sz="8000" dirty="0"/>
              <a:t> 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lvl="0" algn="l"/>
            <a:endParaRPr lang="en-GB" sz="2000" dirty="0"/>
          </a:p>
          <a:p>
            <a:pPr lvl="0" algn="l"/>
            <a:endParaRPr lang="en-GB" sz="5800" dirty="0"/>
          </a:p>
        </p:txBody>
      </p:sp>
      <p:sp>
        <p:nvSpPr>
          <p:cNvPr id="5" name="Rectangle 4"/>
          <p:cNvSpPr/>
          <p:nvPr/>
        </p:nvSpPr>
        <p:spPr>
          <a:xfrm>
            <a:off x="611560" y="476672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Links used in talk</a:t>
            </a:r>
          </a:p>
        </p:txBody>
      </p:sp>
      <p:pic>
        <p:nvPicPr>
          <p:cNvPr id="6" name="Picture 5" descr="C:\Users\vcm-harris\AppData\Local\Microsoft\Windows\Temporary Internet Files\Content.Outlook\0GBBUQXW\logo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381785"/>
            <a:ext cx="1728192" cy="91805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vcm-harris\AppData\Local\Microsoft\Windows\Temporary Internet Files\Content.Outlook\0GBBUQXW\green team logo (3)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575" y="5258437"/>
            <a:ext cx="1528445" cy="104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id:image008.png@01D26825.6919E8B0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381785"/>
            <a:ext cx="1656184" cy="1071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International Winner 2016 Signature (2)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21" y="5395781"/>
            <a:ext cx="1404156" cy="7695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6059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B7AB1D9504C54F9BDC21A13F3D45F8" ma:contentTypeVersion="4" ma:contentTypeDescription="Create a new document." ma:contentTypeScope="" ma:versionID="281a8aee3199a915906587ecc3b4a3d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68fb88f7b8fe3d26c835aeb35faa26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38E2D00-EAD9-4A28-936F-CD2772BFF982}"/>
</file>

<file path=customXml/itemProps2.xml><?xml version="1.0" encoding="utf-8"?>
<ds:datastoreItem xmlns:ds="http://schemas.openxmlformats.org/officeDocument/2006/customXml" ds:itemID="{5010DF93-CC5C-4DEA-B759-C6E94AB30D8F}"/>
</file>

<file path=customXml/itemProps3.xml><?xml version="1.0" encoding="utf-8"?>
<ds:datastoreItem xmlns:ds="http://schemas.openxmlformats.org/officeDocument/2006/customXml" ds:itemID="{7803F6CB-5F63-4CE3-A2FF-3E41C08FA17A}"/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247</Words>
  <Application>Microsoft Office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Courier New</vt:lpstr>
      <vt:lpstr>Office Theme</vt:lpstr>
      <vt:lpstr>  </vt:lpstr>
      <vt:lpstr>  A broad definition of Sustainability     </vt:lpstr>
      <vt:lpstr>            </vt:lpstr>
      <vt:lpstr>            </vt:lpstr>
      <vt:lpstr>  </vt:lpstr>
      <vt:lpstr>  </vt:lpstr>
      <vt:lpstr>  </vt:lpstr>
      <vt:lpstr>  </vt:lpstr>
      <vt:lpstr>  </vt:lpstr>
    </vt:vector>
  </TitlesOfParts>
  <Company>University of the West of England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Vicki Harris</dc:creator>
  <cp:lastModifiedBy>Carol Fox</cp:lastModifiedBy>
  <cp:revision>48</cp:revision>
  <dcterms:created xsi:type="dcterms:W3CDTF">2016-09-22T09:07:57Z</dcterms:created>
  <dcterms:modified xsi:type="dcterms:W3CDTF">2017-06-14T13:36:38Z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0x01010087B7AB1D9504C54F9BDC21A13F3D45F8</vt:lpwstr>
  </property>
</Properties>
</file>