
<file path=[Content_Types].xml><?xml version="1.0" encoding="utf-8"?>
<Types xmlns="http://schemas.openxmlformats.org/package/2006/content-types">
  <Override PartName="/ppt/slides/slide29.xml" ContentType="application/vnd.openxmlformats-officedocument.presentationml.slide+xml"/>
  <Override PartName="/ppt/theme/themeOverride12.xml" ContentType="application/vnd.openxmlformats-officedocument.themeOverride+xml"/>
  <Override PartName="/ppt/theme/themeOverride30.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Override5.xml" ContentType="application/vnd.openxmlformats-officedocument.themeOverride+xml"/>
  <Override PartName="/customXml/itemProps1.xml" ContentType="application/vnd.openxmlformats-officedocument.customXmlProperti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docProps/custom.xml" ContentType="application/vnd.openxmlformats-officedocument.custom-properties+xml"/>
  <Override PartName="/ppt/theme/themeOverride17.xml" ContentType="application/vnd.openxmlformats-officedocument.themeOverride+xml"/>
  <Override PartName="/ppt/theme/themeOverride28.xml" ContentType="application/vnd.openxmlformats-officedocument.themeOverride+xml"/>
  <Override PartName="/ppt/theme/themeOverride24.xml" ContentType="application/vnd.openxmlformats-officedocument.themeOverride+xml"/>
  <Override PartName="/ppt/slides/slide9.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Override20.xml" ContentType="application/vnd.openxmlformats-officedocument.themeOverride+xml"/>
  <Override PartName="/ppt/theme/themeOverride31.xml" ContentType="application/vnd.openxmlformats-officedocument.themeOverride+xml"/>
  <Override PartName="/customXml/itemProps2.xml" ContentType="application/vnd.openxmlformats-officedocument.customXmlProperties+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theme/themeOverride29.xml" ContentType="application/vnd.openxmlformats-officedocument.themeOverride+xml"/>
  <Override PartName="/ppt/slideLayouts/slideLayout10.xml" ContentType="application/vnd.openxmlformats-officedocument.presentationml.slideLayout+xml"/>
  <Override PartName="/ppt/theme/themeOverride18.xml" ContentType="application/vnd.openxmlformats-officedocument.themeOverride+xml"/>
  <Override PartName="/ppt/theme/themeOverride27.xml" ContentType="application/vnd.openxmlformats-officedocument.themeOverride+xml"/>
  <Override PartName="/ppt/theme/themeOverride16.xml" ContentType="application/vnd.openxmlformats-officedocument.themeOverride+xml"/>
  <Override PartName="/ppt/theme/themeOverride25.xml" ContentType="application/vnd.openxmlformats-officedocument.themeOverride+xml"/>
  <Default Extension="jpg" ContentType="image/jpeg"/>
  <Override PartName="/ppt/slides/slide8.xml" ContentType="application/vnd.openxmlformats-officedocument.presentationml.slide+xml"/>
  <Override PartName="/ppt/theme/themeOverride9.xml" ContentType="application/vnd.openxmlformats-officedocument.themeOverride+xml"/>
  <Override PartName="/ppt/theme/themeOverride14.xml" ContentType="application/vnd.openxmlformats-officedocument.themeOverride+xml"/>
  <Override PartName="/ppt/theme/themeOverride23.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Override10.xml" ContentType="application/vnd.openxmlformats-officedocument.themeOverride+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heme/themeOverride3.xml" ContentType="application/vnd.openxmlformats-officedocument.themeOverride+xml"/>
  <Override PartName="/ppt/slides/slide23.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Override19.xml" ContentType="application/vnd.openxmlformats-officedocument.themeOverride+xml"/>
  <Override PartName="/ppt/theme/themeOverride15.xml" ContentType="application/vnd.openxmlformats-officedocument.themeOverride+xml"/>
  <Override PartName="/ppt/theme/themeOverride26.xml" ContentType="application/vnd.openxmlformats-officedocument.themeOverride+xml"/>
  <Override PartName="/ppt/slides/slide7.xml" ContentType="application/vnd.openxmlformats-officedocument.presentationml.slide+xml"/>
  <Override PartName="/ppt/slideLayouts/slideLayout9.xml" ContentType="application/vnd.openxmlformats-officedocument.presentationml.slideLayout+xml"/>
  <Override PartName="/ppt/theme/themeOverride22.xml" ContentType="application/vnd.openxmlformats-officedocument.themeOverride+xml"/>
  <Override PartName="/ppt/slideMasters/slideMaster2.xml" ContentType="application/vnd.openxmlformats-officedocument.presentationml.slideMaster+xml"/>
  <Override PartName="/ppt/slides/slide28.xml" ContentType="application/vnd.openxmlformats-officedocument.presentationml.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Default Extension="jpeg" ContentType="image/jpeg"/>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theme/themeOverride4.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1" r:id="rId3"/>
    <p:sldId id="304" r:id="rId4"/>
    <p:sldId id="292" r:id="rId5"/>
    <p:sldId id="296" r:id="rId6"/>
    <p:sldId id="293" r:id="rId7"/>
    <p:sldId id="298" r:id="rId8"/>
    <p:sldId id="260" r:id="rId9"/>
    <p:sldId id="275" r:id="rId10"/>
    <p:sldId id="269" r:id="rId11"/>
    <p:sldId id="267" r:id="rId12"/>
    <p:sldId id="276" r:id="rId13"/>
    <p:sldId id="266" r:id="rId14"/>
    <p:sldId id="277" r:id="rId15"/>
    <p:sldId id="278" r:id="rId16"/>
    <p:sldId id="265" r:id="rId17"/>
    <p:sldId id="279" r:id="rId18"/>
    <p:sldId id="289" r:id="rId19"/>
    <p:sldId id="268" r:id="rId20"/>
    <p:sldId id="280" r:id="rId21"/>
    <p:sldId id="290" r:id="rId22"/>
    <p:sldId id="281" r:id="rId23"/>
    <p:sldId id="263" r:id="rId24"/>
    <p:sldId id="274" r:id="rId25"/>
    <p:sldId id="300" r:id="rId26"/>
    <p:sldId id="299" r:id="rId27"/>
    <p:sldId id="309" r:id="rId28"/>
    <p:sldId id="273" r:id="rId29"/>
    <p:sldId id="311" r:id="rId30"/>
    <p:sldId id="301" r:id="rId31"/>
    <p:sldId id="310" r:id="rId32"/>
    <p:sldId id="305" r:id="rId33"/>
    <p:sldId id="271" r:id="rId34"/>
    <p:sldId id="302" r:id="rId35"/>
    <p:sldId id="307" r:id="rId36"/>
    <p:sldId id="284" r:id="rId37"/>
  </p:sldIdLst>
  <p:sldSz cx="9144000" cy="6858000" type="screen4x3"/>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4660"/>
  </p:normalViewPr>
  <p:slideViewPr>
    <p:cSldViewPr>
      <p:cViewPr varScale="1">
        <p:scale>
          <a:sx n="36" d="100"/>
          <a:sy n="36" d="100"/>
        </p:scale>
        <p:origin x="1258" y="4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ustomXml" Target="../customXml/item2.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3078F9A-77F9-45F8-B5A7-B066033C9053}" type="datetimeFigureOut">
              <a:rPr lang="en-GB" smtClean="0"/>
              <a:t>09/06/2017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BCFD10-E6D1-4DEA-B439-284C5CDC33DE}" type="slidenum">
              <a:rPr lang="en-GB" smtClean="0"/>
              <a:t>‹#›</a:t>
            </a:fld>
            <a:endParaRPr lang="en-GB"/>
          </a:p>
        </p:txBody>
      </p:sp>
    </p:spTree>
    <p:extLst>
      <p:ext uri="{BB962C8B-B14F-4D97-AF65-F5344CB8AC3E}">
        <p14:creationId xmlns:p14="http://schemas.microsoft.com/office/powerpoint/2010/main" val="1843386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078F9A-77F9-45F8-B5A7-B066033C9053}" type="datetimeFigureOut">
              <a:rPr lang="en-GB" smtClean="0"/>
              <a:t>09/06/2017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BCFD10-E6D1-4DEA-B439-284C5CDC33DE}" type="slidenum">
              <a:rPr lang="en-GB" smtClean="0"/>
              <a:t>‹#›</a:t>
            </a:fld>
            <a:endParaRPr lang="en-GB"/>
          </a:p>
        </p:txBody>
      </p:sp>
    </p:spTree>
    <p:extLst>
      <p:ext uri="{BB962C8B-B14F-4D97-AF65-F5344CB8AC3E}">
        <p14:creationId xmlns:p14="http://schemas.microsoft.com/office/powerpoint/2010/main" val="891933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078F9A-77F9-45F8-B5A7-B066033C9053}" type="datetimeFigureOut">
              <a:rPr lang="en-GB" smtClean="0"/>
              <a:t>09/06/2017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BCFD10-E6D1-4DEA-B439-284C5CDC33DE}" type="slidenum">
              <a:rPr lang="en-GB" smtClean="0"/>
              <a:t>‹#›</a:t>
            </a:fld>
            <a:endParaRPr lang="en-GB"/>
          </a:p>
        </p:txBody>
      </p:sp>
    </p:spTree>
    <p:extLst>
      <p:ext uri="{BB962C8B-B14F-4D97-AF65-F5344CB8AC3E}">
        <p14:creationId xmlns:p14="http://schemas.microsoft.com/office/powerpoint/2010/main" val="3668077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presentation title slide">
    <p:bg>
      <p:bgPr>
        <a:solidFill>
          <a:srgbClr val="6DA463"/>
        </a:solidFill>
        <a:effectLst/>
      </p:bgPr>
    </p:bg>
    <p:spTree>
      <p:nvGrpSpPr>
        <p:cNvPr id="1" name=""/>
        <p:cNvGrpSpPr/>
        <p:nvPr/>
      </p:nvGrpSpPr>
      <p:grpSpPr>
        <a:xfrm>
          <a:off x="0" y="0"/>
          <a:ext cx="0" cy="0"/>
          <a:chOff x="0" y="0"/>
          <a:chExt cx="0" cy="0"/>
        </a:xfrm>
      </p:grpSpPr>
      <p:cxnSp>
        <p:nvCxnSpPr>
          <p:cNvPr id="6" name="Straight Connector 5"/>
          <p:cNvCxnSpPr/>
          <p:nvPr userDrawn="1"/>
        </p:nvCxnSpPr>
        <p:spPr>
          <a:xfrm>
            <a:off x="1919288" y="1443038"/>
            <a:ext cx="0" cy="3657600"/>
          </a:xfrm>
          <a:prstGeom prst="line">
            <a:avLst/>
          </a:prstGeom>
          <a:ln w="6350">
            <a:solidFill>
              <a:schemeClr val="bg1"/>
            </a:solidFill>
          </a:ln>
        </p:spPr>
        <p:style>
          <a:lnRef idx="1">
            <a:schemeClr val="accent2"/>
          </a:lnRef>
          <a:fillRef idx="0">
            <a:schemeClr val="accent2"/>
          </a:fillRef>
          <a:effectRef idx="0">
            <a:schemeClr val="accent2"/>
          </a:effectRef>
          <a:fontRef idx="minor">
            <a:schemeClr val="tx1"/>
          </a:fontRef>
        </p:style>
      </p:cxnSp>
      <p:pic>
        <p:nvPicPr>
          <p:cNvPr id="7" name="Picture 1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4363" y="5783263"/>
            <a:ext cx="2182812"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4"/>
          <p:cNvSpPr>
            <a:spLocks noGrp="1"/>
          </p:cNvSpPr>
          <p:nvPr>
            <p:ph type="body" sz="quarter" idx="14"/>
          </p:nvPr>
        </p:nvSpPr>
        <p:spPr>
          <a:xfrm>
            <a:off x="2325600" y="1340768"/>
            <a:ext cx="6062750" cy="3774848"/>
          </a:xfrm>
          <a:prstGeom prst="rect">
            <a:avLst/>
          </a:prstGeom>
        </p:spPr>
        <p:txBody>
          <a:bodyPr lIns="0" tIns="0" rIns="0" bIns="0"/>
          <a:lstStyle>
            <a:lvl1pPr marL="0" indent="0">
              <a:lnSpc>
                <a:spcPts val="4800"/>
              </a:lnSpc>
              <a:spcBef>
                <a:spcPts val="0"/>
              </a:spcBef>
              <a:buFontTx/>
              <a:buNone/>
              <a:defRPr sz="4400" b="0" i="0">
                <a:solidFill>
                  <a:schemeClr val="bg1"/>
                </a:solidFill>
                <a:latin typeface="Georgia" charset="0"/>
                <a:ea typeface="Georgia" charset="0"/>
                <a:cs typeface="Georgia" charset="0"/>
              </a:defRPr>
            </a:lvl1pPr>
          </a:lstStyle>
          <a:p>
            <a:pPr lvl="0"/>
            <a:r>
              <a:rPr lang="en-GB" dirty="0" smtClean="0"/>
              <a:t>Click to edit Master text styles</a:t>
            </a:r>
          </a:p>
        </p:txBody>
      </p:sp>
      <p:sp>
        <p:nvSpPr>
          <p:cNvPr id="18" name="Text Placeholder 14"/>
          <p:cNvSpPr>
            <a:spLocks noGrp="1"/>
          </p:cNvSpPr>
          <p:nvPr>
            <p:ph type="body" sz="quarter" idx="15"/>
          </p:nvPr>
        </p:nvSpPr>
        <p:spPr>
          <a:xfrm>
            <a:off x="640800" y="1427168"/>
            <a:ext cx="1219139" cy="358775"/>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charset="0"/>
                <a:ea typeface="Tahoma" charset="0"/>
                <a:cs typeface="Tahoma" charset="0"/>
              </a:defRPr>
            </a:lvl1pPr>
          </a:lstStyle>
          <a:p>
            <a:pPr lvl="0"/>
            <a:r>
              <a:rPr lang="en-GB" dirty="0" smtClean="0"/>
              <a:t>Click to edit Master text styles</a:t>
            </a:r>
          </a:p>
        </p:txBody>
      </p:sp>
      <p:sp>
        <p:nvSpPr>
          <p:cNvPr id="19" name="Text Placeholder 14"/>
          <p:cNvSpPr>
            <a:spLocks noGrp="1"/>
          </p:cNvSpPr>
          <p:nvPr>
            <p:ph type="body" sz="quarter" idx="16"/>
          </p:nvPr>
        </p:nvSpPr>
        <p:spPr>
          <a:xfrm>
            <a:off x="640800" y="1787168"/>
            <a:ext cx="1219139" cy="536400"/>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charset="0"/>
                <a:ea typeface="Tahoma" charset="0"/>
                <a:cs typeface="Tahoma" charset="0"/>
              </a:defRPr>
            </a:lvl1pPr>
          </a:lstStyle>
          <a:p>
            <a:pPr lvl="0"/>
            <a:r>
              <a:rPr lang="en-GB" dirty="0" smtClean="0"/>
              <a:t>Click to edit Master text styles</a:t>
            </a:r>
          </a:p>
        </p:txBody>
      </p:sp>
      <p:sp>
        <p:nvSpPr>
          <p:cNvPr id="20" name="Text Placeholder 14"/>
          <p:cNvSpPr>
            <a:spLocks noGrp="1"/>
          </p:cNvSpPr>
          <p:nvPr>
            <p:ph type="body" sz="quarter" idx="17"/>
          </p:nvPr>
        </p:nvSpPr>
        <p:spPr>
          <a:xfrm>
            <a:off x="640800" y="2330768"/>
            <a:ext cx="1219139" cy="695325"/>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charset="0"/>
                <a:ea typeface="Tahoma" charset="0"/>
                <a:cs typeface="Tahoma" charset="0"/>
              </a:defRPr>
            </a:lvl1pPr>
          </a:lstStyle>
          <a:p>
            <a:pPr lvl="0"/>
            <a:r>
              <a:rPr lang="en-GB" dirty="0" smtClean="0"/>
              <a:t>Click to edit Master text styles</a:t>
            </a:r>
          </a:p>
        </p:txBody>
      </p:sp>
      <p:sp>
        <p:nvSpPr>
          <p:cNvPr id="8" name="Text Placeholder 14"/>
          <p:cNvSpPr>
            <a:spLocks noGrp="1"/>
          </p:cNvSpPr>
          <p:nvPr>
            <p:ph type="body" sz="quarter" idx="18"/>
          </p:nvPr>
        </p:nvSpPr>
        <p:spPr>
          <a:xfrm>
            <a:off x="645062" y="4960139"/>
            <a:ext cx="1219139" cy="229774"/>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a:ea typeface="Tahoma"/>
                <a:cs typeface="Tahoma"/>
              </a:defRPr>
            </a:lvl1pPr>
          </a:lstStyle>
          <a:p>
            <a:pPr lvl="0"/>
            <a:r>
              <a:rPr lang="en-GB" dirty="0" smtClean="0"/>
              <a:t>Click to edit Master text styles</a:t>
            </a:r>
          </a:p>
        </p:txBody>
      </p:sp>
    </p:spTree>
    <p:extLst>
      <p:ext uri="{BB962C8B-B14F-4D97-AF65-F5344CB8AC3E}">
        <p14:creationId xmlns:p14="http://schemas.microsoft.com/office/powerpoint/2010/main" val="9106064"/>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Main presentation title slide">
    <p:bg>
      <p:bgPr>
        <a:solidFill>
          <a:srgbClr val="958CB3"/>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1919288" y="1443038"/>
            <a:ext cx="0" cy="3657600"/>
          </a:xfrm>
          <a:prstGeom prst="line">
            <a:avLst/>
          </a:prstGeom>
          <a:ln w="6350">
            <a:solidFill>
              <a:schemeClr val="bg1"/>
            </a:solidFill>
          </a:ln>
        </p:spPr>
        <p:style>
          <a:lnRef idx="1">
            <a:schemeClr val="accent2"/>
          </a:lnRef>
          <a:fillRef idx="0">
            <a:schemeClr val="accent2"/>
          </a:fillRef>
          <a:effectRef idx="0">
            <a:schemeClr val="accent2"/>
          </a:effectRef>
          <a:fontRef idx="minor">
            <a:schemeClr val="tx1"/>
          </a:fontRef>
        </p:style>
      </p:cxnSp>
      <p:pic>
        <p:nvPicPr>
          <p:cNvPr id="7" name="Picture 11" descr="UWE-Logo-Botto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4363" y="5783263"/>
            <a:ext cx="2182812"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4"/>
          <p:cNvSpPr>
            <a:spLocks noGrp="1"/>
          </p:cNvSpPr>
          <p:nvPr>
            <p:ph type="body" sz="quarter" idx="14"/>
          </p:nvPr>
        </p:nvSpPr>
        <p:spPr>
          <a:xfrm>
            <a:off x="2325600" y="1340768"/>
            <a:ext cx="6062750" cy="3774848"/>
          </a:xfrm>
          <a:prstGeom prst="rect">
            <a:avLst/>
          </a:prstGeom>
        </p:spPr>
        <p:txBody>
          <a:bodyPr lIns="0" tIns="0" rIns="0" bIns="0"/>
          <a:lstStyle>
            <a:lvl1pPr marL="0" indent="0">
              <a:lnSpc>
                <a:spcPts val="4800"/>
              </a:lnSpc>
              <a:spcBef>
                <a:spcPts val="0"/>
              </a:spcBef>
              <a:buFontTx/>
              <a:buNone/>
              <a:defRPr sz="4400" b="0" i="0">
                <a:solidFill>
                  <a:schemeClr val="bg1"/>
                </a:solidFill>
                <a:latin typeface="Georgia" charset="0"/>
                <a:ea typeface="Georgia" charset="0"/>
                <a:cs typeface="Georgia" charset="0"/>
              </a:defRPr>
            </a:lvl1pPr>
          </a:lstStyle>
          <a:p>
            <a:pPr lvl="0"/>
            <a:r>
              <a:rPr lang="en-GB" dirty="0" smtClean="0"/>
              <a:t>Click to edit Master text styles</a:t>
            </a:r>
          </a:p>
        </p:txBody>
      </p:sp>
      <p:sp>
        <p:nvSpPr>
          <p:cNvPr id="18" name="Text Placeholder 14"/>
          <p:cNvSpPr>
            <a:spLocks noGrp="1"/>
          </p:cNvSpPr>
          <p:nvPr>
            <p:ph type="body" sz="quarter" idx="15"/>
          </p:nvPr>
        </p:nvSpPr>
        <p:spPr>
          <a:xfrm>
            <a:off x="640800" y="1427168"/>
            <a:ext cx="1219139" cy="358775"/>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charset="0"/>
                <a:ea typeface="Tahoma" charset="0"/>
                <a:cs typeface="Tahoma" charset="0"/>
              </a:defRPr>
            </a:lvl1pPr>
          </a:lstStyle>
          <a:p>
            <a:pPr lvl="0"/>
            <a:r>
              <a:rPr lang="en-GB" dirty="0" smtClean="0"/>
              <a:t>Click to edit Master text styles</a:t>
            </a:r>
          </a:p>
        </p:txBody>
      </p:sp>
      <p:sp>
        <p:nvSpPr>
          <p:cNvPr id="19" name="Text Placeholder 14"/>
          <p:cNvSpPr>
            <a:spLocks noGrp="1"/>
          </p:cNvSpPr>
          <p:nvPr>
            <p:ph type="body" sz="quarter" idx="16"/>
          </p:nvPr>
        </p:nvSpPr>
        <p:spPr>
          <a:xfrm>
            <a:off x="640800" y="1787168"/>
            <a:ext cx="1219139" cy="536400"/>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charset="0"/>
                <a:ea typeface="Tahoma" charset="0"/>
                <a:cs typeface="Tahoma" charset="0"/>
              </a:defRPr>
            </a:lvl1pPr>
          </a:lstStyle>
          <a:p>
            <a:pPr lvl="0"/>
            <a:r>
              <a:rPr lang="en-GB" dirty="0" smtClean="0"/>
              <a:t>Click to edit Master text styles</a:t>
            </a:r>
          </a:p>
        </p:txBody>
      </p:sp>
      <p:sp>
        <p:nvSpPr>
          <p:cNvPr id="20" name="Text Placeholder 14"/>
          <p:cNvSpPr>
            <a:spLocks noGrp="1"/>
          </p:cNvSpPr>
          <p:nvPr>
            <p:ph type="body" sz="quarter" idx="17"/>
          </p:nvPr>
        </p:nvSpPr>
        <p:spPr>
          <a:xfrm>
            <a:off x="640800" y="2330768"/>
            <a:ext cx="1219139" cy="695325"/>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charset="0"/>
                <a:ea typeface="Tahoma" charset="0"/>
                <a:cs typeface="Tahoma" charset="0"/>
              </a:defRPr>
            </a:lvl1pPr>
          </a:lstStyle>
          <a:p>
            <a:pPr lvl="0"/>
            <a:r>
              <a:rPr lang="en-GB" dirty="0" smtClean="0"/>
              <a:t>Click to edit Master text styles</a:t>
            </a:r>
          </a:p>
        </p:txBody>
      </p:sp>
      <p:sp>
        <p:nvSpPr>
          <p:cNvPr id="8" name="Text Placeholder 14"/>
          <p:cNvSpPr>
            <a:spLocks noGrp="1"/>
          </p:cNvSpPr>
          <p:nvPr>
            <p:ph type="body" sz="quarter" idx="18"/>
          </p:nvPr>
        </p:nvSpPr>
        <p:spPr>
          <a:xfrm>
            <a:off x="645062" y="4960139"/>
            <a:ext cx="1219139" cy="229774"/>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a:ea typeface="Tahoma"/>
                <a:cs typeface="Tahoma"/>
              </a:defRPr>
            </a:lvl1pPr>
          </a:lstStyle>
          <a:p>
            <a:pPr lvl="0"/>
            <a:r>
              <a:rPr lang="en-GB" dirty="0" smtClean="0"/>
              <a:t>Click to edit Master text styles</a:t>
            </a:r>
          </a:p>
        </p:txBody>
      </p:sp>
    </p:spTree>
    <p:extLst>
      <p:ext uri="{BB962C8B-B14F-4D97-AF65-F5344CB8AC3E}">
        <p14:creationId xmlns:p14="http://schemas.microsoft.com/office/powerpoint/2010/main" val="520498249"/>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title and subhead">
    <p:spTree>
      <p:nvGrpSpPr>
        <p:cNvPr id="1" name=""/>
        <p:cNvGrpSpPr/>
        <p:nvPr/>
      </p:nvGrpSpPr>
      <p:grpSpPr>
        <a:xfrm>
          <a:off x="0" y="0"/>
          <a:ext cx="0" cy="0"/>
          <a:chOff x="0" y="0"/>
          <a:chExt cx="0" cy="0"/>
        </a:xfrm>
      </p:grpSpPr>
      <p:pic>
        <p:nvPicPr>
          <p:cNvPr id="4" name="Picture 1" descr="UWE-Logo-Bottom.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p:nvPr>
        </p:nvSpPr>
        <p:spPr>
          <a:xfrm>
            <a:off x="899591" y="1890713"/>
            <a:ext cx="6515621" cy="1366120"/>
          </a:xfrm>
          <a:prstGeom prst="rect">
            <a:avLst/>
          </a:prstGeom>
        </p:spPr>
        <p:txBody>
          <a:bodyPr lIns="0" tIns="0" rIns="0" bIns="0"/>
          <a:lstStyle>
            <a:lvl1pPr marL="0" indent="0">
              <a:lnSpc>
                <a:spcPts val="4800"/>
              </a:lnSpc>
              <a:spcBef>
                <a:spcPts val="0"/>
              </a:spcBef>
              <a:buFontTx/>
              <a:buNone/>
              <a:defRPr sz="4400" b="0" i="0">
                <a:solidFill>
                  <a:srgbClr val="7A7392"/>
                </a:solidFill>
                <a:latin typeface="Georgia" charset="0"/>
                <a:ea typeface="Georgia" charset="0"/>
                <a:cs typeface="Georgia" charset="0"/>
              </a:defRPr>
            </a:lvl1pPr>
          </a:lstStyle>
          <a:p>
            <a:pPr lvl="0"/>
            <a:r>
              <a:rPr lang="en-GB" dirty="0" smtClean="0"/>
              <a:t>Click to edit Master text styles</a:t>
            </a:r>
          </a:p>
        </p:txBody>
      </p:sp>
      <p:sp>
        <p:nvSpPr>
          <p:cNvPr id="7" name="Text Placeholder 5"/>
          <p:cNvSpPr>
            <a:spLocks noGrp="1"/>
          </p:cNvSpPr>
          <p:nvPr>
            <p:ph type="body" sz="quarter" idx="11"/>
          </p:nvPr>
        </p:nvSpPr>
        <p:spPr>
          <a:xfrm>
            <a:off x="899592" y="4221163"/>
            <a:ext cx="6515620" cy="603104"/>
          </a:xfrm>
          <a:prstGeom prst="rect">
            <a:avLst/>
          </a:prstGeom>
        </p:spPr>
        <p:txBody>
          <a:bodyPr lIns="0" tIns="0" rIns="0" bIns="0"/>
          <a:lstStyle>
            <a:lvl1pPr marL="0" indent="0">
              <a:lnSpc>
                <a:spcPct val="100000"/>
              </a:lnSpc>
              <a:buFontTx/>
              <a:buNone/>
              <a:defRPr sz="1600" b="0" i="0">
                <a:solidFill>
                  <a:schemeClr val="tx1"/>
                </a:solidFill>
                <a:latin typeface="Tahoma" charset="0"/>
                <a:ea typeface="Tahoma" charset="0"/>
                <a:cs typeface="Tahoma" charset="0"/>
              </a:defRPr>
            </a:lvl1pPr>
          </a:lstStyle>
          <a:p>
            <a:pPr lvl="0"/>
            <a:r>
              <a:rPr lang="en-GB" dirty="0" smtClean="0"/>
              <a:t>Click to edit Master text styles</a:t>
            </a:r>
          </a:p>
        </p:txBody>
      </p:sp>
    </p:spTree>
    <p:extLst>
      <p:ext uri="{BB962C8B-B14F-4D97-AF65-F5344CB8AC3E}">
        <p14:creationId xmlns:p14="http://schemas.microsoft.com/office/powerpoint/2010/main" val="1313176712"/>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Main headings, text and bullet points">
    <p:spTree>
      <p:nvGrpSpPr>
        <p:cNvPr id="1" name=""/>
        <p:cNvGrpSpPr/>
        <p:nvPr/>
      </p:nvGrpSpPr>
      <p:grpSpPr>
        <a:xfrm>
          <a:off x="0" y="0"/>
          <a:ext cx="0" cy="0"/>
          <a:chOff x="0" y="0"/>
          <a:chExt cx="0" cy="0"/>
        </a:xfrm>
      </p:grpSpPr>
      <p:pic>
        <p:nvPicPr>
          <p:cNvPr id="4" name="Picture 1" descr="UWE-Logo-Bottom.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89700"/>
            <a:ext cx="6515621" cy="651068"/>
          </a:xfrm>
          <a:prstGeom prst="rect">
            <a:avLst/>
          </a:prstGeom>
        </p:spPr>
        <p:txBody>
          <a:bodyPr lIns="0" tIns="0" rIns="0" bIns="0"/>
          <a:lstStyle>
            <a:lvl1pPr marL="0" indent="0">
              <a:lnSpc>
                <a:spcPts val="4200"/>
              </a:lnSpc>
              <a:buFontTx/>
              <a:buNone/>
              <a:defRPr sz="4000" b="0" i="0">
                <a:solidFill>
                  <a:srgbClr val="7A7392"/>
                </a:solidFill>
                <a:latin typeface="Georgia" charset="0"/>
                <a:ea typeface="Georgia" charset="0"/>
                <a:cs typeface="Georgia" charset="0"/>
              </a:defRPr>
            </a:lvl1pPr>
          </a:lstStyle>
          <a:p>
            <a:pPr lvl="0"/>
            <a:r>
              <a:rPr lang="en-GB" dirty="0" smtClean="0"/>
              <a:t>Click to edit Master text styles</a:t>
            </a:r>
          </a:p>
        </p:txBody>
      </p:sp>
      <p:sp>
        <p:nvSpPr>
          <p:cNvPr id="6" name="Text Placeholder 5"/>
          <p:cNvSpPr>
            <a:spLocks noGrp="1"/>
          </p:cNvSpPr>
          <p:nvPr>
            <p:ph type="body" sz="quarter" idx="11"/>
          </p:nvPr>
        </p:nvSpPr>
        <p:spPr>
          <a:xfrm>
            <a:off x="827584" y="1557214"/>
            <a:ext cx="6587628" cy="4464074"/>
          </a:xfrm>
          <a:prstGeom prst="rect">
            <a:avLst/>
          </a:prstGeom>
        </p:spPr>
        <p:txBody>
          <a:bodyPr/>
          <a:lstStyle>
            <a:lvl1pPr marL="266700" indent="-266700">
              <a:buClr>
                <a:srgbClr val="7A7392"/>
              </a:buClr>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7A7392"/>
              </a:buClr>
              <a:buFont typeface="Courier New" panose="02070309020205020404" pitchFamily="49" charset="0"/>
              <a:buChar char="o"/>
              <a:defRPr sz="1600">
                <a:latin typeface="Tahoma" panose="020B0604030504040204" pitchFamily="34" charset="0"/>
                <a:ea typeface="Tahoma" panose="020B0604030504040204" pitchFamily="34" charset="0"/>
                <a:cs typeface="Tahoma" panose="020B0604030504040204" pitchFamily="34" charset="0"/>
              </a:defRPr>
            </a:lvl2pPr>
            <a:lvl3pPr marL="808038" indent="-266700">
              <a:buClr>
                <a:srgbClr val="7A7392"/>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871558365"/>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Main headings, text and numbered points">
    <p:spTree>
      <p:nvGrpSpPr>
        <p:cNvPr id="1" name=""/>
        <p:cNvGrpSpPr/>
        <p:nvPr/>
      </p:nvGrpSpPr>
      <p:grpSpPr>
        <a:xfrm>
          <a:off x="0" y="0"/>
          <a:ext cx="0" cy="0"/>
          <a:chOff x="0" y="0"/>
          <a:chExt cx="0" cy="0"/>
        </a:xfrm>
      </p:grpSpPr>
      <p:pic>
        <p:nvPicPr>
          <p:cNvPr id="4" name="Picture 1" descr="UWE-Logo-Bottom.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92696"/>
            <a:ext cx="6515621" cy="634666"/>
          </a:xfrm>
          <a:prstGeom prst="rect">
            <a:avLst/>
          </a:prstGeom>
        </p:spPr>
        <p:txBody>
          <a:bodyPr lIns="0" tIns="0" rIns="0" bIns="0"/>
          <a:lstStyle>
            <a:lvl1pPr marL="0" indent="0">
              <a:lnSpc>
                <a:spcPts val="4200"/>
              </a:lnSpc>
              <a:buFontTx/>
              <a:buNone/>
              <a:defRPr sz="4000" b="0" i="0">
                <a:solidFill>
                  <a:srgbClr val="7A7392"/>
                </a:solidFill>
                <a:latin typeface="Georgia" charset="0"/>
                <a:ea typeface="Georgia" charset="0"/>
                <a:cs typeface="Georgia" charset="0"/>
              </a:defRPr>
            </a:lvl1pPr>
          </a:lstStyle>
          <a:p>
            <a:pPr lvl="0"/>
            <a:r>
              <a:rPr lang="en-GB" dirty="0" smtClean="0"/>
              <a:t>Click to edit Master text styles</a:t>
            </a:r>
          </a:p>
        </p:txBody>
      </p:sp>
      <p:sp>
        <p:nvSpPr>
          <p:cNvPr id="7" name="Text Placeholder 2"/>
          <p:cNvSpPr>
            <a:spLocks noGrp="1"/>
          </p:cNvSpPr>
          <p:nvPr>
            <p:ph type="body" sz="quarter" idx="11"/>
          </p:nvPr>
        </p:nvSpPr>
        <p:spPr>
          <a:xfrm>
            <a:off x="827584" y="1557214"/>
            <a:ext cx="6587628" cy="4465637"/>
          </a:xfrm>
          <a:prstGeom prst="rect">
            <a:avLst/>
          </a:prstGeom>
        </p:spPr>
        <p:txBody>
          <a:bodyPr/>
          <a:lstStyle>
            <a:lvl1pPr marL="266700" indent="-266700">
              <a:buClr>
                <a:srgbClr val="7A7392"/>
              </a:buClr>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7A7392"/>
              </a:buClr>
              <a:buFont typeface="+mj-lt"/>
              <a:buAutoNum type="romanLcPeriod"/>
              <a:defRPr sz="16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7A7392"/>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marL="23431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4pPr>
            <a:lvl5pPr marL="29527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95484368"/>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lumn text style">
    <p:spTree>
      <p:nvGrpSpPr>
        <p:cNvPr id="1" name=""/>
        <p:cNvGrpSpPr/>
        <p:nvPr/>
      </p:nvGrpSpPr>
      <p:grpSpPr>
        <a:xfrm>
          <a:off x="0" y="0"/>
          <a:ext cx="0" cy="0"/>
          <a:chOff x="0" y="0"/>
          <a:chExt cx="0" cy="0"/>
        </a:xfrm>
      </p:grpSpPr>
      <p:pic>
        <p:nvPicPr>
          <p:cNvPr id="8" name="Picture 1" descr="UWE-Logo-Bottom.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899592" y="1628800"/>
            <a:ext cx="3167583" cy="4464025"/>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smtClean="0"/>
              <a:t>Click to edit Master text styles</a:t>
            </a:r>
          </a:p>
        </p:txBody>
      </p:sp>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7A7392"/>
                </a:solidFill>
                <a:latin typeface="Georgia" charset="0"/>
                <a:ea typeface="Georgia" charset="0"/>
                <a:cs typeface="Georgia" charset="0"/>
              </a:defRPr>
            </a:lvl1pPr>
          </a:lstStyle>
          <a:p>
            <a:pPr lvl="0"/>
            <a:r>
              <a:rPr lang="en-GB" dirty="0" smtClean="0"/>
              <a:t>Click to edit Master text styles</a:t>
            </a:r>
          </a:p>
        </p:txBody>
      </p:sp>
      <p:sp>
        <p:nvSpPr>
          <p:cNvPr id="7" name="Text Placeholder 5"/>
          <p:cNvSpPr>
            <a:spLocks noGrp="1"/>
          </p:cNvSpPr>
          <p:nvPr>
            <p:ph type="body" sz="quarter" idx="12"/>
          </p:nvPr>
        </p:nvSpPr>
        <p:spPr>
          <a:xfrm>
            <a:off x="4284663" y="1628800"/>
            <a:ext cx="3167583" cy="4464025"/>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smtClean="0"/>
              <a:t>Click to edit Master text styles</a:t>
            </a:r>
          </a:p>
        </p:txBody>
      </p:sp>
    </p:spTree>
    <p:extLst>
      <p:ext uri="{BB962C8B-B14F-4D97-AF65-F5344CB8AC3E}">
        <p14:creationId xmlns:p14="http://schemas.microsoft.com/office/powerpoint/2010/main" val="1223581112"/>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lumn text style with bullet points">
    <p:spTree>
      <p:nvGrpSpPr>
        <p:cNvPr id="1" name=""/>
        <p:cNvGrpSpPr/>
        <p:nvPr/>
      </p:nvGrpSpPr>
      <p:grpSpPr>
        <a:xfrm>
          <a:off x="0" y="0"/>
          <a:ext cx="0" cy="0"/>
          <a:chOff x="0" y="0"/>
          <a:chExt cx="0" cy="0"/>
        </a:xfrm>
      </p:grpSpPr>
      <p:pic>
        <p:nvPicPr>
          <p:cNvPr id="4" name="Picture 1" descr="UWE-Logo-Bottom.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7A7392"/>
                </a:solidFill>
                <a:latin typeface="Georgia" charset="0"/>
                <a:ea typeface="Georgia" charset="0"/>
                <a:cs typeface="Georgia" charset="0"/>
              </a:defRPr>
            </a:lvl1pPr>
          </a:lstStyle>
          <a:p>
            <a:pPr lvl="0"/>
            <a:r>
              <a:rPr lang="en-GB" dirty="0" smtClean="0"/>
              <a:t>Click to edit Master text styles</a:t>
            </a:r>
          </a:p>
        </p:txBody>
      </p:sp>
      <p:sp>
        <p:nvSpPr>
          <p:cNvPr id="8" name="Text Placeholder 5"/>
          <p:cNvSpPr>
            <a:spLocks noGrp="1"/>
          </p:cNvSpPr>
          <p:nvPr>
            <p:ph type="body" sz="quarter" idx="11" hasCustomPrompt="1"/>
          </p:nvPr>
        </p:nvSpPr>
        <p:spPr>
          <a:xfrm>
            <a:off x="899666" y="1584000"/>
            <a:ext cx="3167583" cy="4437288"/>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7A7392"/>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7A7392"/>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7A7392"/>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smtClean="0"/>
              <a:t>Click to add text</a:t>
            </a:r>
          </a:p>
          <a:p>
            <a:pPr lvl="1"/>
            <a:r>
              <a:rPr lang="en-GB" dirty="0" smtClean="0"/>
              <a:t>Second Bullet Point</a:t>
            </a:r>
          </a:p>
          <a:p>
            <a:pPr lvl="2"/>
            <a:r>
              <a:rPr lang="en-GB" dirty="0" smtClean="0"/>
              <a:t>Third Bullet Point</a:t>
            </a:r>
          </a:p>
          <a:p>
            <a:pPr lvl="3"/>
            <a:endParaRPr lang="en-GB" dirty="0" smtClean="0"/>
          </a:p>
        </p:txBody>
      </p:sp>
      <p:sp>
        <p:nvSpPr>
          <p:cNvPr id="9" name="Text Placeholder 5"/>
          <p:cNvSpPr>
            <a:spLocks noGrp="1"/>
          </p:cNvSpPr>
          <p:nvPr>
            <p:ph type="body" sz="quarter" idx="12" hasCustomPrompt="1"/>
          </p:nvPr>
        </p:nvSpPr>
        <p:spPr>
          <a:xfrm>
            <a:off x="4284737" y="1584000"/>
            <a:ext cx="3167583" cy="4437288"/>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7A7392"/>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7A7392"/>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7A7392"/>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US" dirty="0" smtClean="0"/>
              <a:t>Click to add text</a:t>
            </a:r>
          </a:p>
          <a:p>
            <a:pPr lvl="1"/>
            <a:r>
              <a:rPr lang="en-US" dirty="0" smtClean="0"/>
              <a:t>Second Bullet Point</a:t>
            </a:r>
          </a:p>
          <a:p>
            <a:pPr lvl="2"/>
            <a:r>
              <a:rPr lang="en-US" dirty="0" smtClean="0"/>
              <a:t>Third Bullet Point</a:t>
            </a:r>
          </a:p>
          <a:p>
            <a:pPr lvl="3"/>
            <a:endParaRPr lang="en-US" dirty="0" smtClean="0"/>
          </a:p>
          <a:p>
            <a:pPr lvl="0"/>
            <a:endParaRPr lang="en-GB" dirty="0" smtClean="0"/>
          </a:p>
        </p:txBody>
      </p:sp>
    </p:spTree>
    <p:extLst>
      <p:ext uri="{BB962C8B-B14F-4D97-AF65-F5344CB8AC3E}">
        <p14:creationId xmlns:p14="http://schemas.microsoft.com/office/powerpoint/2010/main" val="424345712"/>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lumn text style with numbered points">
    <p:spTree>
      <p:nvGrpSpPr>
        <p:cNvPr id="1" name=""/>
        <p:cNvGrpSpPr/>
        <p:nvPr/>
      </p:nvGrpSpPr>
      <p:grpSpPr>
        <a:xfrm>
          <a:off x="0" y="0"/>
          <a:ext cx="0" cy="0"/>
          <a:chOff x="0" y="0"/>
          <a:chExt cx="0" cy="0"/>
        </a:xfrm>
      </p:grpSpPr>
      <p:pic>
        <p:nvPicPr>
          <p:cNvPr id="4" name="Picture 1" descr="UWE-Logo-Bottom.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2" y="692696"/>
            <a:ext cx="6481464" cy="646040"/>
          </a:xfrm>
          <a:prstGeom prst="rect">
            <a:avLst/>
          </a:prstGeom>
        </p:spPr>
        <p:txBody>
          <a:bodyPr lIns="0" tIns="0" rIns="0" bIns="0"/>
          <a:lstStyle>
            <a:lvl1pPr marL="0" indent="0">
              <a:lnSpc>
                <a:spcPts val="4200"/>
              </a:lnSpc>
              <a:buFontTx/>
              <a:buNone/>
              <a:defRPr sz="4000" b="0" i="0">
                <a:solidFill>
                  <a:srgbClr val="7A7392"/>
                </a:solidFill>
                <a:latin typeface="Georgia" charset="0"/>
                <a:ea typeface="Georgia" charset="0"/>
                <a:cs typeface="Georgia" charset="0"/>
              </a:defRPr>
            </a:lvl1pPr>
          </a:lstStyle>
          <a:p>
            <a:pPr lvl="0"/>
            <a:r>
              <a:rPr lang="en-GB" dirty="0" smtClean="0"/>
              <a:t>Click to edit Master text styles</a:t>
            </a:r>
          </a:p>
        </p:txBody>
      </p:sp>
      <p:sp>
        <p:nvSpPr>
          <p:cNvPr id="8" name="Text Placeholder 5"/>
          <p:cNvSpPr>
            <a:spLocks noGrp="1"/>
          </p:cNvSpPr>
          <p:nvPr>
            <p:ph type="body" sz="quarter" idx="11" hasCustomPrompt="1"/>
          </p:nvPr>
        </p:nvSpPr>
        <p:spPr>
          <a:xfrm>
            <a:off x="894944" y="1584148"/>
            <a:ext cx="3167583" cy="4437140"/>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7A7392"/>
              </a:buClr>
              <a:buSzTx/>
              <a:buFont typeface="+mj-lt"/>
              <a:buAutoNum type="arabicPeriod"/>
              <a:tabLst/>
              <a:defRPr sz="1400" b="0" i="0" baseline="0">
                <a:solidFill>
                  <a:schemeClr val="tx1"/>
                </a:solidFill>
                <a:latin typeface="Tahoma"/>
                <a:ea typeface="Tahoma"/>
                <a:cs typeface="Tahoma"/>
              </a:defRPr>
            </a:lvl1pPr>
            <a:lvl2pPr marL="541338" indent="-274638">
              <a:buClr>
                <a:srgbClr val="7A7392"/>
              </a:buClr>
              <a:buFont typeface="+mj-lt"/>
              <a:buAutoNum type="romanLcPeriod"/>
              <a:defRPr sz="1400" baseline="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7A7392"/>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smtClean="0"/>
              <a:t>Click to add text</a:t>
            </a:r>
          </a:p>
          <a:p>
            <a:pPr lvl="1"/>
            <a:r>
              <a:rPr lang="en-GB" dirty="0" smtClean="0"/>
              <a:t>Number Position Number 2</a:t>
            </a:r>
          </a:p>
          <a:p>
            <a:pPr lvl="2"/>
            <a:r>
              <a:rPr lang="en-GB" dirty="0" smtClean="0"/>
              <a:t>Number Position Number 3</a:t>
            </a:r>
          </a:p>
          <a:p>
            <a:pPr lvl="3"/>
            <a:endParaRPr lang="en-GB" dirty="0" smtClean="0"/>
          </a:p>
          <a:p>
            <a:pPr lvl="3"/>
            <a:endParaRPr lang="en-GB" dirty="0" smtClean="0"/>
          </a:p>
        </p:txBody>
      </p:sp>
      <p:sp>
        <p:nvSpPr>
          <p:cNvPr id="9" name="Text Placeholder 5"/>
          <p:cNvSpPr>
            <a:spLocks noGrp="1"/>
          </p:cNvSpPr>
          <p:nvPr>
            <p:ph type="body" sz="quarter" idx="12" hasCustomPrompt="1"/>
          </p:nvPr>
        </p:nvSpPr>
        <p:spPr>
          <a:xfrm>
            <a:off x="4280015" y="1584148"/>
            <a:ext cx="3167583" cy="4437140"/>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7A7392"/>
              </a:buClr>
              <a:buSzTx/>
              <a:buFont typeface="+mj-lt"/>
              <a:buAutoNum type="arabicPeriod"/>
              <a:tabLst/>
              <a:defRPr sz="1400" b="0" i="0" baseline="0">
                <a:solidFill>
                  <a:schemeClr val="tx1"/>
                </a:solidFill>
                <a:latin typeface="Tahoma"/>
                <a:ea typeface="Tahoma"/>
                <a:cs typeface="Tahoma"/>
              </a:defRPr>
            </a:lvl1pPr>
            <a:lvl2pPr marL="541338" indent="-274638">
              <a:buClr>
                <a:srgbClr val="7A7392"/>
              </a:buClr>
              <a:buFont typeface="+mj-lt"/>
              <a:buAutoNum type="romanLcPeriod"/>
              <a:defRPr sz="14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7A7392"/>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smtClean="0"/>
              <a:t>Click to add text</a:t>
            </a:r>
          </a:p>
          <a:p>
            <a:pPr lvl="1"/>
            <a:r>
              <a:rPr lang="en-GB" dirty="0" smtClean="0"/>
              <a:t>Number Position Number 2</a:t>
            </a:r>
          </a:p>
          <a:p>
            <a:pPr lvl="2"/>
            <a:r>
              <a:rPr lang="en-GB" dirty="0" smtClean="0"/>
              <a:t>Number Position Number 3</a:t>
            </a:r>
          </a:p>
          <a:p>
            <a:pPr lvl="3"/>
            <a:endParaRPr lang="en-GB" dirty="0" smtClean="0"/>
          </a:p>
        </p:txBody>
      </p:sp>
    </p:spTree>
    <p:extLst>
      <p:ext uri="{BB962C8B-B14F-4D97-AF65-F5344CB8AC3E}">
        <p14:creationId xmlns:p14="http://schemas.microsoft.com/office/powerpoint/2010/main" val="185189897"/>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078F9A-77F9-45F8-B5A7-B066033C9053}" type="datetimeFigureOut">
              <a:rPr lang="en-GB" smtClean="0"/>
              <a:t>09/06/2017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BCFD10-E6D1-4DEA-B439-284C5CDC33DE}" type="slidenum">
              <a:rPr lang="en-GB" smtClean="0"/>
              <a:t>‹#›</a:t>
            </a:fld>
            <a:endParaRPr lang="en-GB"/>
          </a:p>
        </p:txBody>
      </p:sp>
    </p:spTree>
    <p:extLst>
      <p:ext uri="{BB962C8B-B14F-4D97-AF65-F5344CB8AC3E}">
        <p14:creationId xmlns:p14="http://schemas.microsoft.com/office/powerpoint/2010/main" val="35633093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hart and graph position">
    <p:spTree>
      <p:nvGrpSpPr>
        <p:cNvPr id="1" name=""/>
        <p:cNvGrpSpPr/>
        <p:nvPr/>
      </p:nvGrpSpPr>
      <p:grpSpPr>
        <a:xfrm>
          <a:off x="0" y="0"/>
          <a:ext cx="0" cy="0"/>
          <a:chOff x="0" y="0"/>
          <a:chExt cx="0" cy="0"/>
        </a:xfrm>
      </p:grpSpPr>
      <p:pic>
        <p:nvPicPr>
          <p:cNvPr id="4" name="Picture 1" descr="UWE-Logo-Bottom.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7A7392"/>
                </a:solidFill>
                <a:latin typeface="Georgia" charset="0"/>
                <a:ea typeface="Georgia" charset="0"/>
                <a:cs typeface="Georgia" charset="0"/>
              </a:defRPr>
            </a:lvl1pPr>
          </a:lstStyle>
          <a:p>
            <a:pPr lvl="0"/>
            <a:r>
              <a:rPr lang="en-GB" dirty="0" smtClean="0"/>
              <a:t>Click to edit Master text styles</a:t>
            </a:r>
          </a:p>
        </p:txBody>
      </p:sp>
      <p:sp>
        <p:nvSpPr>
          <p:cNvPr id="3" name="Chart Placeholder 2"/>
          <p:cNvSpPr>
            <a:spLocks noGrp="1"/>
          </p:cNvSpPr>
          <p:nvPr>
            <p:ph type="chart" sz="quarter" idx="11"/>
          </p:nvPr>
        </p:nvSpPr>
        <p:spPr>
          <a:xfrm>
            <a:off x="899592" y="1554760"/>
            <a:ext cx="6515620" cy="4538065"/>
          </a:xfrm>
          <a:prstGeom prst="rect">
            <a:avLst/>
          </a:prstGeom>
        </p:spPr>
        <p:txBody>
          <a:bodyPr/>
          <a:lstStyle/>
          <a:p>
            <a:pPr lvl="0"/>
            <a:endParaRPr lang="en-US" noProof="0"/>
          </a:p>
        </p:txBody>
      </p:sp>
    </p:spTree>
    <p:extLst>
      <p:ext uri="{BB962C8B-B14F-4D97-AF65-F5344CB8AC3E}">
        <p14:creationId xmlns:p14="http://schemas.microsoft.com/office/powerpoint/2010/main" val="782794376"/>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Narrow column text style with chart">
    <p:spTree>
      <p:nvGrpSpPr>
        <p:cNvPr id="1" name=""/>
        <p:cNvGrpSpPr/>
        <p:nvPr/>
      </p:nvGrpSpPr>
      <p:grpSpPr>
        <a:xfrm>
          <a:off x="0" y="0"/>
          <a:ext cx="0" cy="0"/>
          <a:chOff x="0" y="0"/>
          <a:chExt cx="0" cy="0"/>
        </a:xfrm>
      </p:grpSpPr>
      <p:pic>
        <p:nvPicPr>
          <p:cNvPr id="7" name="Picture 1" descr="UWE-Logo-Bottom.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899592" y="1628800"/>
            <a:ext cx="3167583" cy="446402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smtClean="0"/>
              <a:t>Click to edit Master text styles</a:t>
            </a:r>
          </a:p>
        </p:txBody>
      </p:sp>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7A7392"/>
                </a:solidFill>
                <a:latin typeface="Georgia" charset="0"/>
                <a:ea typeface="Georgia" charset="0"/>
                <a:cs typeface="Georgia" charset="0"/>
              </a:defRPr>
            </a:lvl1pPr>
          </a:lstStyle>
          <a:p>
            <a:pPr lvl="0"/>
            <a:r>
              <a:rPr lang="en-GB" dirty="0" smtClean="0"/>
              <a:t>Click to edit Master text styles</a:t>
            </a:r>
          </a:p>
        </p:txBody>
      </p:sp>
      <p:sp>
        <p:nvSpPr>
          <p:cNvPr id="3" name="Chart Placeholder 2"/>
          <p:cNvSpPr>
            <a:spLocks noGrp="1"/>
          </p:cNvSpPr>
          <p:nvPr>
            <p:ph type="chart" sz="quarter" idx="12"/>
          </p:nvPr>
        </p:nvSpPr>
        <p:spPr>
          <a:xfrm>
            <a:off x="4284663" y="1628799"/>
            <a:ext cx="3816350" cy="4464025"/>
          </a:xfrm>
          <a:prstGeom prst="rect">
            <a:avLst/>
          </a:prstGeom>
        </p:spPr>
        <p:txBody>
          <a:bodyPr/>
          <a:lstStyle/>
          <a:p>
            <a:pPr lvl="0"/>
            <a:endParaRPr lang="en-US" noProof="0"/>
          </a:p>
        </p:txBody>
      </p:sp>
    </p:spTree>
    <p:extLst>
      <p:ext uri="{BB962C8B-B14F-4D97-AF65-F5344CB8AC3E}">
        <p14:creationId xmlns:p14="http://schemas.microsoft.com/office/powerpoint/2010/main" val="940255910"/>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mage slide">
    <p:spTree>
      <p:nvGrpSpPr>
        <p:cNvPr id="1" name=""/>
        <p:cNvGrpSpPr/>
        <p:nvPr/>
      </p:nvGrpSpPr>
      <p:grpSpPr>
        <a:xfrm>
          <a:off x="0" y="0"/>
          <a:ext cx="0" cy="0"/>
          <a:chOff x="0" y="0"/>
          <a:chExt cx="0" cy="0"/>
        </a:xfrm>
      </p:grpSpPr>
      <p:pic>
        <p:nvPicPr>
          <p:cNvPr id="3" name="Picture 1" descr="UWE-Logo-Bottom.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Picture Placeholder 21"/>
          <p:cNvSpPr>
            <a:spLocks noGrp="1"/>
          </p:cNvSpPr>
          <p:nvPr>
            <p:ph type="pic" sz="quarter" idx="12"/>
          </p:nvPr>
        </p:nvSpPr>
        <p:spPr>
          <a:xfrm>
            <a:off x="611560" y="764704"/>
            <a:ext cx="7884740" cy="5112221"/>
          </a:xfrm>
          <a:prstGeom prst="rect">
            <a:avLst/>
          </a:prstGeom>
          <a:solidFill>
            <a:schemeClr val="bg1">
              <a:lumMod val="75000"/>
            </a:schemeClr>
          </a:solidFill>
        </p:spPr>
        <p:txBody>
          <a:bodyPr/>
          <a:lstStyle>
            <a:lvl1pPr marL="0" indent="0">
              <a:buFontTx/>
              <a:buNone/>
              <a:defRPr sz="2400" b="0" i="0">
                <a:ln>
                  <a:solidFill>
                    <a:srgbClr val="FFFFFF"/>
                  </a:solidFill>
                </a:ln>
                <a:solidFill>
                  <a:srgbClr val="FFFFFF"/>
                </a:solidFill>
                <a:latin typeface="Tahoma" charset="0"/>
                <a:ea typeface="Tahoma" charset="0"/>
                <a:cs typeface="Tahoma" charset="0"/>
              </a:defRPr>
            </a:lvl1pPr>
          </a:lstStyle>
          <a:p>
            <a:pPr lvl="0"/>
            <a:r>
              <a:rPr lang="en-GB" noProof="0" dirty="0" smtClean="0"/>
              <a:t>Drag picture to placeholder or click icon to add</a:t>
            </a:r>
            <a:endParaRPr lang="en-US" noProof="0" dirty="0"/>
          </a:p>
        </p:txBody>
      </p:sp>
    </p:spTree>
    <p:extLst>
      <p:ext uri="{BB962C8B-B14F-4D97-AF65-F5344CB8AC3E}">
        <p14:creationId xmlns:p14="http://schemas.microsoft.com/office/powerpoint/2010/main" val="1696404744"/>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3078F9A-77F9-45F8-B5A7-B066033C9053}" type="datetimeFigureOut">
              <a:rPr lang="en-GB" smtClean="0"/>
              <a:t>09/06/2017</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6BCFD10-E6D1-4DEA-B439-284C5CDC33DE}" type="slidenum">
              <a:rPr lang="en-GB" smtClean="0"/>
              <a:t>‹#›</a:t>
            </a:fld>
            <a:endParaRPr lang="en-GB"/>
          </a:p>
        </p:txBody>
      </p:sp>
    </p:spTree>
    <p:extLst>
      <p:ext uri="{BB962C8B-B14F-4D97-AF65-F5344CB8AC3E}">
        <p14:creationId xmlns:p14="http://schemas.microsoft.com/office/powerpoint/2010/main" val="3563309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078F9A-77F9-45F8-B5A7-B066033C9053}" type="datetimeFigureOut">
              <a:rPr lang="en-GB" smtClean="0"/>
              <a:t>09/06/2017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BCFD10-E6D1-4DEA-B439-284C5CDC33DE}" type="slidenum">
              <a:rPr lang="en-GB" smtClean="0"/>
              <a:t>‹#›</a:t>
            </a:fld>
            <a:endParaRPr lang="en-GB"/>
          </a:p>
        </p:txBody>
      </p:sp>
    </p:spTree>
    <p:extLst>
      <p:ext uri="{BB962C8B-B14F-4D97-AF65-F5344CB8AC3E}">
        <p14:creationId xmlns:p14="http://schemas.microsoft.com/office/powerpoint/2010/main" val="1969342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3078F9A-77F9-45F8-B5A7-B066033C9053}" type="datetimeFigureOut">
              <a:rPr lang="en-GB" smtClean="0"/>
              <a:t>09/06/2017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BCFD10-E6D1-4DEA-B439-284C5CDC33DE}" type="slidenum">
              <a:rPr lang="en-GB" smtClean="0"/>
              <a:t>‹#›</a:t>
            </a:fld>
            <a:endParaRPr lang="en-GB"/>
          </a:p>
        </p:txBody>
      </p:sp>
    </p:spTree>
    <p:extLst>
      <p:ext uri="{BB962C8B-B14F-4D97-AF65-F5344CB8AC3E}">
        <p14:creationId xmlns:p14="http://schemas.microsoft.com/office/powerpoint/2010/main" val="2400699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3078F9A-77F9-45F8-B5A7-B066033C9053}" type="datetimeFigureOut">
              <a:rPr lang="en-GB" smtClean="0"/>
              <a:t>09/06/2017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6BCFD10-E6D1-4DEA-B439-284C5CDC33DE}" type="slidenum">
              <a:rPr lang="en-GB" smtClean="0"/>
              <a:t>‹#›</a:t>
            </a:fld>
            <a:endParaRPr lang="en-GB"/>
          </a:p>
        </p:txBody>
      </p:sp>
    </p:spTree>
    <p:extLst>
      <p:ext uri="{BB962C8B-B14F-4D97-AF65-F5344CB8AC3E}">
        <p14:creationId xmlns:p14="http://schemas.microsoft.com/office/powerpoint/2010/main" val="195312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3078F9A-77F9-45F8-B5A7-B066033C9053}" type="datetimeFigureOut">
              <a:rPr lang="en-GB" smtClean="0"/>
              <a:t>09/06/2017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6BCFD10-E6D1-4DEA-B439-284C5CDC33DE}" type="slidenum">
              <a:rPr lang="en-GB" smtClean="0"/>
              <a:t>‹#›</a:t>
            </a:fld>
            <a:endParaRPr lang="en-GB"/>
          </a:p>
        </p:txBody>
      </p:sp>
    </p:spTree>
    <p:extLst>
      <p:ext uri="{BB962C8B-B14F-4D97-AF65-F5344CB8AC3E}">
        <p14:creationId xmlns:p14="http://schemas.microsoft.com/office/powerpoint/2010/main" val="3813970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078F9A-77F9-45F8-B5A7-B066033C9053}" type="datetimeFigureOut">
              <a:rPr lang="en-GB" smtClean="0"/>
              <a:t>09/06/2017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6BCFD10-E6D1-4DEA-B439-284C5CDC33DE}" type="slidenum">
              <a:rPr lang="en-GB" smtClean="0"/>
              <a:t>‹#›</a:t>
            </a:fld>
            <a:endParaRPr lang="en-GB"/>
          </a:p>
        </p:txBody>
      </p:sp>
    </p:spTree>
    <p:extLst>
      <p:ext uri="{BB962C8B-B14F-4D97-AF65-F5344CB8AC3E}">
        <p14:creationId xmlns:p14="http://schemas.microsoft.com/office/powerpoint/2010/main" val="3427714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078F9A-77F9-45F8-B5A7-B066033C9053}" type="datetimeFigureOut">
              <a:rPr lang="en-GB" smtClean="0"/>
              <a:t>09/06/2017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BCFD10-E6D1-4DEA-B439-284C5CDC33DE}" type="slidenum">
              <a:rPr lang="en-GB" smtClean="0"/>
              <a:t>‹#›</a:t>
            </a:fld>
            <a:endParaRPr lang="en-GB"/>
          </a:p>
        </p:txBody>
      </p:sp>
    </p:spTree>
    <p:extLst>
      <p:ext uri="{BB962C8B-B14F-4D97-AF65-F5344CB8AC3E}">
        <p14:creationId xmlns:p14="http://schemas.microsoft.com/office/powerpoint/2010/main" val="3712748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078F9A-77F9-45F8-B5A7-B066033C9053}" type="datetimeFigureOut">
              <a:rPr lang="en-GB" smtClean="0"/>
              <a:t>09/06/2017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BCFD10-E6D1-4DEA-B439-284C5CDC33DE}" type="slidenum">
              <a:rPr lang="en-GB" smtClean="0"/>
              <a:t>‹#›</a:t>
            </a:fld>
            <a:endParaRPr lang="en-GB"/>
          </a:p>
        </p:txBody>
      </p:sp>
    </p:spTree>
    <p:extLst>
      <p:ext uri="{BB962C8B-B14F-4D97-AF65-F5344CB8AC3E}">
        <p14:creationId xmlns:p14="http://schemas.microsoft.com/office/powerpoint/2010/main" val="3979324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078F9A-77F9-45F8-B5A7-B066033C9053}" type="datetimeFigureOut">
              <a:rPr lang="en-GB" smtClean="0"/>
              <a:t>09/06/2017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BCFD10-E6D1-4DEA-B439-284C5CDC33DE}" type="slidenum">
              <a:rPr lang="en-GB" smtClean="0"/>
              <a:t>‹#›</a:t>
            </a:fld>
            <a:endParaRPr lang="en-GB"/>
          </a:p>
        </p:txBody>
      </p:sp>
    </p:spTree>
    <p:extLst>
      <p:ext uri="{BB962C8B-B14F-4D97-AF65-F5344CB8AC3E}">
        <p14:creationId xmlns:p14="http://schemas.microsoft.com/office/powerpoint/2010/main" val="2052599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iming>
    <p:tnLst>
      <p:par>
        <p:cTn id="1" dur="indefinite" restart="never" nodeType="tmRoot"/>
      </p:par>
    </p:tnLst>
  </p:timing>
  <p:txStyles>
    <p:titleStyle>
      <a:lvl1pPr algn="ctr" defTabSz="606425" rtl="0" eaLnBrk="0" fontAlgn="base" hangingPunct="0">
        <a:spcBef>
          <a:spcPct val="0"/>
        </a:spcBef>
        <a:spcAft>
          <a:spcPct val="0"/>
        </a:spcAft>
        <a:defRPr sz="5800" kern="1200">
          <a:solidFill>
            <a:schemeClr val="tx1"/>
          </a:solidFill>
          <a:latin typeface="+mj-lt"/>
          <a:ea typeface="ＭＳ Ｐゴシック" charset="0"/>
          <a:cs typeface="ＭＳ Ｐゴシック" charset="0"/>
        </a:defRPr>
      </a:lvl1pPr>
      <a:lvl2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2pPr>
      <a:lvl3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3pPr>
      <a:lvl4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4pPr>
      <a:lvl5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5pPr>
      <a:lvl6pPr marL="609555"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110"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664"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218"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4025" indent="-454025" algn="l" defTabSz="606425" rtl="0" eaLnBrk="0" fontAlgn="base" hangingPunct="0">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25" indent="-377825" algn="l" defTabSz="606425" rtl="0" eaLnBrk="0" fontAlgn="base" hangingPunct="0">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825" indent="-301625" algn="l" defTabSz="606425"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4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00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55" rtl="0" eaLnBrk="1" latinLnBrk="0" hangingPunct="1">
        <a:defRPr sz="2400" kern="1200">
          <a:solidFill>
            <a:schemeClr val="tx1"/>
          </a:solidFill>
          <a:latin typeface="+mn-lt"/>
          <a:ea typeface="+mn-ea"/>
          <a:cs typeface="+mn-cs"/>
        </a:defRPr>
      </a:lvl1pPr>
      <a:lvl2pPr marL="609555" algn="l" defTabSz="609555" rtl="0" eaLnBrk="1" latinLnBrk="0" hangingPunct="1">
        <a:defRPr sz="2400" kern="1200">
          <a:solidFill>
            <a:schemeClr val="tx1"/>
          </a:solidFill>
          <a:latin typeface="+mn-lt"/>
          <a:ea typeface="+mn-ea"/>
          <a:cs typeface="+mn-cs"/>
        </a:defRPr>
      </a:lvl2pPr>
      <a:lvl3pPr marL="1219110" algn="l" defTabSz="609555" rtl="0" eaLnBrk="1" latinLnBrk="0" hangingPunct="1">
        <a:defRPr sz="2400" kern="1200">
          <a:solidFill>
            <a:schemeClr val="tx1"/>
          </a:solidFill>
          <a:latin typeface="+mn-lt"/>
          <a:ea typeface="+mn-ea"/>
          <a:cs typeface="+mn-cs"/>
        </a:defRPr>
      </a:lvl3pPr>
      <a:lvl4pPr marL="1828664" algn="l" defTabSz="609555" rtl="0" eaLnBrk="1" latinLnBrk="0" hangingPunct="1">
        <a:defRPr sz="2400" kern="1200">
          <a:solidFill>
            <a:schemeClr val="tx1"/>
          </a:solidFill>
          <a:latin typeface="+mn-lt"/>
          <a:ea typeface="+mn-ea"/>
          <a:cs typeface="+mn-cs"/>
        </a:defRPr>
      </a:lvl4pPr>
      <a:lvl5pPr marL="2438218" algn="l" defTabSz="609555" rtl="0" eaLnBrk="1" latinLnBrk="0" hangingPunct="1">
        <a:defRPr sz="2400" kern="1200">
          <a:solidFill>
            <a:schemeClr val="tx1"/>
          </a:solidFill>
          <a:latin typeface="+mn-lt"/>
          <a:ea typeface="+mn-ea"/>
          <a:cs typeface="+mn-cs"/>
        </a:defRPr>
      </a:lvl5pPr>
      <a:lvl6pPr marL="3047772" algn="l" defTabSz="609555" rtl="0" eaLnBrk="1" latinLnBrk="0" hangingPunct="1">
        <a:defRPr sz="2400" kern="1200">
          <a:solidFill>
            <a:schemeClr val="tx1"/>
          </a:solidFill>
          <a:latin typeface="+mn-lt"/>
          <a:ea typeface="+mn-ea"/>
          <a:cs typeface="+mn-cs"/>
        </a:defRPr>
      </a:lvl6pPr>
      <a:lvl7pPr marL="3657327" algn="l" defTabSz="609555" rtl="0" eaLnBrk="1" latinLnBrk="0" hangingPunct="1">
        <a:defRPr sz="2400" kern="1200">
          <a:solidFill>
            <a:schemeClr val="tx1"/>
          </a:solidFill>
          <a:latin typeface="+mn-lt"/>
          <a:ea typeface="+mn-ea"/>
          <a:cs typeface="+mn-cs"/>
        </a:defRPr>
      </a:lvl7pPr>
      <a:lvl8pPr marL="4266880" algn="l" defTabSz="609555" rtl="0" eaLnBrk="1" latinLnBrk="0" hangingPunct="1">
        <a:defRPr sz="2400" kern="1200">
          <a:solidFill>
            <a:schemeClr val="tx1"/>
          </a:solidFill>
          <a:latin typeface="+mn-lt"/>
          <a:ea typeface="+mn-ea"/>
          <a:cs typeface="+mn-cs"/>
        </a:defRPr>
      </a:lvl8pPr>
      <a:lvl9pPr marL="4876435" algn="l" defTabSz="60955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4.xml"/><Relationship Id="rId1" Type="http://schemas.openxmlformats.org/officeDocument/2006/relationships/themeOverride" Target="../theme/themeOverride20.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4.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8.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Placeholder 1"/>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Autofit/>
          </a:bodyPr>
          <a:lstStyle/>
          <a:p>
            <a:pPr>
              <a:lnSpc>
                <a:spcPct val="150000"/>
              </a:lnSpc>
              <a:spcBef>
                <a:spcPct val="0"/>
              </a:spcBef>
            </a:pPr>
            <a:r>
              <a:rPr lang="en-GB" sz="2000" b="1" dirty="0">
                <a:latin typeface="Courier (W1)" pitchFamily="49" charset="0"/>
                <a:cs typeface="EucrosiaUPC" panose="02020603050405020304" pitchFamily="18" charset="-34"/>
              </a:rPr>
              <a:t>Mapping the discourse of </a:t>
            </a:r>
            <a:r>
              <a:rPr lang="en-GB" sz="2000" b="1" dirty="0" smtClean="0">
                <a:latin typeface="Courier (W1)" pitchFamily="49" charset="0"/>
                <a:cs typeface="EucrosiaUPC" panose="02020603050405020304" pitchFamily="18" charset="-34"/>
              </a:rPr>
              <a:t>professional identity </a:t>
            </a:r>
            <a:r>
              <a:rPr lang="en-GB" sz="2000" b="1" dirty="0">
                <a:latin typeface="Courier (W1)" pitchFamily="49" charset="0"/>
                <a:cs typeface="EucrosiaUPC" panose="02020603050405020304" pitchFamily="18" charset="-34"/>
              </a:rPr>
              <a:t>and values of journalism students,  practicing journalists </a:t>
            </a:r>
            <a:r>
              <a:rPr lang="en-GB" sz="2000" b="1" dirty="0" smtClean="0">
                <a:latin typeface="Courier (W1)" pitchFamily="49" charset="0"/>
                <a:cs typeface="EucrosiaUPC" panose="02020603050405020304" pitchFamily="18" charset="-34"/>
              </a:rPr>
              <a:t>and </a:t>
            </a:r>
            <a:r>
              <a:rPr lang="en-GB" sz="2000" b="1" dirty="0">
                <a:latin typeface="Courier (W1)" pitchFamily="49" charset="0"/>
                <a:cs typeface="EucrosiaUPC" panose="02020603050405020304" pitchFamily="18" charset="-34"/>
              </a:rPr>
              <a:t>industry. </a:t>
            </a:r>
            <a:endParaRPr lang="en-GB" sz="2000" dirty="0">
              <a:latin typeface="Courier (W1)" pitchFamily="49" charset="0"/>
              <a:cs typeface="EucrosiaUPC" panose="02020603050405020304" pitchFamily="18" charset="-34"/>
            </a:endParaRPr>
          </a:p>
        </p:txBody>
      </p:sp>
      <p:sp>
        <p:nvSpPr>
          <p:cNvPr id="13314"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GB" altLang="en-US">
                <a:ea typeface="ＭＳ Ｐゴシック" charset="-128"/>
              </a:rPr>
              <a:t>Presentation by</a:t>
            </a:r>
          </a:p>
          <a:p>
            <a:pPr>
              <a:spcBef>
                <a:spcPct val="0"/>
              </a:spcBef>
            </a:pPr>
            <a:endParaRPr lang="en-US" altLang="en-US">
              <a:ea typeface="ＭＳ Ｐゴシック" charset="-128"/>
            </a:endParaRPr>
          </a:p>
        </p:txBody>
      </p:sp>
      <p:sp>
        <p:nvSpPr>
          <p:cNvPr id="13315" name="Text Placeholder 3"/>
          <p:cNvSpPr>
            <a:spLocks noGrp="1"/>
          </p:cNvSpPr>
          <p:nvPr>
            <p:ph type="body" sz="quarter" idx="16"/>
          </p:nvPr>
        </p:nvSpPr>
        <p:spPr bwMode="auto">
          <a:xfrm>
            <a:off x="611560" y="1700808"/>
            <a:ext cx="1219139" cy="53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pPr>
              <a:spcBef>
                <a:spcPct val="0"/>
              </a:spcBef>
            </a:pPr>
            <a:r>
              <a:rPr lang="en-US" altLang="en-US" dirty="0" smtClean="0">
                <a:ea typeface="ＭＳ Ｐゴシック" charset="-128"/>
              </a:rPr>
              <a:t>Sally Reardon</a:t>
            </a:r>
          </a:p>
          <a:p>
            <a:pPr>
              <a:spcBef>
                <a:spcPct val="0"/>
              </a:spcBef>
            </a:pPr>
            <a:r>
              <a:rPr lang="en-US" altLang="en-US" dirty="0" smtClean="0">
                <a:ea typeface="ＭＳ Ｐゴシック" charset="-128"/>
              </a:rPr>
              <a:t>University of the </a:t>
            </a:r>
          </a:p>
          <a:p>
            <a:pPr>
              <a:spcBef>
                <a:spcPct val="0"/>
              </a:spcBef>
            </a:pPr>
            <a:r>
              <a:rPr lang="en-US" altLang="en-US" dirty="0" smtClean="0">
                <a:ea typeface="ＭＳ Ｐゴシック" charset="-128"/>
              </a:rPr>
              <a:t>West of England</a:t>
            </a:r>
          </a:p>
          <a:p>
            <a:pPr>
              <a:spcBef>
                <a:spcPct val="0"/>
              </a:spcBef>
            </a:pPr>
            <a:endParaRPr lang="en-US" altLang="en-US" dirty="0">
              <a:ea typeface="ＭＳ Ｐゴシック" charset="-128"/>
            </a:endParaRPr>
          </a:p>
        </p:txBody>
      </p:sp>
      <p:sp>
        <p:nvSpPr>
          <p:cNvPr id="13316" name="Text Placeholder 4"/>
          <p:cNvSpPr>
            <a:spLocks noGrp="1"/>
          </p:cNvSpPr>
          <p:nvPr>
            <p:ph type="body"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US" altLang="en-US" dirty="0" smtClean="0">
                <a:ea typeface="ＭＳ Ｐゴシック" charset="-128"/>
              </a:rPr>
              <a:t>Sally2.reardon@uwe.ac.uk</a:t>
            </a:r>
            <a:endParaRPr lang="en-US" altLang="en-US" dirty="0">
              <a:ea typeface="ＭＳ Ｐゴシック" charset="-128"/>
            </a:endParaRPr>
          </a:p>
        </p:txBody>
      </p:sp>
      <p:sp>
        <p:nvSpPr>
          <p:cNvPr id="2" name="Text Placeholder 1"/>
          <p:cNvSpPr>
            <a:spLocks noGrp="1"/>
          </p:cNvSpPr>
          <p:nvPr>
            <p:ph type="body" sz="quarter" idx="18"/>
          </p:nvPr>
        </p:nvSpPr>
        <p:spPr/>
        <p:txBody>
          <a:bodyPr/>
          <a:lstStyle/>
          <a:p>
            <a:r>
              <a:rPr lang="en-US" dirty="0" smtClean="0"/>
              <a:t>LearningForAll2017</a:t>
            </a:r>
            <a:endParaRPr lang="en-US" dirty="0"/>
          </a:p>
        </p:txBody>
      </p:sp>
      <p:pic>
        <p:nvPicPr>
          <p:cNvPr id="1026" name="Picture 2" descr="C:\Users\s3-reardon\AppData\Local\Microsoft\Windows\Temporary Internet Files\Content.IE5\33S0LAGO\world-map-continents-country-fla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3316254"/>
            <a:ext cx="6084168" cy="3080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03403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DA46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 Training</a:t>
            </a:r>
            <a:endParaRPr lang="en-GB" dirty="0"/>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79712" y="1772816"/>
            <a:ext cx="5484440" cy="3641668"/>
          </a:xfrm>
        </p:spPr>
      </p:pic>
    </p:spTree>
    <p:extLst>
      <p:ext uri="{BB962C8B-B14F-4D97-AF65-F5344CB8AC3E}">
        <p14:creationId xmlns:p14="http://schemas.microsoft.com/office/powerpoint/2010/main" val="34111913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DA46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 Training</a:t>
            </a:r>
            <a:endParaRPr lang="en-GB" dirty="0"/>
          </a:p>
        </p:txBody>
      </p:sp>
      <p:sp>
        <p:nvSpPr>
          <p:cNvPr id="4" name="Content Placeholder 3"/>
          <p:cNvSpPr>
            <a:spLocks noGrp="1"/>
          </p:cNvSpPr>
          <p:nvPr>
            <p:ph idx="1"/>
          </p:nvPr>
        </p:nvSpPr>
        <p:spPr/>
        <p:txBody>
          <a:bodyPr>
            <a:normAutofit fontScale="92500" lnSpcReduction="20000"/>
          </a:bodyPr>
          <a:lstStyle/>
          <a:p>
            <a:pPr marL="0" indent="0">
              <a:buNone/>
            </a:pPr>
            <a:r>
              <a:rPr lang="en-GB" dirty="0" smtClean="0"/>
              <a:t>A </a:t>
            </a:r>
            <a:r>
              <a:rPr lang="en-GB" dirty="0"/>
              <a:t>Broadcast Journalism Training Council (BJTC) accredited course that produced the Journalist of the Year and Best Documentary in its ﬁrst year of membership. Our course has been described as “cutting edge” and one which could “revolutionise the way the next generation of journalists gather and distribute news”. Taught by experts in their ﬁeld, supported by numerous industry professionals, the course is designed with the future profession as its focus; giving you the knowledge and expertise to be a 21</a:t>
            </a:r>
            <a:r>
              <a:rPr lang="en-GB" baseline="30000" dirty="0"/>
              <a:t>st</a:t>
            </a:r>
            <a:r>
              <a:rPr lang="en-GB" dirty="0"/>
              <a:t> Century journalist and media professional</a:t>
            </a:r>
            <a:r>
              <a:rPr lang="en-GB" dirty="0" smtClean="0"/>
              <a:t>.</a:t>
            </a:r>
            <a:endParaRPr lang="en-GB" dirty="0"/>
          </a:p>
          <a:p>
            <a:pPr marL="0" indent="0">
              <a:buNone/>
            </a:pPr>
            <a:endParaRPr lang="en-GB" dirty="0"/>
          </a:p>
        </p:txBody>
      </p:sp>
    </p:spTree>
    <p:extLst>
      <p:ext uri="{BB962C8B-B14F-4D97-AF65-F5344CB8AC3E}">
        <p14:creationId xmlns:p14="http://schemas.microsoft.com/office/powerpoint/2010/main" val="20117096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DA46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Vocation</a:t>
            </a:r>
            <a:endParaRPr lang="en-GB" dirty="0"/>
          </a:p>
        </p:txBody>
      </p:sp>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t="9583" b="9604"/>
          <a:stretch/>
        </p:blipFill>
        <p:spPr>
          <a:xfrm>
            <a:off x="899592" y="2033899"/>
            <a:ext cx="7416824" cy="36576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3124913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DA46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Vocation</a:t>
            </a: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r>
              <a:rPr lang="en-GB" dirty="0" smtClean="0"/>
              <a:t>“.... </a:t>
            </a:r>
            <a:r>
              <a:rPr lang="en-GB" dirty="0"/>
              <a:t>People should become doctors because they want to cure sick other people. People should want to be journalists because of anger. And when I see anger I give real encouragement. And guess what - they actually do pay you a bit, enough, to go out and expose wrongdoing, and that feeling is a hell of a lot better than money or drugs or anything else for that matter. So that's why you should do journalism and that </a:t>
            </a:r>
            <a:r>
              <a:rPr lang="en-GB" dirty="0" err="1"/>
              <a:t>ain't</a:t>
            </a:r>
            <a:r>
              <a:rPr lang="en-GB" dirty="0"/>
              <a:t> going away no matter how the different platforms of media delivery are being invented... That alone should motivate journalists of any age - the anger to damn well try and do something about it</a:t>
            </a:r>
            <a:r>
              <a:rPr lang="en-GB" dirty="0" smtClean="0"/>
              <a:t>.” </a:t>
            </a:r>
            <a:r>
              <a:rPr lang="en-GB" dirty="0"/>
              <a:t>(Thompson, 2015)</a:t>
            </a:r>
          </a:p>
          <a:p>
            <a:pPr marL="0" indent="0">
              <a:buNone/>
            </a:pPr>
            <a:endParaRPr lang="en-GB" dirty="0"/>
          </a:p>
        </p:txBody>
      </p:sp>
    </p:spTree>
    <p:extLst>
      <p:ext uri="{BB962C8B-B14F-4D97-AF65-F5344CB8AC3E}">
        <p14:creationId xmlns:p14="http://schemas.microsoft.com/office/powerpoint/2010/main" val="21107785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DA46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Vocation</a:t>
            </a:r>
            <a:endParaRPr lang="en-GB" dirty="0"/>
          </a:p>
        </p:txBody>
      </p:sp>
      <p:sp>
        <p:nvSpPr>
          <p:cNvPr id="3" name="Content Placeholder 2"/>
          <p:cNvSpPr>
            <a:spLocks noGrp="1"/>
          </p:cNvSpPr>
          <p:nvPr>
            <p:ph idx="1"/>
          </p:nvPr>
        </p:nvSpPr>
        <p:spPr/>
        <p:txBody>
          <a:bodyPr>
            <a:normAutofit/>
          </a:bodyPr>
          <a:lstStyle/>
          <a:p>
            <a:pPr marL="0" indent="0">
              <a:buNone/>
            </a:pPr>
            <a:r>
              <a:rPr lang="en-GB" i="1" dirty="0" smtClean="0"/>
              <a:t>The </a:t>
            </a:r>
            <a:r>
              <a:rPr lang="en-GB" i="1" dirty="0"/>
              <a:t>Spectator </a:t>
            </a:r>
            <a:r>
              <a:rPr lang="en-GB" dirty="0"/>
              <a:t>editor Fraser Nelson (2014a, 2014b) [</a:t>
            </a:r>
            <a:r>
              <a:rPr lang="en-GB" dirty="0" smtClean="0"/>
              <a:t>Those </a:t>
            </a:r>
            <a:r>
              <a:rPr lang="en-GB" dirty="0"/>
              <a:t>applying for jobs with the Spectator should not include educational information </a:t>
            </a:r>
            <a:r>
              <a:rPr lang="en-GB" dirty="0" smtClean="0"/>
              <a:t>because].. </a:t>
            </a:r>
            <a:r>
              <a:rPr lang="en-GB" b="1" dirty="0"/>
              <a:t>“It’s just not a factor in journalism” </a:t>
            </a:r>
            <a:r>
              <a:rPr lang="en-GB" dirty="0"/>
              <a:t>(Nelson, 2014a). </a:t>
            </a:r>
          </a:p>
        </p:txBody>
      </p:sp>
    </p:spTree>
    <p:extLst>
      <p:ext uri="{BB962C8B-B14F-4D97-AF65-F5344CB8AC3E}">
        <p14:creationId xmlns:p14="http://schemas.microsoft.com/office/powerpoint/2010/main" val="9985444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DA463"/>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GB" dirty="0" smtClean="0"/>
              <a:t>3. Accident </a:t>
            </a:r>
            <a:br>
              <a:rPr lang="en-GB" dirty="0" smtClean="0"/>
            </a:br>
            <a:r>
              <a:rPr lang="en-GB" dirty="0" smtClean="0"/>
              <a:t>(or “the sexually transmitted job”)</a:t>
            </a:r>
            <a:endParaRPr lang="en-GB" dirty="0"/>
          </a:p>
        </p:txBody>
      </p:sp>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11760" y="1988840"/>
            <a:ext cx="4431744" cy="333419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3844722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DA46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3. Accident </a:t>
            </a:r>
            <a:br>
              <a:rPr lang="en-GB" dirty="0"/>
            </a:br>
            <a:r>
              <a:rPr lang="en-GB" dirty="0"/>
              <a:t>(or “the sexually transmitted job”)</a:t>
            </a:r>
          </a:p>
        </p:txBody>
      </p:sp>
      <p:sp>
        <p:nvSpPr>
          <p:cNvPr id="3" name="Content Placeholder 2"/>
          <p:cNvSpPr>
            <a:spLocks noGrp="1"/>
          </p:cNvSpPr>
          <p:nvPr>
            <p:ph idx="1"/>
          </p:nvPr>
        </p:nvSpPr>
        <p:spPr/>
        <p:txBody>
          <a:bodyPr>
            <a:normAutofit fontScale="92500" lnSpcReduction="20000"/>
          </a:bodyPr>
          <a:lstStyle/>
          <a:p>
            <a:pPr marL="0" indent="0">
              <a:buNone/>
            </a:pPr>
            <a:r>
              <a:rPr lang="en-GB" dirty="0"/>
              <a:t>And it was while I was working at um, </a:t>
            </a:r>
            <a:r>
              <a:rPr lang="en-GB" dirty="0" err="1"/>
              <a:t>er</a:t>
            </a:r>
            <a:r>
              <a:rPr lang="en-GB" dirty="0"/>
              <a:t>….. at the Barbican…. Theatre in London, with the Royal Shakespeare Company that I, um…met a girl… </a:t>
            </a:r>
            <a:r>
              <a:rPr lang="en-GB" dirty="0" smtClean="0"/>
              <a:t>um, I </a:t>
            </a:r>
            <a:r>
              <a:rPr lang="en-GB" dirty="0"/>
              <a:t>met a girl who…</a:t>
            </a:r>
            <a:r>
              <a:rPr lang="en-GB" dirty="0" err="1"/>
              <a:t>er</a:t>
            </a:r>
            <a:r>
              <a:rPr lang="en-GB" dirty="0"/>
              <a:t>…who…</a:t>
            </a:r>
            <a:r>
              <a:rPr lang="en-GB" dirty="0" err="1"/>
              <a:t>er</a:t>
            </a:r>
            <a:r>
              <a:rPr lang="en-GB" dirty="0"/>
              <a:t>….knew people that were…um… …journalists. And it was called a sexually transmitted job, was the way, was the way it was referred to. (both laugh). I was sleeping with this girl and she had been sleeping with this bloke, or a friend of hers had been sleeping with this bloke and the job that they needed someone for was </a:t>
            </a:r>
            <a:r>
              <a:rPr lang="en-GB" dirty="0" smtClean="0"/>
              <a:t>at [name of company] </a:t>
            </a:r>
            <a:endParaRPr lang="en-GB" dirty="0"/>
          </a:p>
        </p:txBody>
      </p:sp>
    </p:spTree>
    <p:extLst>
      <p:ext uri="{BB962C8B-B14F-4D97-AF65-F5344CB8AC3E}">
        <p14:creationId xmlns:p14="http://schemas.microsoft.com/office/powerpoint/2010/main" val="5517069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DA46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Tensions – Nurture v. Nature </a:t>
            </a:r>
            <a:endParaRPr lang="en-GB" dirty="0"/>
          </a:p>
        </p:txBody>
      </p:sp>
      <p:pic>
        <p:nvPicPr>
          <p:cNvPr id="11" name="Content Placeholder 1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36752" y="1600200"/>
            <a:ext cx="6670496" cy="452596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0" name="Flowchart: Process 9"/>
          <p:cNvSpPr/>
          <p:nvPr/>
        </p:nvSpPr>
        <p:spPr>
          <a:xfrm>
            <a:off x="1979712" y="3077263"/>
            <a:ext cx="1872208" cy="133272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TRAINING </a:t>
            </a:r>
            <a:endParaRPr lang="en-GB" sz="2800" dirty="0"/>
          </a:p>
        </p:txBody>
      </p:sp>
      <p:sp>
        <p:nvSpPr>
          <p:cNvPr id="12" name="Flowchart: Process 11"/>
          <p:cNvSpPr/>
          <p:nvPr/>
        </p:nvSpPr>
        <p:spPr>
          <a:xfrm>
            <a:off x="5220072" y="2053614"/>
            <a:ext cx="1872208" cy="122413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VOCATION</a:t>
            </a:r>
            <a:endParaRPr lang="en-GB" sz="2800" dirty="0"/>
          </a:p>
        </p:txBody>
      </p:sp>
      <p:sp>
        <p:nvSpPr>
          <p:cNvPr id="3" name="Flowchart: Process 2"/>
          <p:cNvSpPr/>
          <p:nvPr/>
        </p:nvSpPr>
        <p:spPr>
          <a:xfrm>
            <a:off x="5292080" y="3284984"/>
            <a:ext cx="1728192" cy="112500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ACCIDENT</a:t>
            </a:r>
            <a:endParaRPr lang="en-GB" sz="2800" dirty="0"/>
          </a:p>
        </p:txBody>
      </p:sp>
    </p:spTree>
    <p:extLst>
      <p:ext uri="{BB962C8B-B14F-4D97-AF65-F5344CB8AC3E}">
        <p14:creationId xmlns:p14="http://schemas.microsoft.com/office/powerpoint/2010/main" val="13310630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DA46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 Critical thinking</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0200" y="1862931"/>
            <a:ext cx="5943600" cy="40005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5449081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DA46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 Critical thinking</a:t>
            </a:r>
            <a:endParaRPr lang="en-GB" dirty="0"/>
          </a:p>
        </p:txBody>
      </p:sp>
      <p:sp>
        <p:nvSpPr>
          <p:cNvPr id="5" name="Content Placeholder 4"/>
          <p:cNvSpPr>
            <a:spLocks noGrp="1"/>
          </p:cNvSpPr>
          <p:nvPr>
            <p:ph idx="1"/>
          </p:nvPr>
        </p:nvSpPr>
        <p:spPr/>
        <p:txBody>
          <a:bodyPr/>
          <a:lstStyle/>
          <a:p>
            <a:pPr marL="0" indent="0">
              <a:buNone/>
            </a:pPr>
            <a:r>
              <a:rPr lang="en-GB" dirty="0" smtClean="0"/>
              <a:t>“[</a:t>
            </a:r>
            <a:r>
              <a:rPr lang="en-GB" dirty="0"/>
              <a:t>the course] combines practical training…with a solid academic </a:t>
            </a:r>
            <a:r>
              <a:rPr lang="en-GB" dirty="0" smtClean="0"/>
              <a:t>base” </a:t>
            </a:r>
            <a:endParaRPr lang="en-GB" dirty="0"/>
          </a:p>
          <a:p>
            <a:pPr marL="0" indent="0">
              <a:buNone/>
            </a:pPr>
            <a:endParaRPr lang="en-GB" dirty="0" smtClean="0"/>
          </a:p>
          <a:p>
            <a:pPr marL="0" indent="0">
              <a:buNone/>
            </a:pPr>
            <a:r>
              <a:rPr lang="en-GB" dirty="0" smtClean="0"/>
              <a:t>“The </a:t>
            </a:r>
            <a:r>
              <a:rPr lang="en-GB" dirty="0"/>
              <a:t>course is academically challenging and is underpinned by a wide range of practical skills</a:t>
            </a:r>
            <a:r>
              <a:rPr lang="en-GB" dirty="0" smtClean="0"/>
              <a:t>.”</a:t>
            </a:r>
            <a:endParaRPr lang="en-GB" dirty="0"/>
          </a:p>
          <a:p>
            <a:pPr marL="0" indent="0">
              <a:buNone/>
            </a:pPr>
            <a:endParaRPr lang="en-GB" dirty="0"/>
          </a:p>
        </p:txBody>
      </p:sp>
    </p:spTree>
    <p:extLst>
      <p:ext uri="{BB962C8B-B14F-4D97-AF65-F5344CB8AC3E}">
        <p14:creationId xmlns:p14="http://schemas.microsoft.com/office/powerpoint/2010/main" val="9848575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Placeholder 1"/>
          <p:cNvSpPr>
            <a:spLocks noGrp="1"/>
          </p:cNvSpPr>
          <p:nvPr>
            <p:ph type="body" sz="quarter" idx="14"/>
          </p:nvPr>
        </p:nvSpPr>
        <p:spPr bwMode="auto">
          <a:xfrm>
            <a:off x="2325600" y="908720"/>
            <a:ext cx="6062750" cy="42068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Autofit/>
          </a:bodyPr>
          <a:lstStyle/>
          <a:p>
            <a:pPr>
              <a:lnSpc>
                <a:spcPct val="150000"/>
              </a:lnSpc>
              <a:spcBef>
                <a:spcPct val="0"/>
              </a:spcBef>
            </a:pPr>
            <a:r>
              <a:rPr lang="en-GB" sz="4800" b="1" dirty="0" smtClean="0">
                <a:latin typeface="Courier (W1)" pitchFamily="49" charset="0"/>
                <a:cs typeface="EucrosiaUPC" panose="02020603050405020304" pitchFamily="18" charset="-34"/>
              </a:rPr>
              <a:t>And a film quiz…</a:t>
            </a:r>
            <a:endParaRPr lang="en-GB" sz="4800" b="1" dirty="0">
              <a:latin typeface="Courier (W1)" pitchFamily="49" charset="0"/>
              <a:cs typeface="EucrosiaUPC" panose="02020603050405020304" pitchFamily="18" charset="-34"/>
            </a:endParaRPr>
          </a:p>
        </p:txBody>
      </p:sp>
      <p:sp>
        <p:nvSpPr>
          <p:cNvPr id="13314"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GB" altLang="en-US">
                <a:ea typeface="ＭＳ Ｐゴシック" charset="-128"/>
              </a:rPr>
              <a:t>Presentation by</a:t>
            </a:r>
          </a:p>
          <a:p>
            <a:pPr>
              <a:spcBef>
                <a:spcPct val="0"/>
              </a:spcBef>
            </a:pPr>
            <a:endParaRPr lang="en-US" altLang="en-US">
              <a:ea typeface="ＭＳ Ｐゴシック" charset="-128"/>
            </a:endParaRPr>
          </a:p>
        </p:txBody>
      </p:sp>
      <p:sp>
        <p:nvSpPr>
          <p:cNvPr id="13315" name="Text Placeholder 3"/>
          <p:cNvSpPr>
            <a:spLocks noGrp="1"/>
          </p:cNvSpPr>
          <p:nvPr>
            <p:ph type="body" sz="quarter" idx="16"/>
          </p:nvPr>
        </p:nvSpPr>
        <p:spPr bwMode="auto">
          <a:xfrm>
            <a:off x="611560" y="1700808"/>
            <a:ext cx="1219139" cy="53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pPr>
              <a:spcBef>
                <a:spcPct val="0"/>
              </a:spcBef>
            </a:pPr>
            <a:r>
              <a:rPr lang="en-US" altLang="en-US" dirty="0" smtClean="0">
                <a:ea typeface="ＭＳ Ｐゴシック" charset="-128"/>
              </a:rPr>
              <a:t>Sally Reardon</a:t>
            </a:r>
          </a:p>
          <a:p>
            <a:pPr>
              <a:spcBef>
                <a:spcPct val="0"/>
              </a:spcBef>
            </a:pPr>
            <a:r>
              <a:rPr lang="en-US" altLang="en-US" dirty="0" smtClean="0">
                <a:ea typeface="ＭＳ Ｐゴシック" charset="-128"/>
              </a:rPr>
              <a:t>University of the </a:t>
            </a:r>
          </a:p>
          <a:p>
            <a:pPr>
              <a:spcBef>
                <a:spcPct val="0"/>
              </a:spcBef>
            </a:pPr>
            <a:r>
              <a:rPr lang="en-US" altLang="en-US" dirty="0" smtClean="0">
                <a:ea typeface="ＭＳ Ｐゴシック" charset="-128"/>
              </a:rPr>
              <a:t>West of England</a:t>
            </a:r>
          </a:p>
          <a:p>
            <a:pPr>
              <a:spcBef>
                <a:spcPct val="0"/>
              </a:spcBef>
            </a:pPr>
            <a:endParaRPr lang="en-US" altLang="en-US" dirty="0">
              <a:ea typeface="ＭＳ Ｐゴシック" charset="-128"/>
            </a:endParaRPr>
          </a:p>
        </p:txBody>
      </p:sp>
      <p:sp>
        <p:nvSpPr>
          <p:cNvPr id="13316" name="Text Placeholder 4"/>
          <p:cNvSpPr>
            <a:spLocks noGrp="1"/>
          </p:cNvSpPr>
          <p:nvPr>
            <p:ph type="body"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US" altLang="en-US" dirty="0" smtClean="0">
                <a:ea typeface="ＭＳ Ｐゴシック" charset="-128"/>
              </a:rPr>
              <a:t>Sally2.reardon@uwe.ac.uk</a:t>
            </a:r>
            <a:endParaRPr lang="en-US" altLang="en-US" dirty="0">
              <a:ea typeface="ＭＳ Ｐゴシック" charset="-128"/>
            </a:endParaRPr>
          </a:p>
        </p:txBody>
      </p:sp>
      <p:sp>
        <p:nvSpPr>
          <p:cNvPr id="2" name="Text Placeholder 1"/>
          <p:cNvSpPr>
            <a:spLocks noGrp="1"/>
          </p:cNvSpPr>
          <p:nvPr>
            <p:ph type="body" sz="quarter" idx="18"/>
          </p:nvPr>
        </p:nvSpPr>
        <p:spPr/>
        <p:txBody>
          <a:bodyPr/>
          <a:lstStyle/>
          <a:p>
            <a:r>
              <a:rPr lang="en-US" dirty="0" smtClean="0"/>
              <a:t>LearningForAll2017</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3848" y="2636912"/>
            <a:ext cx="5544616" cy="3560683"/>
          </a:xfrm>
          <a:prstGeom prst="rect">
            <a:avLst/>
          </a:prstGeom>
        </p:spPr>
      </p:pic>
    </p:spTree>
    <p:extLst>
      <p:ext uri="{BB962C8B-B14F-4D97-AF65-F5344CB8AC3E}">
        <p14:creationId xmlns:p14="http://schemas.microsoft.com/office/powerpoint/2010/main" val="3515605941"/>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DA46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Tensions</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03648" y="1556792"/>
            <a:ext cx="6264696" cy="418546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Flowchart: Process 4"/>
          <p:cNvSpPr/>
          <p:nvPr/>
        </p:nvSpPr>
        <p:spPr>
          <a:xfrm>
            <a:off x="5737212" y="3844997"/>
            <a:ext cx="1688232" cy="109416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ACCIDENT</a:t>
            </a:r>
            <a:endParaRPr lang="en-GB" sz="2800" dirty="0"/>
          </a:p>
        </p:txBody>
      </p:sp>
      <p:sp>
        <p:nvSpPr>
          <p:cNvPr id="6" name="Flowchart: Process 5"/>
          <p:cNvSpPr/>
          <p:nvPr/>
        </p:nvSpPr>
        <p:spPr>
          <a:xfrm>
            <a:off x="5626382" y="2720365"/>
            <a:ext cx="1825937" cy="112463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VOCATION</a:t>
            </a:r>
            <a:endParaRPr lang="en-GB" sz="2800" dirty="0"/>
          </a:p>
        </p:txBody>
      </p:sp>
      <p:sp>
        <p:nvSpPr>
          <p:cNvPr id="7" name="Flowchart: Process 6"/>
          <p:cNvSpPr/>
          <p:nvPr/>
        </p:nvSpPr>
        <p:spPr>
          <a:xfrm>
            <a:off x="5626383" y="1632317"/>
            <a:ext cx="1681921" cy="10880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TRAINING</a:t>
            </a:r>
            <a:endParaRPr lang="en-GB" sz="2800" dirty="0"/>
          </a:p>
        </p:txBody>
      </p:sp>
      <p:sp>
        <p:nvSpPr>
          <p:cNvPr id="8" name="Flowchart: Process 7"/>
          <p:cNvSpPr/>
          <p:nvPr/>
        </p:nvSpPr>
        <p:spPr>
          <a:xfrm>
            <a:off x="1547664" y="2728294"/>
            <a:ext cx="1825352" cy="111670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CRITICAL THINKING</a:t>
            </a:r>
            <a:endParaRPr lang="en-GB" sz="2800" dirty="0"/>
          </a:p>
        </p:txBody>
      </p:sp>
    </p:spTree>
    <p:extLst>
      <p:ext uri="{BB962C8B-B14F-4D97-AF65-F5344CB8AC3E}">
        <p14:creationId xmlns:p14="http://schemas.microsoft.com/office/powerpoint/2010/main" val="16438157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DA46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a:t>
            </a:r>
            <a:endParaRPr lang="en-GB" dirty="0"/>
          </a:p>
        </p:txBody>
      </p:sp>
      <p:sp>
        <p:nvSpPr>
          <p:cNvPr id="3" name="Content Placeholder 2"/>
          <p:cNvSpPr>
            <a:spLocks noGrp="1"/>
          </p:cNvSpPr>
          <p:nvPr>
            <p:ph idx="1"/>
          </p:nvPr>
        </p:nvSpPr>
        <p:spPr/>
        <p:txBody>
          <a:bodyPr/>
          <a:lstStyle/>
          <a:p>
            <a:r>
              <a:rPr lang="en-GB" dirty="0" smtClean="0"/>
              <a:t>Tension in public pronouncements </a:t>
            </a:r>
          </a:p>
          <a:p>
            <a:r>
              <a:rPr lang="en-GB" dirty="0" smtClean="0"/>
              <a:t>Journalistic discourse is lacking in terms of a reflective discourse</a:t>
            </a:r>
          </a:p>
          <a:p>
            <a:r>
              <a:rPr lang="en-GB" dirty="0" smtClean="0"/>
              <a:t>Is this the same for students who have been studying this for 3 years? How do they construct their professional identity?</a:t>
            </a:r>
            <a:endParaRPr lang="en-GB" dirty="0"/>
          </a:p>
        </p:txBody>
      </p:sp>
    </p:spTree>
    <p:extLst>
      <p:ext uri="{BB962C8B-B14F-4D97-AF65-F5344CB8AC3E}">
        <p14:creationId xmlns:p14="http://schemas.microsoft.com/office/powerpoint/2010/main" val="6371927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6DA46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Students professional identity</a:t>
            </a:r>
            <a:endParaRPr lang="en-GB" dirty="0"/>
          </a:p>
        </p:txBody>
      </p:sp>
      <p:sp>
        <p:nvSpPr>
          <p:cNvPr id="8" name="Content Placeholder 7"/>
          <p:cNvSpPr>
            <a:spLocks noGrp="1"/>
          </p:cNvSpPr>
          <p:nvPr>
            <p:ph sz="half" idx="1"/>
          </p:nvPr>
        </p:nvSpPr>
        <p:spPr/>
        <p:txBody>
          <a:bodyPr/>
          <a:lstStyle/>
          <a:p>
            <a:pPr marL="0" indent="0">
              <a:buNone/>
            </a:pPr>
            <a:r>
              <a:rPr lang="en-GB" dirty="0" smtClean="0"/>
              <a:t>Training?</a:t>
            </a:r>
          </a:p>
          <a:p>
            <a:pPr marL="0" indent="0">
              <a:buNone/>
            </a:pPr>
            <a:r>
              <a:rPr lang="en-GB" dirty="0" smtClean="0"/>
              <a:t>Vocation.</a:t>
            </a:r>
          </a:p>
          <a:p>
            <a:pPr marL="0" indent="0">
              <a:buNone/>
            </a:pPr>
            <a:r>
              <a:rPr lang="en-GB" dirty="0" smtClean="0"/>
              <a:t>Accident.</a:t>
            </a:r>
          </a:p>
          <a:p>
            <a:pPr marL="0" indent="0">
              <a:buNone/>
            </a:pPr>
            <a:r>
              <a:rPr lang="en-GB" dirty="0" smtClean="0"/>
              <a:t>Critical thinking. </a:t>
            </a:r>
            <a:endParaRPr lang="en-GB" dirty="0"/>
          </a:p>
        </p:txBody>
      </p:sp>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923928" y="1556792"/>
            <a:ext cx="3620770" cy="4525963"/>
          </a:xfrm>
        </p:spPr>
      </p:pic>
    </p:spTree>
    <p:extLst>
      <p:ext uri="{BB962C8B-B14F-4D97-AF65-F5344CB8AC3E}">
        <p14:creationId xmlns:p14="http://schemas.microsoft.com/office/powerpoint/2010/main" val="12009203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6DA46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2154"/>
          </a:xfrm>
        </p:spPr>
        <p:txBody>
          <a:bodyPr>
            <a:normAutofit fontScale="90000"/>
          </a:bodyPr>
          <a:lstStyle/>
          <a:p>
            <a:r>
              <a:rPr lang="en-GB" dirty="0" smtClean="0"/>
              <a:t/>
            </a:r>
            <a:br>
              <a:rPr lang="en-GB" dirty="0" smtClean="0"/>
            </a:br>
            <a:r>
              <a:rPr lang="en-GB" dirty="0" smtClean="0"/>
              <a:t>Student Professional Identity </a:t>
            </a:r>
            <a:br>
              <a:rPr lang="en-GB" dirty="0" smtClean="0"/>
            </a:br>
            <a:endParaRPr lang="en-GB" sz="2400"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t>Category entitlement (Sacks </a:t>
            </a:r>
            <a:r>
              <a:rPr lang="en-GB" dirty="0"/>
              <a:t>1992</a:t>
            </a:r>
            <a:r>
              <a:rPr lang="en-GB" dirty="0" smtClean="0"/>
              <a:t>)</a:t>
            </a:r>
          </a:p>
          <a:p>
            <a:pPr marL="0" indent="0">
              <a:buNone/>
            </a:pPr>
            <a:r>
              <a:rPr lang="en-GB" dirty="0" smtClean="0"/>
              <a:t>“</a:t>
            </a:r>
            <a:r>
              <a:rPr lang="en-GB" dirty="0"/>
              <a:t>Category entitlement is the means by which individuals justify their opinions and attitudes by recourse to being part of a specific social grouping which contains knowledge of specific issues</a:t>
            </a:r>
            <a:r>
              <a:rPr lang="en-GB" dirty="0" smtClean="0"/>
              <a:t>.” (Reardon, 2013)</a:t>
            </a:r>
          </a:p>
          <a:p>
            <a:pPr marL="0" indent="0">
              <a:buNone/>
            </a:pPr>
            <a:r>
              <a:rPr lang="en-GB" dirty="0"/>
              <a:t/>
            </a:r>
            <a:br>
              <a:rPr lang="en-GB" dirty="0"/>
            </a:br>
            <a:r>
              <a:rPr lang="en-GB" dirty="0"/>
              <a:t>”Being a journalist does not </a:t>
            </a:r>
            <a:r>
              <a:rPr lang="en-GB" i="1" dirty="0"/>
              <a:t>in itself</a:t>
            </a:r>
            <a:r>
              <a:rPr lang="en-GB" dirty="0"/>
              <a:t> carry a ready-made and mechanical set of entitlements. Such entitlements can be built up or undermined in various ways” (Potter, 1996, p133).”</a:t>
            </a:r>
          </a:p>
        </p:txBody>
      </p:sp>
    </p:spTree>
    <p:extLst>
      <p:ext uri="{BB962C8B-B14F-4D97-AF65-F5344CB8AC3E}">
        <p14:creationId xmlns:p14="http://schemas.microsoft.com/office/powerpoint/2010/main" val="27902420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6DA463"/>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Accident</a:t>
            </a:r>
            <a:endParaRPr lang="en-GB" dirty="0"/>
          </a:p>
        </p:txBody>
      </p:sp>
      <p:sp>
        <p:nvSpPr>
          <p:cNvPr id="8" name="Content Placeholder 7"/>
          <p:cNvSpPr>
            <a:spLocks noGrp="1"/>
          </p:cNvSpPr>
          <p:nvPr>
            <p:ph idx="1"/>
          </p:nvPr>
        </p:nvSpPr>
        <p:spPr/>
        <p:txBody>
          <a:bodyPr>
            <a:normAutofit lnSpcReduction="10000"/>
          </a:bodyPr>
          <a:lstStyle/>
          <a:p>
            <a:pPr marL="0" indent="0">
              <a:buNone/>
            </a:pPr>
            <a:r>
              <a:rPr lang="en-GB" dirty="0" smtClean="0"/>
              <a:t>Q. Do you think of yourself as a journalist?</a:t>
            </a:r>
          </a:p>
          <a:p>
            <a:pPr marL="0" indent="0">
              <a:buNone/>
            </a:pPr>
            <a:endParaRPr lang="en-GB" dirty="0"/>
          </a:p>
          <a:p>
            <a:pPr marL="0" indent="0">
              <a:buNone/>
            </a:pPr>
            <a:r>
              <a:rPr lang="en-GB" dirty="0" smtClean="0"/>
              <a:t>A1: I </a:t>
            </a:r>
            <a:r>
              <a:rPr lang="en-GB" dirty="0"/>
              <a:t>haven’t really thought about it, to be honest. No, I don’t think so, until I work in a journalist job. </a:t>
            </a:r>
            <a:endParaRPr lang="en-GB" dirty="0" smtClean="0"/>
          </a:p>
          <a:p>
            <a:pPr marL="0" indent="0">
              <a:buNone/>
            </a:pPr>
            <a:r>
              <a:rPr lang="en-GB" dirty="0" smtClean="0"/>
              <a:t>A2: I’m </a:t>
            </a:r>
            <a:r>
              <a:rPr lang="en-GB" dirty="0"/>
              <a:t>coming to the end of being a student, but you still describe yourself as a student, I think, until you actually leave and get your first job. </a:t>
            </a:r>
          </a:p>
          <a:p>
            <a:pPr marL="0" indent="0">
              <a:buNone/>
            </a:pPr>
            <a:endParaRPr lang="en-GB" dirty="0"/>
          </a:p>
        </p:txBody>
      </p:sp>
    </p:spTree>
    <p:extLst>
      <p:ext uri="{BB962C8B-B14F-4D97-AF65-F5344CB8AC3E}">
        <p14:creationId xmlns:p14="http://schemas.microsoft.com/office/powerpoint/2010/main" val="15118740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6DA463"/>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Accident </a:t>
            </a:r>
            <a:endParaRPr lang="en-GB" dirty="0"/>
          </a:p>
        </p:txBody>
      </p:sp>
      <p:sp>
        <p:nvSpPr>
          <p:cNvPr id="4" name="Content Placeholder 3"/>
          <p:cNvSpPr>
            <a:spLocks noGrp="1"/>
          </p:cNvSpPr>
          <p:nvPr>
            <p:ph idx="1"/>
          </p:nvPr>
        </p:nvSpPr>
        <p:spPr>
          <a:xfrm>
            <a:off x="467544" y="1628800"/>
            <a:ext cx="8229600" cy="4525963"/>
          </a:xfrm>
        </p:spPr>
        <p:txBody>
          <a:bodyPr>
            <a:normAutofit lnSpcReduction="10000"/>
          </a:bodyPr>
          <a:lstStyle/>
          <a:p>
            <a:pPr marL="0" indent="0">
              <a:buNone/>
            </a:pPr>
            <a:r>
              <a:rPr lang="en-GB" dirty="0" smtClean="0"/>
              <a:t>Q: Did you want to be a journalist when you applied? </a:t>
            </a:r>
          </a:p>
          <a:p>
            <a:pPr marL="0" indent="0">
              <a:buNone/>
            </a:pPr>
            <a:r>
              <a:rPr lang="en-GB" dirty="0" smtClean="0"/>
              <a:t>A1.: Kind </a:t>
            </a:r>
            <a:r>
              <a:rPr lang="en-GB" dirty="0"/>
              <a:t>of. I think I kind of looked at what the course did and thought it was really interesting, and not knowing what else I wanted to do, I thought, “Oh, let’s just do that</a:t>
            </a:r>
            <a:r>
              <a:rPr lang="en-GB" dirty="0" smtClean="0"/>
              <a:t>.”</a:t>
            </a:r>
          </a:p>
          <a:p>
            <a:pPr marL="0" indent="0">
              <a:buNone/>
            </a:pPr>
            <a:r>
              <a:rPr lang="en-GB" dirty="0" smtClean="0"/>
              <a:t>A2.: I </a:t>
            </a:r>
            <a:r>
              <a:rPr lang="en-GB" dirty="0"/>
              <a:t>don’t think I planned it for a long time; I think I was just looking at what I could do after college</a:t>
            </a:r>
          </a:p>
          <a:p>
            <a:endParaRPr lang="en-GB" dirty="0"/>
          </a:p>
          <a:p>
            <a:endParaRPr lang="en-GB" dirty="0"/>
          </a:p>
        </p:txBody>
      </p:sp>
    </p:spTree>
    <p:extLst>
      <p:ext uri="{BB962C8B-B14F-4D97-AF65-F5344CB8AC3E}">
        <p14:creationId xmlns:p14="http://schemas.microsoft.com/office/powerpoint/2010/main" val="21558838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6DA46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Vocation</a:t>
            </a:r>
            <a:endParaRPr lang="en-GB"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83768" y="1772816"/>
            <a:ext cx="4476328" cy="3066285"/>
          </a:xfrm>
        </p:spPr>
      </p:pic>
    </p:spTree>
    <p:extLst>
      <p:ext uri="{BB962C8B-B14F-4D97-AF65-F5344CB8AC3E}">
        <p14:creationId xmlns:p14="http://schemas.microsoft.com/office/powerpoint/2010/main" val="35922210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6DA46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Vocation: </a:t>
            </a:r>
            <a:br>
              <a:rPr lang="en-GB" dirty="0" smtClean="0"/>
            </a:br>
            <a:r>
              <a:rPr lang="en-GB" dirty="0" smtClean="0"/>
              <a:t>Divergences: Creative v. Clever </a:t>
            </a:r>
            <a:endParaRPr lang="en-GB" dirty="0"/>
          </a:p>
        </p:txBody>
      </p:sp>
      <p:sp>
        <p:nvSpPr>
          <p:cNvPr id="4" name="Content Placeholder 3"/>
          <p:cNvSpPr>
            <a:spLocks noGrp="1"/>
          </p:cNvSpPr>
          <p:nvPr>
            <p:ph idx="1"/>
          </p:nvPr>
        </p:nvSpPr>
        <p:spPr/>
        <p:txBody>
          <a:bodyPr>
            <a:normAutofit/>
          </a:bodyPr>
          <a:lstStyle/>
          <a:p>
            <a:pPr marL="0" indent="0">
              <a:buNone/>
            </a:pPr>
            <a:r>
              <a:rPr lang="en-GB" dirty="0" smtClean="0"/>
              <a:t>“I </a:t>
            </a:r>
            <a:r>
              <a:rPr lang="en-GB" dirty="0"/>
              <a:t>think, with online you can be so creative, I do think it’s becoming more the younger generation with blogs and vlogs, I can’t imagine older people reading stuff like that, but I can imagine them watching the TV, watching all the normal news stories. Like hard-hitting news, and lighter news, and like what’s going on</a:t>
            </a:r>
            <a:r>
              <a:rPr lang="en-GB" dirty="0" smtClean="0"/>
              <a:t>.”</a:t>
            </a:r>
            <a:endParaRPr lang="en-GB" dirty="0"/>
          </a:p>
        </p:txBody>
      </p:sp>
    </p:spTree>
    <p:extLst>
      <p:ext uri="{BB962C8B-B14F-4D97-AF65-F5344CB8AC3E}">
        <p14:creationId xmlns:p14="http://schemas.microsoft.com/office/powerpoint/2010/main" val="34517892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6DA46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Vocation: </a:t>
            </a:r>
            <a:br>
              <a:rPr lang="en-GB" dirty="0" smtClean="0"/>
            </a:br>
            <a:r>
              <a:rPr lang="en-GB" dirty="0" smtClean="0"/>
              <a:t>Divergences: Creative v. Clever </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“I </a:t>
            </a:r>
            <a:r>
              <a:rPr lang="en-GB" dirty="0"/>
              <a:t>don't know. I feel like I'm quite creative, but I don't know if journalists are creative, do you know what I mean? I know that they are very good at what they do and they're intelligent, I mean, you have to be intelligent in order to put out news because you just do, don't you</a:t>
            </a:r>
            <a:r>
              <a:rPr lang="en-GB" dirty="0" smtClean="0"/>
              <a:t>.”</a:t>
            </a:r>
            <a:endParaRPr lang="en-GB" dirty="0"/>
          </a:p>
          <a:p>
            <a:endParaRPr lang="en-GB" dirty="0"/>
          </a:p>
        </p:txBody>
      </p:sp>
    </p:spTree>
    <p:extLst>
      <p:ext uri="{BB962C8B-B14F-4D97-AF65-F5344CB8AC3E}">
        <p14:creationId xmlns:p14="http://schemas.microsoft.com/office/powerpoint/2010/main" val="22879632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6DA463"/>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smtClean="0"/>
              <a:t>Vocation: </a:t>
            </a:r>
            <a:br>
              <a:rPr lang="en-GB" dirty="0" smtClean="0"/>
            </a:br>
            <a:r>
              <a:rPr lang="en-GB" dirty="0" smtClean="0"/>
              <a:t>Divergences</a:t>
            </a:r>
            <a:r>
              <a:rPr lang="en-GB" dirty="0"/>
              <a:t>: Creative v. Clever </a:t>
            </a:r>
          </a:p>
        </p:txBody>
      </p:sp>
      <p:sp>
        <p:nvSpPr>
          <p:cNvPr id="6" name="Content Placeholder 5"/>
          <p:cNvSpPr>
            <a:spLocks noGrp="1"/>
          </p:cNvSpPr>
          <p:nvPr>
            <p:ph idx="1"/>
          </p:nvPr>
        </p:nvSpPr>
        <p:spPr/>
        <p:txBody>
          <a:bodyPr/>
          <a:lstStyle/>
          <a:p>
            <a:r>
              <a:rPr lang="en-GB" dirty="0" smtClean="0"/>
              <a:t>[a soft story] turned </a:t>
            </a:r>
            <a:r>
              <a:rPr lang="en-GB" dirty="0"/>
              <a:t>out to be a really nice story. We got to learn something new. I am not sure that you get to learn new things in hard stories. Obviously you learn what happened but you don’t expand your view of the world.</a:t>
            </a:r>
          </a:p>
        </p:txBody>
      </p:sp>
    </p:spTree>
    <p:extLst>
      <p:ext uri="{BB962C8B-B14F-4D97-AF65-F5344CB8AC3E}">
        <p14:creationId xmlns:p14="http://schemas.microsoft.com/office/powerpoint/2010/main" val="34612947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DA463"/>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Output</a:t>
            </a:r>
            <a:endParaRPr lang="en-GB"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84702" y="1600200"/>
            <a:ext cx="6374595" cy="4525963"/>
          </a:xfrm>
        </p:spPr>
      </p:pic>
    </p:spTree>
    <p:extLst>
      <p:ext uri="{BB962C8B-B14F-4D97-AF65-F5344CB8AC3E}">
        <p14:creationId xmlns:p14="http://schemas.microsoft.com/office/powerpoint/2010/main" val="1728499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6DA46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Training</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1600" y="1844824"/>
            <a:ext cx="7283152" cy="3986204"/>
          </a:xfrm>
        </p:spPr>
      </p:pic>
    </p:spTree>
    <p:extLst>
      <p:ext uri="{BB962C8B-B14F-4D97-AF65-F5344CB8AC3E}">
        <p14:creationId xmlns:p14="http://schemas.microsoft.com/office/powerpoint/2010/main" val="4083567429"/>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6DA463"/>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smtClean="0"/>
              <a:t>Category entitlement: </a:t>
            </a:r>
            <a:endParaRPr lang="en-GB" dirty="0"/>
          </a:p>
        </p:txBody>
      </p:sp>
      <p:sp>
        <p:nvSpPr>
          <p:cNvPr id="6" name="Content Placeholder 5"/>
          <p:cNvSpPr>
            <a:spLocks noGrp="1"/>
          </p:cNvSpPr>
          <p:nvPr>
            <p:ph idx="1"/>
          </p:nvPr>
        </p:nvSpPr>
        <p:spPr/>
        <p:txBody>
          <a:bodyPr>
            <a:normAutofit fontScale="92500" lnSpcReduction="20000"/>
          </a:bodyPr>
          <a:lstStyle/>
          <a:p>
            <a:pPr marL="0" indent="0">
              <a:buNone/>
            </a:pPr>
            <a:r>
              <a:rPr lang="en-GB" dirty="0" smtClean="0"/>
              <a:t>Partly based on extrinsic circumstances:</a:t>
            </a:r>
          </a:p>
          <a:p>
            <a:pPr marL="0" indent="0">
              <a:buNone/>
            </a:pPr>
            <a:r>
              <a:rPr lang="en-GB" dirty="0" smtClean="0"/>
              <a:t>Being paid. </a:t>
            </a:r>
          </a:p>
          <a:p>
            <a:pPr marL="0" indent="0">
              <a:buNone/>
            </a:pPr>
            <a:r>
              <a:rPr lang="en-GB" dirty="0" smtClean="0"/>
              <a:t>Being employed by a recognised organisation.</a:t>
            </a:r>
          </a:p>
          <a:p>
            <a:pPr marL="0" indent="0">
              <a:buNone/>
            </a:pPr>
            <a:r>
              <a:rPr lang="en-GB" dirty="0" smtClean="0"/>
              <a:t>Having kit.  </a:t>
            </a:r>
          </a:p>
          <a:p>
            <a:pPr marL="0" indent="0">
              <a:buNone/>
            </a:pPr>
            <a:r>
              <a:rPr lang="en-GB" dirty="0" smtClean="0"/>
              <a:t>Being employed in a job with ‘journalism’ in the title. </a:t>
            </a:r>
          </a:p>
          <a:p>
            <a:pPr marL="0" indent="0">
              <a:buNone/>
            </a:pPr>
            <a:endParaRPr lang="en-GB" dirty="0" smtClean="0"/>
          </a:p>
          <a:p>
            <a:pPr marL="0" indent="0">
              <a:buNone/>
            </a:pPr>
            <a:r>
              <a:rPr lang="en-GB" dirty="0" smtClean="0"/>
              <a:t>Partly based on intrinsic qualities of </a:t>
            </a:r>
          </a:p>
          <a:p>
            <a:pPr marL="0" indent="0">
              <a:buNone/>
            </a:pPr>
            <a:r>
              <a:rPr lang="en-GB" dirty="0" smtClean="0"/>
              <a:t>Creativity</a:t>
            </a:r>
          </a:p>
          <a:p>
            <a:pPr marL="0" indent="0">
              <a:buNone/>
            </a:pPr>
            <a:r>
              <a:rPr lang="en-GB" dirty="0" smtClean="0"/>
              <a:t>‘Natural’</a:t>
            </a:r>
          </a:p>
          <a:p>
            <a:pPr marL="0" indent="0">
              <a:buNone/>
            </a:pPr>
            <a:endParaRPr lang="en-GB" dirty="0"/>
          </a:p>
        </p:txBody>
      </p:sp>
    </p:spTree>
    <p:extLst>
      <p:ext uri="{BB962C8B-B14F-4D97-AF65-F5344CB8AC3E}">
        <p14:creationId xmlns:p14="http://schemas.microsoft.com/office/powerpoint/2010/main" val="7986432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6DA46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Critical thinking: News values</a:t>
            </a:r>
            <a:endParaRPr lang="en-GB"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19409" y="1600201"/>
            <a:ext cx="7125000" cy="400781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1096905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6DA46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a:t>
            </a:r>
            <a:endParaRPr lang="en-GB" dirty="0"/>
          </a:p>
        </p:txBody>
      </p:sp>
      <p:sp>
        <p:nvSpPr>
          <p:cNvPr id="3" name="Content Placeholder 2"/>
          <p:cNvSpPr>
            <a:spLocks noGrp="1"/>
          </p:cNvSpPr>
          <p:nvPr>
            <p:ph idx="1"/>
          </p:nvPr>
        </p:nvSpPr>
        <p:spPr/>
        <p:txBody>
          <a:bodyPr/>
          <a:lstStyle/>
          <a:p>
            <a:r>
              <a:rPr lang="en-GB" dirty="0" smtClean="0"/>
              <a:t>Students have taking on some of the ‘nature’ repertoire of journalism. </a:t>
            </a:r>
          </a:p>
          <a:p>
            <a:r>
              <a:rPr lang="en-GB" dirty="0" smtClean="0"/>
              <a:t>However, category entitlement is framed as being based on extrinsic factors.</a:t>
            </a:r>
          </a:p>
        </p:txBody>
      </p:sp>
    </p:spTree>
    <p:extLst>
      <p:ext uri="{BB962C8B-B14F-4D97-AF65-F5344CB8AC3E}">
        <p14:creationId xmlns:p14="http://schemas.microsoft.com/office/powerpoint/2010/main" val="15474011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Placeholder 1"/>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Autofit/>
          </a:bodyPr>
          <a:lstStyle/>
          <a:p>
            <a:pPr>
              <a:lnSpc>
                <a:spcPct val="150000"/>
              </a:lnSpc>
              <a:spcBef>
                <a:spcPct val="0"/>
              </a:spcBef>
            </a:pPr>
            <a:r>
              <a:rPr lang="en-GB"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ourier (W1)" pitchFamily="49" charset="0"/>
                <a:cs typeface="EucrosiaUPC" panose="02020603050405020304" pitchFamily="18" charset="-34"/>
              </a:rPr>
              <a:t>Is this familiar?</a:t>
            </a:r>
            <a:endParaRPr lang="en-GB"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ourier (W1)" pitchFamily="49" charset="0"/>
              <a:cs typeface="EucrosiaUPC" panose="02020603050405020304" pitchFamily="18" charset="-34"/>
            </a:endParaRPr>
          </a:p>
        </p:txBody>
      </p:sp>
      <p:sp>
        <p:nvSpPr>
          <p:cNvPr id="13314"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GB" altLang="en-US">
                <a:ea typeface="ＭＳ Ｐゴシック" charset="-128"/>
              </a:rPr>
              <a:t>Presentation by</a:t>
            </a:r>
          </a:p>
          <a:p>
            <a:pPr>
              <a:spcBef>
                <a:spcPct val="0"/>
              </a:spcBef>
            </a:pPr>
            <a:endParaRPr lang="en-US" altLang="en-US">
              <a:ea typeface="ＭＳ Ｐゴシック" charset="-128"/>
            </a:endParaRPr>
          </a:p>
        </p:txBody>
      </p:sp>
      <p:sp>
        <p:nvSpPr>
          <p:cNvPr id="13315" name="Text Placeholder 3"/>
          <p:cNvSpPr>
            <a:spLocks noGrp="1"/>
          </p:cNvSpPr>
          <p:nvPr>
            <p:ph type="body"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pPr>
              <a:spcBef>
                <a:spcPct val="0"/>
              </a:spcBef>
            </a:pPr>
            <a:r>
              <a:rPr lang="en-US" altLang="en-US" dirty="0" smtClean="0">
                <a:ea typeface="ＭＳ Ｐゴシック" charset="-128"/>
              </a:rPr>
              <a:t>Sally Reardon</a:t>
            </a:r>
            <a:endParaRPr lang="en-US" altLang="en-US" dirty="0">
              <a:ea typeface="ＭＳ Ｐゴシック" charset="-128"/>
            </a:endParaRPr>
          </a:p>
        </p:txBody>
      </p:sp>
      <p:sp>
        <p:nvSpPr>
          <p:cNvPr id="13316" name="Text Placeholder 4"/>
          <p:cNvSpPr>
            <a:spLocks noGrp="1"/>
          </p:cNvSpPr>
          <p:nvPr>
            <p:ph type="body"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US" altLang="en-US">
                <a:ea typeface="ＭＳ Ｐゴシック" charset="-128"/>
              </a:rPr>
              <a:t>Job Title</a:t>
            </a:r>
          </a:p>
        </p:txBody>
      </p:sp>
      <p:sp>
        <p:nvSpPr>
          <p:cNvPr id="2" name="Text Placeholder 1"/>
          <p:cNvSpPr>
            <a:spLocks noGrp="1"/>
          </p:cNvSpPr>
          <p:nvPr>
            <p:ph type="body" sz="quarter" idx="18"/>
          </p:nvPr>
        </p:nvSpPr>
        <p:spPr/>
        <p:txBody>
          <a:bodyPr/>
          <a:lstStyle/>
          <a:p>
            <a:r>
              <a:rPr lang="en-US" dirty="0" smtClean="0"/>
              <a:t>Date</a:t>
            </a:r>
            <a:endParaRPr lang="en-US" dirty="0"/>
          </a:p>
        </p:txBody>
      </p:sp>
      <p:pic>
        <p:nvPicPr>
          <p:cNvPr id="1026" name="Picture 2" descr="C:\Users\s3-reardon\AppData\Local\Microsoft\Windows\Temporary Internet Files\Content.IE5\33S0LAGO\world-map-continents-country-fla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3316254"/>
            <a:ext cx="6084168" cy="3080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719327"/>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Placeholder 1"/>
          <p:cNvSpPr>
            <a:spLocks noGrp="1"/>
          </p:cNvSpPr>
          <p:nvPr>
            <p:ph type="body" sz="quarter" idx="14"/>
          </p:nvPr>
        </p:nvSpPr>
        <p:spPr bwMode="auto">
          <a:xfrm>
            <a:off x="2325600" y="476672"/>
            <a:ext cx="6062750" cy="46389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Autofit/>
          </a:bodyPr>
          <a:lstStyle/>
          <a:p>
            <a:pPr>
              <a:lnSpc>
                <a:spcPct val="150000"/>
              </a:lnSpc>
              <a:spcBef>
                <a:spcPct val="0"/>
              </a:spcBef>
            </a:pPr>
            <a:r>
              <a:rPr lang="en-GB" sz="1400" dirty="0" smtClean="0">
                <a:solidFill>
                  <a:schemeClr val="tx1"/>
                </a:solidFill>
                <a:latin typeface="Arial" panose="020B0604020202020204" pitchFamily="34" charset="0"/>
                <a:cs typeface="Arial" panose="020B0604020202020204" pitchFamily="34" charset="0"/>
              </a:rPr>
              <a:t>References: </a:t>
            </a:r>
          </a:p>
          <a:p>
            <a:pPr>
              <a:lnSpc>
                <a:spcPct val="150000"/>
              </a:lnSpc>
              <a:spcBef>
                <a:spcPct val="0"/>
              </a:spcBef>
            </a:pPr>
            <a:r>
              <a:rPr lang="en-GB" sz="1400" dirty="0" err="1">
                <a:solidFill>
                  <a:schemeClr val="tx1"/>
                </a:solidFill>
                <a:latin typeface="Arial" panose="020B0604020202020204" pitchFamily="34" charset="0"/>
                <a:cs typeface="Arial" panose="020B0604020202020204" pitchFamily="34" charset="0"/>
              </a:rPr>
              <a:t>Billig</a:t>
            </a:r>
            <a:r>
              <a:rPr lang="en-GB" sz="1400" dirty="0">
                <a:solidFill>
                  <a:schemeClr val="tx1"/>
                </a:solidFill>
                <a:latin typeface="Arial" panose="020B0604020202020204" pitchFamily="34" charset="0"/>
                <a:cs typeface="Arial" panose="020B0604020202020204" pitchFamily="34" charset="0"/>
              </a:rPr>
              <a:t>, </a:t>
            </a:r>
            <a:r>
              <a:rPr lang="en-GB" sz="1400" dirty="0" smtClean="0">
                <a:solidFill>
                  <a:schemeClr val="tx1"/>
                </a:solidFill>
                <a:latin typeface="Arial" panose="020B0604020202020204" pitchFamily="34" charset="0"/>
                <a:cs typeface="Arial" panose="020B0604020202020204" pitchFamily="34" charset="0"/>
              </a:rPr>
              <a:t>Michael. </a:t>
            </a:r>
            <a:r>
              <a:rPr lang="en-GB" sz="1400" dirty="0">
                <a:solidFill>
                  <a:schemeClr val="tx1"/>
                </a:solidFill>
                <a:latin typeface="Arial" panose="020B0604020202020204" pitchFamily="34" charset="0"/>
                <a:cs typeface="Arial" panose="020B0604020202020204" pitchFamily="34" charset="0"/>
              </a:rPr>
              <a:t>(1991) </a:t>
            </a:r>
            <a:r>
              <a:rPr lang="en-GB" sz="1400" i="1" dirty="0">
                <a:solidFill>
                  <a:schemeClr val="tx1"/>
                </a:solidFill>
                <a:latin typeface="Arial" panose="020B0604020202020204" pitchFamily="34" charset="0"/>
                <a:cs typeface="Arial" panose="020B0604020202020204" pitchFamily="34" charset="0"/>
              </a:rPr>
              <a:t>Ideology and Opinions.</a:t>
            </a:r>
            <a:r>
              <a:rPr lang="en-GB" sz="1400" dirty="0">
                <a:solidFill>
                  <a:schemeClr val="tx1"/>
                </a:solidFill>
                <a:latin typeface="Arial" panose="020B0604020202020204" pitchFamily="34" charset="0"/>
                <a:cs typeface="Arial" panose="020B0604020202020204" pitchFamily="34" charset="0"/>
              </a:rPr>
              <a:t> London: Sage</a:t>
            </a:r>
            <a:r>
              <a:rPr lang="en-GB" sz="1400" dirty="0" smtClean="0">
                <a:solidFill>
                  <a:schemeClr val="tx1"/>
                </a:solidFill>
                <a:latin typeface="Arial" panose="020B0604020202020204" pitchFamily="34" charset="0"/>
                <a:cs typeface="Arial" panose="020B0604020202020204" pitchFamily="34" charset="0"/>
              </a:rPr>
              <a:t>.</a:t>
            </a:r>
          </a:p>
          <a:p>
            <a:pPr>
              <a:lnSpc>
                <a:spcPct val="100000"/>
              </a:lnSpc>
            </a:pPr>
            <a:r>
              <a:rPr lang="en-GB" sz="1400" dirty="0">
                <a:solidFill>
                  <a:schemeClr val="tx1"/>
                </a:solidFill>
                <a:latin typeface="Arial" panose="020B0604020202020204" pitchFamily="34" charset="0"/>
                <a:cs typeface="Arial" panose="020B0604020202020204" pitchFamily="34" charset="0"/>
              </a:rPr>
              <a:t>Potter, J. (1996) </a:t>
            </a:r>
            <a:r>
              <a:rPr lang="en-GB" sz="1400" i="1" dirty="0">
                <a:solidFill>
                  <a:schemeClr val="tx1"/>
                </a:solidFill>
                <a:latin typeface="Arial" panose="020B0604020202020204" pitchFamily="34" charset="0"/>
                <a:cs typeface="Arial" panose="020B0604020202020204" pitchFamily="34" charset="0"/>
              </a:rPr>
              <a:t>Representing Reality: Discourse, Rhetoric and Social </a:t>
            </a:r>
            <a:r>
              <a:rPr lang="en-GB" sz="1400" i="1" dirty="0" smtClean="0">
                <a:solidFill>
                  <a:schemeClr val="tx1"/>
                </a:solidFill>
                <a:latin typeface="Arial" panose="020B0604020202020204" pitchFamily="34" charset="0"/>
                <a:cs typeface="Arial" panose="020B0604020202020204" pitchFamily="34" charset="0"/>
              </a:rPr>
              <a:t>	Construction</a:t>
            </a:r>
            <a:r>
              <a:rPr lang="en-GB" sz="1400" dirty="0">
                <a:solidFill>
                  <a:schemeClr val="tx1"/>
                </a:solidFill>
                <a:latin typeface="Arial" panose="020B0604020202020204" pitchFamily="34" charset="0"/>
                <a:cs typeface="Arial" panose="020B0604020202020204" pitchFamily="34" charset="0"/>
              </a:rPr>
              <a:t>. London: 	Sage. </a:t>
            </a:r>
          </a:p>
          <a:p>
            <a:pPr>
              <a:lnSpc>
                <a:spcPct val="100000"/>
              </a:lnSpc>
              <a:spcBef>
                <a:spcPct val="0"/>
              </a:spcBef>
            </a:pPr>
            <a:r>
              <a:rPr lang="en-GB" sz="1400" dirty="0" smtClean="0">
                <a:solidFill>
                  <a:schemeClr val="tx1"/>
                </a:solidFill>
                <a:latin typeface="Arial" panose="020B0604020202020204" pitchFamily="34" charset="0"/>
                <a:cs typeface="Arial" panose="020B0604020202020204" pitchFamily="34" charset="0"/>
              </a:rPr>
              <a:t>Potter</a:t>
            </a:r>
            <a:r>
              <a:rPr lang="en-GB" sz="1400" dirty="0">
                <a:solidFill>
                  <a:schemeClr val="tx1"/>
                </a:solidFill>
                <a:latin typeface="Arial" panose="020B0604020202020204" pitchFamily="34" charset="0"/>
                <a:cs typeface="Arial" panose="020B0604020202020204" pitchFamily="34" charset="0"/>
              </a:rPr>
              <a:t>, </a:t>
            </a:r>
            <a:r>
              <a:rPr lang="en-GB" sz="1400" dirty="0" smtClean="0">
                <a:solidFill>
                  <a:schemeClr val="tx1"/>
                </a:solidFill>
                <a:latin typeface="Arial" panose="020B0604020202020204" pitchFamily="34" charset="0"/>
                <a:cs typeface="Arial" panose="020B0604020202020204" pitchFamily="34" charset="0"/>
              </a:rPr>
              <a:t>Jonathan </a:t>
            </a:r>
            <a:r>
              <a:rPr lang="en-GB" sz="1400" dirty="0">
                <a:solidFill>
                  <a:schemeClr val="tx1"/>
                </a:solidFill>
                <a:latin typeface="Arial" panose="020B0604020202020204" pitchFamily="34" charset="0"/>
                <a:cs typeface="Arial" panose="020B0604020202020204" pitchFamily="34" charset="0"/>
              </a:rPr>
              <a:t>and </a:t>
            </a:r>
            <a:r>
              <a:rPr lang="en-GB" sz="1400" dirty="0" err="1">
                <a:solidFill>
                  <a:schemeClr val="tx1"/>
                </a:solidFill>
                <a:latin typeface="Arial" panose="020B0604020202020204" pitchFamily="34" charset="0"/>
                <a:cs typeface="Arial" panose="020B0604020202020204" pitchFamily="34" charset="0"/>
              </a:rPr>
              <a:t>Wetherell</a:t>
            </a:r>
            <a:r>
              <a:rPr lang="en-GB" sz="1400" dirty="0">
                <a:solidFill>
                  <a:schemeClr val="tx1"/>
                </a:solidFill>
                <a:latin typeface="Arial" panose="020B0604020202020204" pitchFamily="34" charset="0"/>
                <a:cs typeface="Arial" panose="020B0604020202020204" pitchFamily="34" charset="0"/>
              </a:rPr>
              <a:t>, </a:t>
            </a:r>
            <a:r>
              <a:rPr lang="en-GB" sz="1400" dirty="0" smtClean="0">
                <a:solidFill>
                  <a:schemeClr val="tx1"/>
                </a:solidFill>
                <a:latin typeface="Arial" panose="020B0604020202020204" pitchFamily="34" charset="0"/>
                <a:cs typeface="Arial" panose="020B0604020202020204" pitchFamily="34" charset="0"/>
              </a:rPr>
              <a:t>Margaret. </a:t>
            </a:r>
            <a:r>
              <a:rPr lang="en-GB" sz="1400" dirty="0">
                <a:solidFill>
                  <a:schemeClr val="tx1"/>
                </a:solidFill>
                <a:latin typeface="Arial" panose="020B0604020202020204" pitchFamily="34" charset="0"/>
                <a:cs typeface="Arial" panose="020B0604020202020204" pitchFamily="34" charset="0"/>
              </a:rPr>
              <a:t>(1987) </a:t>
            </a:r>
            <a:r>
              <a:rPr lang="en-GB" sz="1400" i="1" dirty="0">
                <a:solidFill>
                  <a:schemeClr val="tx1"/>
                </a:solidFill>
                <a:latin typeface="Arial" panose="020B0604020202020204" pitchFamily="34" charset="0"/>
                <a:cs typeface="Arial" panose="020B0604020202020204" pitchFamily="34" charset="0"/>
              </a:rPr>
              <a:t>Discourse and Social </a:t>
            </a:r>
            <a:r>
              <a:rPr lang="en-GB" sz="1400" i="1" dirty="0" smtClean="0">
                <a:solidFill>
                  <a:schemeClr val="tx1"/>
                </a:solidFill>
                <a:latin typeface="Arial" panose="020B0604020202020204" pitchFamily="34" charset="0"/>
                <a:cs typeface="Arial" panose="020B0604020202020204" pitchFamily="34" charset="0"/>
              </a:rPr>
              <a:t>	Psychology. </a:t>
            </a:r>
            <a:r>
              <a:rPr lang="en-GB" sz="1400" dirty="0" smtClean="0">
                <a:solidFill>
                  <a:schemeClr val="tx1"/>
                </a:solidFill>
                <a:latin typeface="Arial" panose="020B0604020202020204" pitchFamily="34" charset="0"/>
                <a:cs typeface="Arial" panose="020B0604020202020204" pitchFamily="34" charset="0"/>
              </a:rPr>
              <a:t>London</a:t>
            </a:r>
            <a:r>
              <a:rPr lang="en-GB" sz="1400" dirty="0">
                <a:solidFill>
                  <a:schemeClr val="tx1"/>
                </a:solidFill>
                <a:latin typeface="Arial" panose="020B0604020202020204" pitchFamily="34" charset="0"/>
                <a:cs typeface="Arial" panose="020B0604020202020204" pitchFamily="34" charset="0"/>
              </a:rPr>
              <a:t>: Sage. </a:t>
            </a:r>
            <a:endParaRPr lang="en-GB" sz="1400" dirty="0" smtClean="0">
              <a:solidFill>
                <a:schemeClr val="tx1"/>
              </a:solidFill>
              <a:latin typeface="Arial" panose="020B0604020202020204" pitchFamily="34" charset="0"/>
              <a:cs typeface="Arial" panose="020B0604020202020204" pitchFamily="34" charset="0"/>
            </a:endParaRPr>
          </a:p>
          <a:p>
            <a:pPr>
              <a:lnSpc>
                <a:spcPct val="100000"/>
              </a:lnSpc>
              <a:spcBef>
                <a:spcPct val="0"/>
              </a:spcBef>
            </a:pPr>
            <a:r>
              <a:rPr lang="en-GB" sz="1400" dirty="0">
                <a:solidFill>
                  <a:schemeClr val="tx1"/>
                </a:solidFill>
                <a:latin typeface="Arial" panose="020B0604020202020204" pitchFamily="34" charset="0"/>
                <a:cs typeface="Arial" panose="020B0604020202020204" pitchFamily="34" charset="0"/>
              </a:rPr>
              <a:t>Sacks, H. (1992</a:t>
            </a:r>
            <a:r>
              <a:rPr lang="en-GB" sz="1400" i="1" dirty="0">
                <a:solidFill>
                  <a:schemeClr val="tx1"/>
                </a:solidFill>
                <a:latin typeface="Arial" panose="020B0604020202020204" pitchFamily="34" charset="0"/>
                <a:cs typeface="Arial" panose="020B0604020202020204" pitchFamily="34" charset="0"/>
              </a:rPr>
              <a:t>) Lectures on Conversation</a:t>
            </a:r>
            <a:r>
              <a:rPr lang="en-GB" sz="1400" dirty="0">
                <a:solidFill>
                  <a:schemeClr val="tx1"/>
                </a:solidFill>
                <a:latin typeface="Arial" panose="020B0604020202020204" pitchFamily="34" charset="0"/>
                <a:cs typeface="Arial" panose="020B0604020202020204" pitchFamily="34" charset="0"/>
              </a:rPr>
              <a:t> Volumes I &amp; II. Oxford: Blackwell.</a:t>
            </a:r>
          </a:p>
          <a:p>
            <a:pPr>
              <a:lnSpc>
                <a:spcPct val="100000"/>
              </a:lnSpc>
            </a:pPr>
            <a:r>
              <a:rPr lang="en-GB" sz="1400" dirty="0" smtClean="0">
                <a:solidFill>
                  <a:schemeClr val="tx1"/>
                </a:solidFill>
                <a:latin typeface="Arial" panose="020B0604020202020204" pitchFamily="34" charset="0"/>
                <a:cs typeface="Arial" panose="020B0604020202020204" pitchFamily="34" charset="0"/>
              </a:rPr>
              <a:t>Taylor, Stephanie </a:t>
            </a:r>
            <a:r>
              <a:rPr lang="en-GB" sz="1400" dirty="0">
                <a:solidFill>
                  <a:schemeClr val="tx1"/>
                </a:solidFill>
                <a:latin typeface="Arial" panose="020B0604020202020204" pitchFamily="34" charset="0"/>
                <a:cs typeface="Arial" panose="020B0604020202020204" pitchFamily="34" charset="0"/>
              </a:rPr>
              <a:t>(2003) ‘Locating and Conducting Discourse Analytical </a:t>
            </a:r>
            <a:r>
              <a:rPr lang="en-GB" sz="1400" dirty="0" smtClean="0">
                <a:solidFill>
                  <a:schemeClr val="tx1"/>
                </a:solidFill>
                <a:latin typeface="Arial" panose="020B0604020202020204" pitchFamily="34" charset="0"/>
                <a:cs typeface="Arial" panose="020B0604020202020204" pitchFamily="34" charset="0"/>
              </a:rPr>
              <a:t>	Research’. </a:t>
            </a:r>
            <a:r>
              <a:rPr lang="en-GB" sz="1400" dirty="0">
                <a:solidFill>
                  <a:schemeClr val="tx1"/>
                </a:solidFill>
                <a:latin typeface="Arial" panose="020B0604020202020204" pitchFamily="34" charset="0"/>
                <a:cs typeface="Arial" panose="020B0604020202020204" pitchFamily="34" charset="0"/>
              </a:rPr>
              <a:t>In </a:t>
            </a:r>
            <a:r>
              <a:rPr lang="en-GB" sz="1400" dirty="0" smtClean="0">
                <a:solidFill>
                  <a:schemeClr val="tx1"/>
                </a:solidFill>
                <a:latin typeface="Arial" panose="020B0604020202020204" pitchFamily="34" charset="0"/>
                <a:cs typeface="Arial" panose="020B0604020202020204" pitchFamily="34" charset="0"/>
              </a:rPr>
              <a:t>Margaret </a:t>
            </a:r>
            <a:r>
              <a:rPr lang="en-GB" sz="1400" dirty="0" err="1">
                <a:solidFill>
                  <a:schemeClr val="tx1"/>
                </a:solidFill>
                <a:latin typeface="Arial" panose="020B0604020202020204" pitchFamily="34" charset="0"/>
                <a:cs typeface="Arial" panose="020B0604020202020204" pitchFamily="34" charset="0"/>
              </a:rPr>
              <a:t>Wetherell</a:t>
            </a:r>
            <a:r>
              <a:rPr lang="en-GB" sz="1400" dirty="0">
                <a:solidFill>
                  <a:schemeClr val="tx1"/>
                </a:solidFill>
                <a:latin typeface="Arial" panose="020B0604020202020204" pitchFamily="34" charset="0"/>
                <a:cs typeface="Arial" panose="020B0604020202020204" pitchFamily="34" charset="0"/>
              </a:rPr>
              <a:t>, Stephanie Taylor &amp; Simeon J. </a:t>
            </a:r>
            <a:r>
              <a:rPr lang="en-GB" sz="1400" dirty="0" smtClean="0">
                <a:solidFill>
                  <a:schemeClr val="tx1"/>
                </a:solidFill>
                <a:latin typeface="Arial" panose="020B0604020202020204" pitchFamily="34" charset="0"/>
                <a:cs typeface="Arial" panose="020B0604020202020204" pitchFamily="34" charset="0"/>
              </a:rPr>
              <a:t>	Yates </a:t>
            </a:r>
            <a:r>
              <a:rPr lang="en-GB" sz="1400" dirty="0">
                <a:solidFill>
                  <a:schemeClr val="tx1"/>
                </a:solidFill>
                <a:latin typeface="Arial" panose="020B0604020202020204" pitchFamily="34" charset="0"/>
                <a:cs typeface="Arial" panose="020B0604020202020204" pitchFamily="34" charset="0"/>
              </a:rPr>
              <a:t>(eds.) </a:t>
            </a:r>
            <a:r>
              <a:rPr lang="en-GB" sz="1400" i="1" dirty="0">
                <a:solidFill>
                  <a:schemeClr val="tx1"/>
                </a:solidFill>
                <a:latin typeface="Arial" panose="020B0604020202020204" pitchFamily="34" charset="0"/>
                <a:cs typeface="Arial" panose="020B0604020202020204" pitchFamily="34" charset="0"/>
              </a:rPr>
              <a:t>Discourse as Data</a:t>
            </a:r>
            <a:r>
              <a:rPr lang="en-GB" sz="1400" dirty="0">
                <a:solidFill>
                  <a:schemeClr val="tx1"/>
                </a:solidFill>
                <a:latin typeface="Arial" panose="020B0604020202020204" pitchFamily="34" charset="0"/>
                <a:cs typeface="Arial" panose="020B0604020202020204" pitchFamily="34" charset="0"/>
              </a:rPr>
              <a:t>, </a:t>
            </a:r>
            <a:r>
              <a:rPr lang="en-GB" sz="1400" dirty="0" smtClean="0">
                <a:solidFill>
                  <a:schemeClr val="tx1"/>
                </a:solidFill>
                <a:latin typeface="Arial" panose="020B0604020202020204" pitchFamily="34" charset="0"/>
                <a:cs typeface="Arial" panose="020B0604020202020204" pitchFamily="34" charset="0"/>
              </a:rPr>
              <a:t>London</a:t>
            </a:r>
            <a:r>
              <a:rPr lang="en-GB" sz="1400" dirty="0">
                <a:solidFill>
                  <a:schemeClr val="tx1"/>
                </a:solidFill>
                <a:latin typeface="Arial" panose="020B0604020202020204" pitchFamily="34" charset="0"/>
                <a:cs typeface="Arial" panose="020B0604020202020204" pitchFamily="34" charset="0"/>
              </a:rPr>
              <a:t>: Sage. </a:t>
            </a:r>
          </a:p>
          <a:p>
            <a:pPr>
              <a:lnSpc>
                <a:spcPct val="100000"/>
              </a:lnSpc>
              <a:spcBef>
                <a:spcPct val="0"/>
              </a:spcBef>
            </a:pPr>
            <a:endParaRPr lang="en-GB" sz="1400" dirty="0">
              <a:solidFill>
                <a:schemeClr val="tx1"/>
              </a:solidFill>
              <a:latin typeface="Arial" panose="020B0604020202020204" pitchFamily="34" charset="0"/>
              <a:cs typeface="Arial" panose="020B0604020202020204" pitchFamily="34" charset="0"/>
            </a:endParaRPr>
          </a:p>
          <a:p>
            <a:pPr>
              <a:lnSpc>
                <a:spcPct val="150000"/>
              </a:lnSpc>
              <a:spcBef>
                <a:spcPct val="0"/>
              </a:spcBef>
            </a:pPr>
            <a:endParaRPr lang="en-GB" sz="2000" dirty="0">
              <a:latin typeface="Arial" panose="020B0604020202020204" pitchFamily="34" charset="0"/>
              <a:cs typeface="Arial" panose="020B0604020202020204" pitchFamily="34" charset="0"/>
            </a:endParaRPr>
          </a:p>
        </p:txBody>
      </p:sp>
      <p:sp>
        <p:nvSpPr>
          <p:cNvPr id="13314"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GB" altLang="en-US" dirty="0">
                <a:solidFill>
                  <a:schemeClr val="tx1"/>
                </a:solidFill>
                <a:ea typeface="ＭＳ Ｐゴシック" charset="-128"/>
              </a:rPr>
              <a:t>Presentation by</a:t>
            </a:r>
          </a:p>
          <a:p>
            <a:pPr>
              <a:spcBef>
                <a:spcPct val="0"/>
              </a:spcBef>
            </a:pPr>
            <a:endParaRPr lang="en-US" altLang="en-US" dirty="0">
              <a:solidFill>
                <a:schemeClr val="tx1"/>
              </a:solidFill>
              <a:ea typeface="ＭＳ Ｐゴシック" charset="-128"/>
            </a:endParaRPr>
          </a:p>
        </p:txBody>
      </p:sp>
      <p:sp>
        <p:nvSpPr>
          <p:cNvPr id="13315" name="Text Placeholder 3"/>
          <p:cNvSpPr>
            <a:spLocks noGrp="1"/>
          </p:cNvSpPr>
          <p:nvPr>
            <p:ph type="body"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pPr>
              <a:spcBef>
                <a:spcPct val="0"/>
              </a:spcBef>
            </a:pPr>
            <a:r>
              <a:rPr lang="en-US" altLang="en-US" dirty="0" smtClean="0">
                <a:solidFill>
                  <a:schemeClr val="tx1"/>
                </a:solidFill>
                <a:ea typeface="ＭＳ Ｐゴシック" charset="-128"/>
              </a:rPr>
              <a:t>Sally Reardon</a:t>
            </a:r>
            <a:endParaRPr lang="en-US" altLang="en-US" dirty="0">
              <a:solidFill>
                <a:schemeClr val="tx1"/>
              </a:solidFill>
              <a:ea typeface="ＭＳ Ｐゴシック" charset="-128"/>
            </a:endParaRPr>
          </a:p>
        </p:txBody>
      </p:sp>
      <p:sp>
        <p:nvSpPr>
          <p:cNvPr id="13316" name="Text Placeholder 4"/>
          <p:cNvSpPr>
            <a:spLocks noGrp="1"/>
          </p:cNvSpPr>
          <p:nvPr>
            <p:ph type="body"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US" altLang="en-US" dirty="0" smtClean="0">
                <a:solidFill>
                  <a:schemeClr val="tx1"/>
                </a:solidFill>
                <a:ea typeface="ＭＳ Ｐゴシック" charset="-128"/>
              </a:rPr>
              <a:t>Sally2.reardon@uwe.ac.uk</a:t>
            </a:r>
            <a:endParaRPr lang="en-US" altLang="en-US" dirty="0">
              <a:solidFill>
                <a:schemeClr val="tx1"/>
              </a:solidFill>
              <a:ea typeface="ＭＳ Ｐゴシック" charset="-128"/>
            </a:endParaRPr>
          </a:p>
        </p:txBody>
      </p:sp>
      <p:pic>
        <p:nvPicPr>
          <p:cNvPr id="1026" name="Picture 2" descr="C:\Users\s3-reardon\AppData\Local\Microsoft\Windows\Temporary Internet Files\Content.IE5\33S0LAGO\world-map-continents-country-fla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3316254"/>
            <a:ext cx="6084168" cy="3080193"/>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8"/>
          </p:nvPr>
        </p:nvSpPr>
        <p:spPr/>
        <p:txBody>
          <a:bodyPr>
            <a:normAutofit/>
          </a:bodyPr>
          <a:lstStyle/>
          <a:p>
            <a:r>
              <a:rPr lang="en-GB" dirty="0" smtClean="0">
                <a:solidFill>
                  <a:schemeClr val="tx1"/>
                </a:solidFill>
              </a:rPr>
              <a:t>LearningForAll2017</a:t>
            </a:r>
            <a:endParaRPr lang="en-GB" dirty="0">
              <a:solidFill>
                <a:schemeClr val="tx1"/>
              </a:solidFill>
            </a:endParaRPr>
          </a:p>
        </p:txBody>
      </p:sp>
    </p:spTree>
    <p:extLst>
      <p:ext uri="{BB962C8B-B14F-4D97-AF65-F5344CB8AC3E}">
        <p14:creationId xmlns:p14="http://schemas.microsoft.com/office/powerpoint/2010/main" val="522936181"/>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DA46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Output</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6211" y="1600200"/>
            <a:ext cx="8051578" cy="4525963"/>
          </a:xfrm>
        </p:spPr>
      </p:pic>
    </p:spTree>
    <p:extLst>
      <p:ext uri="{BB962C8B-B14F-4D97-AF65-F5344CB8AC3E}">
        <p14:creationId xmlns:p14="http://schemas.microsoft.com/office/powerpoint/2010/main" val="3424008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DA46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Production</a:t>
            </a:r>
            <a:endParaRPr lang="en-GB"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66950" y="2062956"/>
            <a:ext cx="4610100" cy="3600450"/>
          </a:xfrm>
        </p:spPr>
      </p:pic>
    </p:spTree>
    <p:extLst>
      <p:ext uri="{BB962C8B-B14F-4D97-AF65-F5344CB8AC3E}">
        <p14:creationId xmlns:p14="http://schemas.microsoft.com/office/powerpoint/2010/main" val="7466835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DA46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 they say?</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79604" y="1600200"/>
            <a:ext cx="6784792" cy="4525963"/>
          </a:xfrm>
        </p:spPr>
      </p:pic>
    </p:spTree>
    <p:extLst>
      <p:ext uri="{BB962C8B-B14F-4D97-AF65-F5344CB8AC3E}">
        <p14:creationId xmlns:p14="http://schemas.microsoft.com/office/powerpoint/2010/main" val="414218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DA46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a:t>
            </a:r>
            <a:endParaRPr lang="en-GB" dirty="0"/>
          </a:p>
        </p:txBody>
      </p:sp>
      <p:sp>
        <p:nvSpPr>
          <p:cNvPr id="3" name="Content Placeholder 2"/>
          <p:cNvSpPr>
            <a:spLocks noGrp="1"/>
          </p:cNvSpPr>
          <p:nvPr>
            <p:ph sz="half" idx="1"/>
          </p:nvPr>
        </p:nvSpPr>
        <p:spPr/>
        <p:txBody>
          <a:bodyPr>
            <a:normAutofit fontScale="70000" lnSpcReduction="20000"/>
          </a:bodyPr>
          <a:lstStyle/>
          <a:p>
            <a:pPr marL="514350" indent="-514350">
              <a:buAutoNum type="arabicPeriod"/>
            </a:pPr>
            <a:r>
              <a:rPr lang="en-GB" b="1" dirty="0" smtClean="0"/>
              <a:t>Education</a:t>
            </a:r>
            <a:r>
              <a:rPr lang="en-GB" dirty="0"/>
              <a:t>: </a:t>
            </a:r>
            <a:r>
              <a:rPr lang="en-GB" dirty="0" smtClean="0"/>
              <a:t>The </a:t>
            </a:r>
            <a:r>
              <a:rPr lang="en-GB" dirty="0"/>
              <a:t>Broadcast Journalism Training Council (BJTC) website and the websites of 27 ‘Journalism’ degree courses accredited </a:t>
            </a:r>
            <a:r>
              <a:rPr lang="en-GB" dirty="0" smtClean="0"/>
              <a:t>by the BJTC</a:t>
            </a:r>
          </a:p>
          <a:p>
            <a:pPr marL="514350" indent="-514350">
              <a:buFont typeface="Arial" panose="020B0604020202020204" pitchFamily="34" charset="0"/>
              <a:buAutoNum type="arabicPeriod"/>
            </a:pPr>
            <a:r>
              <a:rPr lang="en-GB" b="1" dirty="0"/>
              <a:t>Employers</a:t>
            </a:r>
            <a:r>
              <a:rPr lang="en-GB" dirty="0"/>
              <a:t>: </a:t>
            </a:r>
            <a:r>
              <a:rPr lang="en-GB" dirty="0" smtClean="0"/>
              <a:t>Websites </a:t>
            </a:r>
            <a:r>
              <a:rPr lang="en-GB" dirty="0"/>
              <a:t>of 9 major broadcast journalism employers’ trainee and graduate schemes </a:t>
            </a:r>
            <a:r>
              <a:rPr lang="en-GB" dirty="0" smtClean="0"/>
              <a:t>included. </a:t>
            </a:r>
          </a:p>
          <a:p>
            <a:pPr marL="514350" indent="-514350">
              <a:buFont typeface="Arial" panose="020B0604020202020204" pitchFamily="34" charset="0"/>
              <a:buAutoNum type="arabicPeriod"/>
            </a:pPr>
            <a:r>
              <a:rPr lang="en-GB" b="1" dirty="0" smtClean="0"/>
              <a:t>Journalists: </a:t>
            </a:r>
            <a:r>
              <a:rPr lang="en-GB" dirty="0" smtClean="0"/>
              <a:t>Interviews with broadcast journalists; and </a:t>
            </a:r>
            <a:r>
              <a:rPr lang="en-GB" b="1" dirty="0" smtClean="0"/>
              <a:t> </a:t>
            </a:r>
            <a:r>
              <a:rPr lang="en-GB" dirty="0"/>
              <a:t>in the </a:t>
            </a:r>
            <a:r>
              <a:rPr lang="en-GB" dirty="0" smtClean="0"/>
              <a:t>media and in conversation. </a:t>
            </a:r>
          </a:p>
          <a:p>
            <a:pPr marL="514350" indent="-514350">
              <a:buAutoNum type="arabicPeriod"/>
            </a:pPr>
            <a:r>
              <a:rPr lang="en-GB" b="1" dirty="0" smtClean="0"/>
              <a:t>Students: </a:t>
            </a:r>
            <a:r>
              <a:rPr lang="en-GB" dirty="0" smtClean="0"/>
              <a:t>Interviews </a:t>
            </a:r>
            <a:r>
              <a:rPr lang="en-GB" dirty="0"/>
              <a:t>with third year students at </a:t>
            </a:r>
            <a:r>
              <a:rPr lang="en-GB" dirty="0" smtClean="0"/>
              <a:t>UWE. </a:t>
            </a:r>
            <a:endParaRPr lang="en-GB" dirty="0"/>
          </a:p>
          <a:p>
            <a:pPr marL="514350" indent="-514350">
              <a:buFont typeface="Arial" panose="020B0604020202020204" pitchFamily="34" charset="0"/>
              <a:buAutoNum type="arabicPeriod"/>
            </a:pPr>
            <a:endParaRPr lang="en-GB"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99690" y="1600200"/>
            <a:ext cx="3935620" cy="4525963"/>
          </a:xfrm>
        </p:spPr>
      </p:pic>
    </p:spTree>
    <p:extLst>
      <p:ext uri="{BB962C8B-B14F-4D97-AF65-F5344CB8AC3E}">
        <p14:creationId xmlns:p14="http://schemas.microsoft.com/office/powerpoint/2010/main" val="7700579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DA463"/>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Methodology</a:t>
            </a:r>
            <a:endParaRPr lang="en-GB" dirty="0"/>
          </a:p>
        </p:txBody>
      </p:sp>
      <p:sp>
        <p:nvSpPr>
          <p:cNvPr id="6" name="Content Placeholder 5"/>
          <p:cNvSpPr>
            <a:spLocks noGrp="1"/>
          </p:cNvSpPr>
          <p:nvPr>
            <p:ph sz="half" idx="1"/>
          </p:nvPr>
        </p:nvSpPr>
        <p:spPr/>
        <p:txBody>
          <a:bodyPr/>
          <a:lstStyle/>
          <a:p>
            <a:pPr marL="0" indent="0">
              <a:buNone/>
            </a:pPr>
            <a:r>
              <a:rPr lang="en-GB" dirty="0" smtClean="0"/>
              <a:t>Discourse analysis looking at the ‘interpretive repertoires’</a:t>
            </a:r>
            <a:endParaRPr lang="en-GB" dirty="0"/>
          </a:p>
        </p:txBody>
      </p:sp>
      <p:sp>
        <p:nvSpPr>
          <p:cNvPr id="7" name="Content Placeholder 6"/>
          <p:cNvSpPr>
            <a:spLocks noGrp="1"/>
          </p:cNvSpPr>
          <p:nvPr>
            <p:ph sz="half" idx="2"/>
          </p:nvPr>
        </p:nvSpPr>
        <p:spPr/>
        <p:txBody>
          <a:bodyPr/>
          <a:lstStyle/>
          <a:p>
            <a:pPr marL="0" indent="0">
              <a:buNone/>
            </a:pPr>
            <a:r>
              <a:rPr lang="en-GB" dirty="0" smtClean="0"/>
              <a:t>Interpretive repertoire: </a:t>
            </a:r>
          </a:p>
          <a:p>
            <a:pPr marL="0" indent="0">
              <a:buNone/>
            </a:pPr>
            <a:r>
              <a:rPr lang="en-GB" dirty="0" smtClean="0"/>
              <a:t>‘</a:t>
            </a:r>
            <a:r>
              <a:rPr lang="en-GB" dirty="0"/>
              <a:t>a lexicon or register of terms and metaphors drawn upon to characterise and evaluate actions and events’ (Potter and </a:t>
            </a:r>
            <a:r>
              <a:rPr lang="en-GB" dirty="0" err="1"/>
              <a:t>Wetherell</a:t>
            </a:r>
            <a:r>
              <a:rPr lang="en-GB" dirty="0"/>
              <a:t> 1987:138). </a:t>
            </a:r>
            <a:r>
              <a:rPr lang="en-GB" dirty="0" smtClean="0"/>
              <a:t> </a:t>
            </a:r>
          </a:p>
          <a:p>
            <a:pPr marL="0" indent="0">
              <a:buNone/>
            </a:pPr>
            <a:endParaRPr lang="en-GB" dirty="0"/>
          </a:p>
        </p:txBody>
      </p:sp>
    </p:spTree>
    <p:extLst>
      <p:ext uri="{BB962C8B-B14F-4D97-AF65-F5344CB8AC3E}">
        <p14:creationId xmlns:p14="http://schemas.microsoft.com/office/powerpoint/2010/main" val="36402427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DA463"/>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67544" y="260648"/>
            <a:ext cx="7848872" cy="1522090"/>
          </a:xfrm>
        </p:spPr>
        <p:txBody>
          <a:bodyPr>
            <a:noAutofit/>
          </a:bodyPr>
          <a:lstStyle/>
          <a:p>
            <a:r>
              <a:rPr lang="en-GB" sz="4400" dirty="0" smtClean="0"/>
              <a:t>The headlines: </a:t>
            </a:r>
            <a:br>
              <a:rPr lang="en-GB" sz="4400" dirty="0" smtClean="0"/>
            </a:br>
            <a:r>
              <a:rPr lang="en-GB" sz="4400" dirty="0" smtClean="0"/>
              <a:t>3 major chords and one minor</a:t>
            </a:r>
            <a:endParaRPr lang="en-GB" sz="4400"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19872" y="2636912"/>
            <a:ext cx="5111750" cy="2874388"/>
          </a:xfrm>
        </p:spPr>
      </p:pic>
      <p:sp>
        <p:nvSpPr>
          <p:cNvPr id="6" name="Text Placeholder 5"/>
          <p:cNvSpPr>
            <a:spLocks noGrp="1"/>
          </p:cNvSpPr>
          <p:nvPr>
            <p:ph type="body" sz="half" idx="2"/>
          </p:nvPr>
        </p:nvSpPr>
        <p:spPr>
          <a:xfrm>
            <a:off x="467544" y="1844824"/>
            <a:ext cx="3008313" cy="4691063"/>
          </a:xfrm>
        </p:spPr>
        <p:txBody>
          <a:bodyPr>
            <a:normAutofit/>
          </a:bodyPr>
          <a:lstStyle/>
          <a:p>
            <a:pPr marL="342900" indent="-342900">
              <a:buAutoNum type="arabicPeriod"/>
            </a:pPr>
            <a:endParaRPr lang="en-GB" sz="3600" dirty="0" smtClean="0"/>
          </a:p>
          <a:p>
            <a:pPr marL="342900" indent="-342900">
              <a:buAutoNum type="arabicPeriod"/>
            </a:pPr>
            <a:r>
              <a:rPr lang="en-GB" sz="3600" dirty="0" smtClean="0"/>
              <a:t>Training</a:t>
            </a:r>
          </a:p>
          <a:p>
            <a:pPr marL="342900" indent="-342900">
              <a:buAutoNum type="arabicPeriod"/>
            </a:pPr>
            <a:r>
              <a:rPr lang="en-GB" sz="3600" dirty="0" smtClean="0"/>
              <a:t>Vocation</a:t>
            </a:r>
          </a:p>
          <a:p>
            <a:pPr marL="342900" indent="-342900">
              <a:buAutoNum type="arabicPeriod"/>
            </a:pPr>
            <a:r>
              <a:rPr lang="en-GB" sz="3600" dirty="0" smtClean="0"/>
              <a:t>Accident</a:t>
            </a:r>
          </a:p>
          <a:p>
            <a:pPr marL="342900" indent="-342900">
              <a:buAutoNum type="arabicPeriod"/>
            </a:pPr>
            <a:r>
              <a:rPr lang="en-GB" sz="3600" dirty="0" smtClean="0"/>
              <a:t>Critical Reflection</a:t>
            </a:r>
            <a:endParaRPr lang="en-GB" sz="3600" dirty="0"/>
          </a:p>
        </p:txBody>
      </p:sp>
    </p:spTree>
    <p:extLst>
      <p:ext uri="{BB962C8B-B14F-4D97-AF65-F5344CB8AC3E}">
        <p14:creationId xmlns:p14="http://schemas.microsoft.com/office/powerpoint/2010/main" val="10663201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56E99604-B34A-AB45-82E2-A2F6C5EC15CC}" vid="{C3811B3D-AE0C-294C-BC2C-607328485A31}"/>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B7AB1D9504C54F9BDC21A13F3D45F8" ma:contentTypeVersion="4" ma:contentTypeDescription="Create a new document." ma:contentTypeScope="" ma:versionID="281a8aee3199a915906587ecc3b4a3d3">
  <xsd:schema xmlns:xsd="http://www.w3.org/2001/XMLSchema" xmlns:xs="http://www.w3.org/2001/XMLSchema" xmlns:p="http://schemas.microsoft.com/office/2006/metadata/properties" targetNamespace="http://schemas.microsoft.com/office/2006/metadata/properties" ma:root="true" ma:fieldsID="868fb88f7b8fe3d26c835aeb35faa26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B91ACB11-E88C-4CCF-9F84-AF09DBCE1310}"/>
</file>

<file path=customXml/itemProps2.xml><?xml version="1.0" encoding="utf-8"?>
<ds:datastoreItem xmlns:ds="http://schemas.openxmlformats.org/officeDocument/2006/customXml" ds:itemID="{0B42773C-5E0A-4F29-B686-70BC087DD5A1}"/>
</file>

<file path=customXml/itemProps3.xml><?xml version="1.0" encoding="utf-8"?>
<ds:datastoreItem xmlns:ds="http://schemas.openxmlformats.org/officeDocument/2006/customXml" ds:itemID="{9392B77B-3EAB-4C52-B48C-FB22D796AB6B}"/>
</file>

<file path=docProps/app.xml><?xml version="1.0" encoding="utf-8"?>
<Properties xmlns="http://schemas.openxmlformats.org/officeDocument/2006/extended-properties" xmlns:vt="http://schemas.openxmlformats.org/officeDocument/2006/docPropsVTypes">
  <TotalTime>2745</TotalTime>
  <Words>1184</Words>
  <Application>Microsoft Office PowerPoint</Application>
  <PresentationFormat>On-screen Show (4:3)</PresentationFormat>
  <Paragraphs>117</Paragraphs>
  <Slides>35</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35</vt:i4>
      </vt:variant>
    </vt:vector>
  </HeadingPairs>
  <TitlesOfParts>
    <vt:vector size="45" baseType="lpstr">
      <vt:lpstr>ＭＳ Ｐゴシック</vt:lpstr>
      <vt:lpstr>Arial</vt:lpstr>
      <vt:lpstr>Calibri</vt:lpstr>
      <vt:lpstr>Courier (W1)</vt:lpstr>
      <vt:lpstr>Courier New</vt:lpstr>
      <vt:lpstr>EucrosiaUPC</vt:lpstr>
      <vt:lpstr>Georgia</vt:lpstr>
      <vt:lpstr>Tahoma</vt:lpstr>
      <vt:lpstr>Office Theme</vt:lpstr>
      <vt:lpstr>Custom Design</vt:lpstr>
      <vt:lpstr>PowerPoint Presentation</vt:lpstr>
      <vt:lpstr>PowerPoint Presentation</vt:lpstr>
      <vt:lpstr>Output</vt:lpstr>
      <vt:lpstr>Output</vt:lpstr>
      <vt:lpstr>Production</vt:lpstr>
      <vt:lpstr>What do they say?</vt:lpstr>
      <vt:lpstr>Data</vt:lpstr>
      <vt:lpstr>Methodology</vt:lpstr>
      <vt:lpstr>The headlines:  3 major chords and one minor</vt:lpstr>
      <vt:lpstr>1. Training</vt:lpstr>
      <vt:lpstr>1. Training</vt:lpstr>
      <vt:lpstr>2. Vocation</vt:lpstr>
      <vt:lpstr>2. Vocation</vt:lpstr>
      <vt:lpstr>2. Vocation</vt:lpstr>
      <vt:lpstr>3. Accident  (or “the sexually transmitted job”)</vt:lpstr>
      <vt:lpstr>3. Accident  (or “the sexually transmitted job”)</vt:lpstr>
      <vt:lpstr>Tensions – Nurture v. Nature </vt:lpstr>
      <vt:lpstr>4. Critical thinking</vt:lpstr>
      <vt:lpstr>4. Critical thinking</vt:lpstr>
      <vt:lpstr>Tensions</vt:lpstr>
      <vt:lpstr>So…</vt:lpstr>
      <vt:lpstr>Students professional identity</vt:lpstr>
      <vt:lpstr> Student Professional Identity  </vt:lpstr>
      <vt:lpstr>Accident</vt:lpstr>
      <vt:lpstr>Accident </vt:lpstr>
      <vt:lpstr>Vocation</vt:lpstr>
      <vt:lpstr>Vocation:  Divergences: Creative v. Clever </vt:lpstr>
      <vt:lpstr>Vocation:  Divergences: Creative v. Clever </vt:lpstr>
      <vt:lpstr>Vocation:  Divergences: Creative v. Clever </vt:lpstr>
      <vt:lpstr>Training</vt:lpstr>
      <vt:lpstr>Category entitlement: </vt:lpstr>
      <vt:lpstr>Critical thinking: News values</vt:lpstr>
      <vt:lpstr>Discussion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Sicily</dc:title>
  <dc:creator>Sally</dc:creator>
  <cp:lastModifiedBy>Julia Denman</cp:lastModifiedBy>
  <cp:revision>78</cp:revision>
  <cp:lastPrinted>2016-09-02T13:54:19Z</cp:lastPrinted>
  <dcterms:created xsi:type="dcterms:W3CDTF">2016-06-29T07:35:05Z</dcterms:created>
  <dcterms:modified xsi:type="dcterms:W3CDTF">2017-06-09T13:15:35Z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0x01010087B7AB1D9504C54F9BDC21A13F3D45F8</vt:lpwstr>
  </property>
</Properties>
</file>