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4"/>
  </p:sldMasterIdLst>
  <p:notesMasterIdLst>
    <p:notesMasterId r:id="rId10"/>
  </p:notesMasterIdLst>
  <p:sldIdLst>
    <p:sldId id="256" r:id="rId5"/>
    <p:sldId id="267" r:id="rId6"/>
    <p:sldId id="272" r:id="rId7"/>
    <p:sldId id="270" r:id="rId8"/>
    <p:sldId id="274" r:id="rId9"/>
  </p:sldIdLst>
  <p:sldSz cx="9144000" cy="5143500" type="screen16x9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orient="horz" pos="320" userDrawn="1">
          <p15:clr>
            <a:srgbClr val="A4A3A4"/>
          </p15:clr>
        </p15:guide>
        <p15:guide id="3" orient="horz" pos="737" userDrawn="1">
          <p15:clr>
            <a:srgbClr val="A4A3A4"/>
          </p15:clr>
        </p15:guide>
        <p15:guide id="4" orient="horz" pos="2879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pos="562" userDrawn="1">
          <p15:clr>
            <a:srgbClr val="A4A3A4"/>
          </p15:clr>
        </p15:guide>
        <p15:guide id="7" pos="5103" userDrawn="1">
          <p15:clr>
            <a:srgbClr val="A4A3A4"/>
          </p15:clr>
        </p15:guide>
        <p15:guide id="8" pos="2562" userDrawn="1">
          <p15:clr>
            <a:srgbClr val="A4A3A4"/>
          </p15:clr>
        </p15:guide>
        <p15:guide id="9" pos="269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4633"/>
    <a:srgbClr val="1A9DAC"/>
    <a:srgbClr val="A65C45"/>
    <a:srgbClr val="CC7054"/>
    <a:srgbClr val="FFFFFF"/>
    <a:srgbClr val="D6A700"/>
    <a:srgbClr val="6DA463"/>
    <a:srgbClr val="958CB2"/>
    <a:srgbClr val="7FBF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90"/>
    <p:restoredTop sz="94674"/>
  </p:normalViewPr>
  <p:slideViewPr>
    <p:cSldViewPr showGuides="1">
      <p:cViewPr varScale="1">
        <p:scale>
          <a:sx n="51" d="100"/>
          <a:sy n="51" d="100"/>
        </p:scale>
        <p:origin x="58" y="1046"/>
      </p:cViewPr>
      <p:guideLst>
        <p:guide orient="horz" pos="1620"/>
        <p:guide orient="horz" pos="320"/>
        <p:guide orient="horz" pos="737"/>
        <p:guide orient="horz" pos="2879"/>
        <p:guide pos="2880"/>
        <p:guide pos="562"/>
        <p:guide pos="5103"/>
        <p:guide pos="2562"/>
        <p:guide pos="26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86000" y="514350"/>
            <a:ext cx="4572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5360570-2B09-DB43-BBE0-DA076DA911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877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presentation title slide">
    <p:bg>
      <p:bgPr>
        <a:solidFill>
          <a:srgbClr val="7F46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1775346" y="1064628"/>
            <a:ext cx="0" cy="274320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2181658" y="987574"/>
            <a:ext cx="6062750" cy="283113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496861" y="1052376"/>
            <a:ext cx="1219139" cy="26908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496861" y="1322374"/>
            <a:ext cx="1219139" cy="4023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20" name="Text Placeholder 14"/>
          <p:cNvSpPr>
            <a:spLocks noGrp="1"/>
          </p:cNvSpPr>
          <p:nvPr>
            <p:ph type="body" sz="quarter" idx="17"/>
          </p:nvPr>
        </p:nvSpPr>
        <p:spPr>
          <a:xfrm>
            <a:off x="496861" y="1730074"/>
            <a:ext cx="1219139" cy="5214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1" i="0">
                <a:solidFill>
                  <a:schemeClr val="bg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9" name="Picture 11" descr="UWE-Logo-Bottom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92" y="4068763"/>
            <a:ext cx="2182812" cy="1074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Placeholder 14"/>
          <p:cNvSpPr>
            <a:spLocks noGrp="1"/>
          </p:cNvSpPr>
          <p:nvPr>
            <p:ph type="body" sz="quarter" idx="18"/>
          </p:nvPr>
        </p:nvSpPr>
        <p:spPr>
          <a:xfrm>
            <a:off x="496861" y="3666431"/>
            <a:ext cx="1219139" cy="2099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300"/>
              </a:lnSpc>
              <a:spcBef>
                <a:spcPts val="0"/>
              </a:spcBef>
              <a:buFontTx/>
              <a:buNone/>
              <a:defRPr sz="1100" b="0" i="0">
                <a:solidFill>
                  <a:schemeClr val="bg1"/>
                </a:solidFill>
                <a:latin typeface="Tahoma"/>
                <a:ea typeface="Tahoma"/>
                <a:cs typeface="Tahoma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26853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>
          <a:xfrm>
            <a:off x="468313" y="483518"/>
            <a:ext cx="8208143" cy="383416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FontTx/>
              <a:buNone/>
              <a:defRPr sz="2400" b="0" i="0">
                <a:ln>
                  <a:solidFill>
                    <a:srgbClr val="FFFFFF"/>
                  </a:solidFill>
                </a:ln>
                <a:solidFill>
                  <a:srgbClr val="FFFFFF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noProof="0" dirty="0" smtClean="0"/>
              <a:t>Drag picture to placeholder or click icon to add</a:t>
            </a:r>
            <a:endParaRPr lang="en-US" noProof="0" dirty="0"/>
          </a:p>
        </p:txBody>
      </p:sp>
      <p:pic>
        <p:nvPicPr>
          <p:cNvPr id="5" name="Picture 4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680606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4" y="1275606"/>
            <a:ext cx="6668019" cy="102459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800"/>
              </a:lnSpc>
              <a:spcBef>
                <a:spcPts val="0"/>
              </a:spcBef>
              <a:buFontTx/>
              <a:buNone/>
              <a:defRPr sz="44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99591" y="3023443"/>
            <a:ext cx="6668021" cy="45232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FontTx/>
              <a:buNone/>
              <a:defRPr sz="1600" b="0" i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9" name="Picture 8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45060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99594" y="555526"/>
            <a:ext cx="6668019" cy="48830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827583" y="1206160"/>
            <a:ext cx="6740029" cy="323779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ts val="24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1pPr>
            <a:lvl2pPr marL="0" indent="-269993">
              <a:lnSpc>
                <a:spcPts val="2400"/>
              </a:lnSpc>
              <a:buClr>
                <a:srgbClr val="7F4633"/>
              </a:buClr>
              <a:buFont typeface="Arial"/>
              <a:buChar char="•"/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2pPr>
            <a:lvl3pPr marL="539987" indent="-269993">
              <a:lnSpc>
                <a:spcPts val="2400"/>
              </a:lnSpc>
              <a:buClr>
                <a:srgbClr val="7F4633"/>
              </a:buClr>
              <a:buFont typeface="Courier New"/>
              <a:buChar char="o"/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3pPr>
            <a:lvl4pPr marL="827979" indent="-269993">
              <a:lnSpc>
                <a:spcPts val="2400"/>
              </a:lnSpc>
              <a:buClr>
                <a:srgbClr val="7F4633"/>
              </a:buClr>
              <a:defRPr sz="1600">
                <a:solidFill>
                  <a:schemeClr val="tx1"/>
                </a:solidFill>
                <a:latin typeface="Tahoma" charset="0"/>
                <a:cs typeface="Tahoma" charset="0"/>
              </a:defRPr>
            </a:lvl4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912239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orient="horz" pos="350" userDrawn="1">
          <p15:clr>
            <a:srgbClr val="FBAE40"/>
          </p15:clr>
        </p15:guide>
        <p15:guide id="2" pos="4768" userDrawn="1">
          <p15:clr>
            <a:srgbClr val="FBAE40"/>
          </p15:clr>
        </p15:guide>
        <p15:guide id="3" pos="521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n headings, text and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911715" y="555625"/>
            <a:ext cx="6668019" cy="476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839704" y="1207682"/>
            <a:ext cx="6740029" cy="32362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0" indent="-269993">
              <a:lnSpc>
                <a:spcPts val="2400"/>
              </a:lnSpc>
              <a:buClr>
                <a:srgbClr val="7F4633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9987" indent="-269993">
              <a:lnSpc>
                <a:spcPts val="2400"/>
              </a:lnSpc>
              <a:buClr>
                <a:srgbClr val="7F4633"/>
              </a:buClr>
              <a:buFont typeface="+mj-lt"/>
              <a:buAutoNum type="romanLcPeriod"/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827979" indent="-269993">
              <a:lnSpc>
                <a:spcPts val="2400"/>
              </a:lnSpc>
              <a:buClr>
                <a:srgbClr val="7F4633"/>
              </a:buClr>
              <a:defRPr sz="16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8" name="Picture 7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6068825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21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7089" y="1257703"/>
            <a:ext cx="3167583" cy="318625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1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7088" y="555625"/>
            <a:ext cx="6552655" cy="48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4212160" y="1257703"/>
            <a:ext cx="3167583" cy="318625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1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pic>
        <p:nvPicPr>
          <p:cNvPr id="8" name="Picture 7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3622766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21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7088" y="555625"/>
            <a:ext cx="6515621" cy="48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34321" y="1224105"/>
            <a:ext cx="3261417" cy="321985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>
                <a:latin typeface="Tahoma" charset="0"/>
                <a:ea typeface="Tahoma" charset="0"/>
                <a:cs typeface="Tahoma" charset="0"/>
              </a:defRPr>
            </a:lvl1pPr>
            <a:lvl2pPr marL="0" indent="-179996">
              <a:lnSpc>
                <a:spcPts val="1800"/>
              </a:lnSpc>
              <a:buClr>
                <a:srgbClr val="7F4633"/>
              </a:buClr>
              <a:buFont typeface="Arial" charset="0"/>
              <a:buChar char="•"/>
              <a:defRPr sz="1400">
                <a:latin typeface="Tahoma" charset="0"/>
                <a:ea typeface="Tahoma" charset="0"/>
                <a:cs typeface="Tahoma" charset="0"/>
              </a:defRPr>
            </a:lvl2pPr>
            <a:lvl3pPr marL="539987" indent="-179996">
              <a:lnSpc>
                <a:spcPts val="1800"/>
              </a:lnSpc>
              <a:buClr>
                <a:srgbClr val="7F4633"/>
              </a:buClr>
              <a:buFont typeface="Courier New" charset="0"/>
              <a:buChar char="o"/>
              <a:defRPr sz="1400">
                <a:latin typeface="Tahoma" charset="0"/>
                <a:ea typeface="Tahoma" charset="0"/>
                <a:cs typeface="Tahoma" charset="0"/>
              </a:defRPr>
            </a:lvl3pPr>
            <a:lvl4pPr marL="827979" indent="-269993">
              <a:lnSpc>
                <a:spcPts val="1800"/>
              </a:lnSpc>
              <a:buClr>
                <a:srgbClr val="7F4633"/>
              </a:buClr>
              <a:defRPr sz="1400"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8" name="Picture 7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118871" y="1224105"/>
            <a:ext cx="3261417" cy="321985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18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400">
                <a:latin typeface="Tahoma" charset="0"/>
                <a:ea typeface="Tahoma" charset="0"/>
                <a:cs typeface="Tahoma" charset="0"/>
              </a:defRPr>
            </a:lvl1pPr>
            <a:lvl2pPr marL="0" indent="-179996">
              <a:lnSpc>
                <a:spcPts val="1800"/>
              </a:lnSpc>
              <a:buClr>
                <a:srgbClr val="7F4633"/>
              </a:buClr>
              <a:buFont typeface="Arial" charset="0"/>
              <a:buChar char="•"/>
              <a:defRPr sz="1400">
                <a:latin typeface="Tahoma" charset="0"/>
                <a:ea typeface="Tahoma" charset="0"/>
                <a:cs typeface="Tahoma" charset="0"/>
              </a:defRPr>
            </a:lvl2pPr>
            <a:lvl3pPr marL="539987" indent="-179996">
              <a:lnSpc>
                <a:spcPts val="1800"/>
              </a:lnSpc>
              <a:buClr>
                <a:srgbClr val="7F4633"/>
              </a:buClr>
              <a:buFont typeface="Courier New" charset="0"/>
              <a:buChar char="o"/>
              <a:defRPr sz="1400">
                <a:latin typeface="Tahoma" charset="0"/>
                <a:ea typeface="Tahoma" charset="0"/>
                <a:cs typeface="Tahoma" charset="0"/>
              </a:defRPr>
            </a:lvl3pPr>
            <a:lvl4pPr marL="827979" indent="-269993">
              <a:lnSpc>
                <a:spcPts val="1800"/>
              </a:lnSpc>
              <a:buClr>
                <a:srgbClr val="7F4633"/>
              </a:buClr>
              <a:defRPr sz="1400"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976455156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21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  <p15:guide id="3" pos="2517" userDrawn="1">
          <p15:clr>
            <a:srgbClr val="FBAE40"/>
          </p15:clr>
        </p15:guide>
        <p15:guide id="4" pos="2653" userDrawn="1">
          <p15:clr>
            <a:srgbClr val="FBAE40"/>
          </p15:clr>
        </p15:guide>
        <p15:guide id="5" pos="464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tyle with numbered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7088" y="562148"/>
            <a:ext cx="6553224" cy="48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733896" y="1230739"/>
            <a:ext cx="3261842" cy="3213220"/>
          </a:xfrm>
          <a:prstGeom prst="rect">
            <a:avLst/>
          </a:prstGeom>
        </p:spPr>
        <p:txBody>
          <a:bodyPr numCol="1" spcCol="216000"/>
          <a:lstStyle>
            <a:lvl1pPr marL="0" indent="0">
              <a:lnSpc>
                <a:spcPts val="1800"/>
              </a:lnSpc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0" indent="-269993">
              <a:lnSpc>
                <a:spcPts val="1800"/>
              </a:lnSpc>
              <a:buClr>
                <a:srgbClr val="7F4633"/>
              </a:buClr>
              <a:buFont typeface="+mj-lt"/>
              <a:buAutoNum type="arabi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9987" indent="-269993">
              <a:lnSpc>
                <a:spcPts val="1800"/>
              </a:lnSpc>
              <a:buClr>
                <a:srgbClr val="7F4633"/>
              </a:buClr>
              <a:buFont typeface="+mj-lt"/>
              <a:buAutoNum type="romanL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827979" indent="-269993">
              <a:lnSpc>
                <a:spcPts val="1800"/>
              </a:lnSpc>
              <a:buClr>
                <a:srgbClr val="7F4633"/>
              </a:buClr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  <p:pic>
        <p:nvPicPr>
          <p:cNvPr id="8" name="Picture 7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118470" y="1230739"/>
            <a:ext cx="3261842" cy="3213220"/>
          </a:xfrm>
          <a:prstGeom prst="rect">
            <a:avLst/>
          </a:prstGeom>
        </p:spPr>
        <p:txBody>
          <a:bodyPr numCol="1" spcCol="216000"/>
          <a:lstStyle>
            <a:lvl1pPr marL="0" indent="0">
              <a:lnSpc>
                <a:spcPts val="1800"/>
              </a:lnSpc>
              <a:spcAft>
                <a:spcPts val="600"/>
              </a:spcAft>
              <a:buFontTx/>
              <a:buNone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  <a:lvl2pPr marL="0" indent="-269993">
              <a:lnSpc>
                <a:spcPts val="1800"/>
              </a:lnSpc>
              <a:buClr>
                <a:srgbClr val="7F4633"/>
              </a:buClr>
              <a:buFont typeface="+mj-lt"/>
              <a:buAutoNum type="arabi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2pPr>
            <a:lvl3pPr marL="539987" indent="-269993">
              <a:lnSpc>
                <a:spcPts val="1800"/>
              </a:lnSpc>
              <a:buClr>
                <a:srgbClr val="7F4633"/>
              </a:buClr>
              <a:buFont typeface="+mj-lt"/>
              <a:buAutoNum type="romanLcPeriod"/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3pPr>
            <a:lvl4pPr marL="827979" indent="-269993">
              <a:lnSpc>
                <a:spcPts val="1800"/>
              </a:lnSpc>
              <a:buClr>
                <a:srgbClr val="7F4633"/>
              </a:buClr>
              <a:defRPr sz="140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4pPr>
            <a:lvl5pPr>
              <a:lnSpc>
                <a:spcPts val="1800"/>
              </a:lnSpc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11776518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21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  <p15:guide id="3" pos="2517" userDrawn="1">
          <p15:clr>
            <a:srgbClr val="FBAE40"/>
          </p15:clr>
        </p15:guide>
        <p15:guide id="4" pos="2653" userDrawn="1">
          <p15:clr>
            <a:srgbClr val="FBAE40"/>
          </p15:clr>
        </p15:guide>
        <p15:guide id="5" pos="4649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 po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7088" y="555625"/>
            <a:ext cx="6515621" cy="48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1"/>
          </p:nvPr>
        </p:nvSpPr>
        <p:spPr>
          <a:xfrm>
            <a:off x="827086" y="1202175"/>
            <a:ext cx="6515620" cy="3241784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534947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21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column text style with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26087" y="1257703"/>
            <a:ext cx="3167583" cy="3186255"/>
          </a:xfrm>
          <a:prstGeom prst="rect">
            <a:avLst/>
          </a:prstGeom>
        </p:spPr>
        <p:txBody>
          <a:bodyPr lIns="0" tIns="0" rIns="0" bIns="0" numCol="1" spcCol="216000"/>
          <a:lstStyle>
            <a:lvl1pPr marL="0" marR="0" indent="0" algn="l" defTabSz="60641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 b="0" i="0" baseline="0">
                <a:solidFill>
                  <a:schemeClr val="tx1"/>
                </a:solidFill>
                <a:latin typeface="Tahoma" charset="0"/>
                <a:ea typeface="Tahoma" charset="0"/>
                <a:cs typeface="Tahom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826086" y="555625"/>
            <a:ext cx="6515621" cy="48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4200"/>
              </a:lnSpc>
              <a:buFontTx/>
              <a:buNone/>
              <a:defRPr sz="4000" b="0" i="0">
                <a:solidFill>
                  <a:srgbClr val="7F4633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2"/>
          </p:nvPr>
        </p:nvSpPr>
        <p:spPr>
          <a:xfrm>
            <a:off x="4211155" y="1257705"/>
            <a:ext cx="3816350" cy="3186254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pic>
        <p:nvPicPr>
          <p:cNvPr id="7" name="Picture 6" descr="UWE-Logo-Bottom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61168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8611724"/>
      </p:ext>
    </p:extLst>
  </p:cSld>
  <p:clrMapOvr>
    <a:masterClrMapping/>
  </p:clrMapOvr>
  <p:transition spd="slow">
    <p:fade/>
  </p:transition>
  <p:extLst mod="1">
    <p:ext uri="{DCECCB84-F9BA-43D5-87BE-67443E8EF086}">
      <p15:sldGuideLst xmlns:p15="http://schemas.microsoft.com/office/powerpoint/2012/main">
        <p15:guide id="1" pos="521" userDrawn="1">
          <p15:clr>
            <a:srgbClr val="FBAE40"/>
          </p15:clr>
        </p15:guide>
        <p15:guide id="2" orient="horz" pos="35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62" r:id="rId1"/>
    <p:sldLayoutId id="2147483963" r:id="rId2"/>
    <p:sldLayoutId id="2147483964" r:id="rId3"/>
    <p:sldLayoutId id="2147483965" r:id="rId4"/>
    <p:sldLayoutId id="2147483966" r:id="rId5"/>
    <p:sldLayoutId id="2147483967" r:id="rId6"/>
    <p:sldLayoutId id="2147483968" r:id="rId7"/>
    <p:sldLayoutId id="2147483969" r:id="rId8"/>
    <p:sldLayoutId id="2147483970" r:id="rId9"/>
    <p:sldLayoutId id="2147483971" r:id="rId10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606410" rtl="0" eaLnBrk="0" fontAlgn="base" hangingPunct="0">
        <a:spcBef>
          <a:spcPct val="0"/>
        </a:spcBef>
        <a:spcAft>
          <a:spcPct val="0"/>
        </a:spcAft>
        <a:defRPr sz="58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60641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60641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60641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606410" rtl="0" eaLnBrk="0" fontAlgn="base" hangingPunct="0">
        <a:spcBef>
          <a:spcPct val="0"/>
        </a:spcBef>
        <a:spcAft>
          <a:spcPct val="0"/>
        </a:spcAft>
        <a:defRPr sz="58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609539" algn="ctr" defTabSz="609539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219080" algn="ctr" defTabSz="609539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828618" algn="ctr" defTabSz="609539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438158" algn="ctr" defTabSz="609539" rtl="0" eaLnBrk="1" fontAlgn="base" hangingPunct="1">
        <a:spcBef>
          <a:spcPct val="0"/>
        </a:spcBef>
        <a:spcAft>
          <a:spcPct val="0"/>
        </a:spcAft>
        <a:defRPr sz="5867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54014" indent="-454014" algn="l" defTabSz="60641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4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987401" indent="-377816" algn="l" defTabSz="60641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520787" indent="-301618" algn="l" defTabSz="60641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2130372" indent="-301618" algn="l" defTabSz="60641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739957" indent="-301618" algn="l" defTabSz="60641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3352464" indent="-304768" algn="l" defTabSz="60953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005" indent="-304768" algn="l" defTabSz="60953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544" indent="-304768" algn="l" defTabSz="60953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082" indent="-304768" algn="l" defTabSz="609539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prints.uwe.ac.uk/21776/3/LIVES%20Project%20Report%20v%205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Placeholder 1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dirty="0" smtClean="0">
                <a:ea typeface="ＭＳ Ｐゴシック" charset="-128"/>
              </a:rPr>
              <a:t>Strategies for academic success: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2400" dirty="0" smtClean="0">
                <a:ea typeface="ＭＳ Ｐゴシック" charset="-128"/>
              </a:rPr>
              <a:t>ALF  members’ approaches to embedding academic skills development into the curriculum</a:t>
            </a:r>
            <a:endParaRPr lang="en-GB" altLang="en-US" sz="2400" dirty="0">
              <a:ea typeface="ＭＳ Ｐゴシック" charset="-128"/>
            </a:endParaRPr>
          </a:p>
        </p:txBody>
      </p:sp>
      <p:sp>
        <p:nvSpPr>
          <p:cNvPr id="13314" name="Text Placeholder 2"/>
          <p:cNvSpPr>
            <a:spLocks noGrp="1"/>
          </p:cNvSpPr>
          <p:nvPr>
            <p:ph type="body" sz="quarter" idx="1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>
                <a:ea typeface="ＭＳ Ｐゴシック" charset="-128"/>
              </a:rPr>
              <a:t>Presentation by</a:t>
            </a:r>
          </a:p>
          <a:p>
            <a:pPr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13315" name="Text Placeholder 3"/>
          <p:cNvSpPr>
            <a:spLocks noGrp="1"/>
          </p:cNvSpPr>
          <p:nvPr>
            <p:ph type="body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Jackie </a:t>
            </a:r>
            <a:endParaRPr lang="en-US" altLang="en-US" dirty="0">
              <a:ea typeface="ＭＳ Ｐゴシック" charset="-128"/>
            </a:endParaRPr>
          </a:p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Chelin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3316" name="Text Placeholder 4"/>
          <p:cNvSpPr>
            <a:spLocks noGrp="1"/>
          </p:cNvSpPr>
          <p:nvPr>
            <p:ph type="body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ea typeface="ＭＳ Ｐゴシック" charset="-128"/>
              </a:rPr>
              <a:t>Deputy Director of Library Services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21 June 2016</a:t>
            </a: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Placeholder 3"/>
          <p:cNvSpPr>
            <a:spLocks noGrp="1"/>
          </p:cNvSpPr>
          <p:nvPr>
            <p:ph type="body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ea typeface="ＭＳ Ｐゴシック" charset="-128"/>
              </a:rPr>
              <a:t>Context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15362" name="Text Placeholder 4"/>
          <p:cNvSpPr>
            <a:spLocks noGrp="1"/>
          </p:cNvSpPr>
          <p:nvPr>
            <p:ph type="body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indent="-269868"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UWE L&amp;T project undertaken (2013/4) to investigate </a:t>
            </a:r>
            <a:r>
              <a:rPr lang="en-US" altLang="en-US" dirty="0" smtClean="0"/>
              <a:t>the v</a:t>
            </a:r>
            <a:r>
              <a:rPr lang="en-US" dirty="0" smtClean="0"/>
              <a:t>alue </a:t>
            </a:r>
            <a:r>
              <a:rPr lang="en-US" dirty="0"/>
              <a:t>and impact of librarians’ interventions on student skills </a:t>
            </a:r>
            <a:r>
              <a:rPr lang="en-US" dirty="0" smtClean="0"/>
              <a:t>development (</a:t>
            </a:r>
            <a:r>
              <a:rPr lang="en-US" dirty="0" smtClean="0">
                <a:hlinkClick r:id="rId2"/>
              </a:rPr>
              <a:t>LIVES</a:t>
            </a:r>
            <a:r>
              <a:rPr lang="en-US" dirty="0" smtClean="0"/>
              <a:t>)</a:t>
            </a:r>
          </a:p>
          <a:p>
            <a:pPr marL="555869" lvl="2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Students’ perceptions of embedded skills interventions within their </a:t>
            </a:r>
            <a:r>
              <a:rPr lang="en-US" sz="1400" dirty="0" err="1" smtClean="0"/>
              <a:t>programme</a:t>
            </a:r>
            <a:r>
              <a:rPr lang="en-US" sz="1400" dirty="0" smtClean="0"/>
              <a:t>/module were overwhelmingly positive</a:t>
            </a:r>
          </a:p>
          <a:p>
            <a:pPr marL="555869" lvl="2" indent="-285750">
              <a:buFont typeface="Wingdings" panose="05000000000000000000" pitchFamily="2" charset="2"/>
              <a:buChar char="Ø"/>
            </a:pPr>
            <a:r>
              <a:rPr lang="en-US" sz="1400" dirty="0" smtClean="0"/>
              <a:t>Barriers to embedding included:</a:t>
            </a:r>
          </a:p>
          <a:p>
            <a:pPr lvl="3" indent="-269868">
              <a:buFont typeface="Arial" charset="0"/>
              <a:buChar char="•"/>
            </a:pPr>
            <a:r>
              <a:rPr lang="en-US" sz="1200" dirty="0" smtClean="0"/>
              <a:t>Perception that students already have (or do not need) the skills</a:t>
            </a:r>
          </a:p>
          <a:p>
            <a:pPr lvl="3" indent="-269868">
              <a:buFont typeface="Arial" charset="0"/>
              <a:buChar char="•"/>
            </a:pPr>
            <a:r>
              <a:rPr lang="en-US" sz="1200" dirty="0" smtClean="0"/>
              <a:t>A feeling that skills teaching could be done at a single point </a:t>
            </a:r>
          </a:p>
          <a:p>
            <a:pPr lvl="3" indent="-269868">
              <a:buFont typeface="Arial" charset="0"/>
              <a:buChar char="•"/>
            </a:pPr>
            <a:r>
              <a:rPr lang="en-US" sz="1200" dirty="0" smtClean="0"/>
              <a:t>Lack of staff / curriculum time</a:t>
            </a:r>
          </a:p>
          <a:p>
            <a:pPr lvl="3" indent="-269868">
              <a:buFont typeface="Arial" charset="0"/>
              <a:buChar char="•"/>
            </a:pPr>
            <a:r>
              <a:rPr lang="en-US" sz="1200" dirty="0" smtClean="0"/>
              <a:t>Lack of awareness of the offering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Context (cont.)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lvl="1" indent="-285750">
              <a:spcBef>
                <a:spcPts val="0"/>
              </a:spcBef>
              <a:spcAft>
                <a:spcPts val="100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The Academic </a:t>
            </a:r>
            <a:r>
              <a:rPr lang="en-US" altLang="en-US" dirty="0">
                <a:ea typeface="ＭＳ Ｐゴシック" charset="-128"/>
              </a:rPr>
              <a:t>Literacy Forum workshop </a:t>
            </a:r>
            <a:r>
              <a:rPr lang="en-US" altLang="en-US" dirty="0" smtClean="0">
                <a:ea typeface="ＭＳ Ｐゴシック" charset="-128"/>
              </a:rPr>
              <a:t>(2015) </a:t>
            </a:r>
            <a:r>
              <a:rPr lang="en-US" altLang="en-US" dirty="0">
                <a:ea typeface="ＭＳ Ｐゴシック" charset="-128"/>
              </a:rPr>
              <a:t>on the subject of embedding academic skills support within </a:t>
            </a:r>
            <a:r>
              <a:rPr lang="en-US" altLang="en-US" dirty="0" err="1" smtClean="0">
                <a:ea typeface="ＭＳ Ｐゴシック" charset="-128"/>
              </a:rPr>
              <a:t>programmes</a:t>
            </a:r>
            <a:r>
              <a:rPr lang="en-US" altLang="en-US" dirty="0" smtClean="0">
                <a:ea typeface="ＭＳ Ｐゴシック" charset="-128"/>
              </a:rPr>
              <a:t> indicated:</a:t>
            </a:r>
            <a:endParaRPr lang="en-US" altLang="en-US" dirty="0">
              <a:ea typeface="ＭＳ Ｐゴシック" charset="-128"/>
            </a:endParaRPr>
          </a:p>
          <a:p>
            <a:pPr marL="711437" lvl="2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There is a </a:t>
            </a:r>
            <a:r>
              <a:rPr lang="en-GB" sz="1400" dirty="0"/>
              <a:t>strong consensus that </a:t>
            </a:r>
            <a:r>
              <a:rPr lang="en-GB" sz="1400" dirty="0" smtClean="0"/>
              <a:t>collaboration </a:t>
            </a:r>
            <a:r>
              <a:rPr lang="en-GB" sz="1400" dirty="0"/>
              <a:t>is key to developing embedded approaches to skills development</a:t>
            </a:r>
          </a:p>
          <a:p>
            <a:pPr marL="711437" lvl="2" indent="-171450">
              <a:buFont typeface="Wingdings" panose="05000000000000000000" pitchFamily="2" charset="2"/>
              <a:buChar char="Ø"/>
            </a:pPr>
            <a:r>
              <a:rPr lang="en-GB" sz="1400" dirty="0"/>
              <a:t>T</a:t>
            </a:r>
            <a:r>
              <a:rPr lang="en-GB" sz="1400" dirty="0" smtClean="0"/>
              <a:t>hat </a:t>
            </a:r>
            <a:r>
              <a:rPr lang="en-GB" sz="1400" dirty="0"/>
              <a:t>reflective and problem solving approaches to assessment are particularly appropriate</a:t>
            </a:r>
          </a:p>
          <a:p>
            <a:pPr marL="711437" lvl="2" indent="-171450">
              <a:buFont typeface="Wingdings" panose="05000000000000000000" pitchFamily="2" charset="2"/>
              <a:buChar char="Ø"/>
            </a:pPr>
            <a:r>
              <a:rPr lang="en-GB" sz="1400" dirty="0" smtClean="0"/>
              <a:t>The need </a:t>
            </a:r>
            <a:r>
              <a:rPr lang="en-GB" sz="1400" dirty="0"/>
              <a:t>to engage students (and staff) through various incentives is of paramount importance.  </a:t>
            </a:r>
            <a:endParaRPr lang="en-GB" sz="1400" dirty="0" smtClean="0"/>
          </a:p>
        </p:txBody>
      </p:sp>
    </p:spTree>
    <p:extLst>
      <p:ext uri="{BB962C8B-B14F-4D97-AF65-F5344CB8AC3E}">
        <p14:creationId xmlns:p14="http://schemas.microsoft.com/office/powerpoint/2010/main" val="238313629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Today’s activities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Discussions about selected case studies:</a:t>
            </a:r>
          </a:p>
          <a:p>
            <a:pPr marL="825737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To test/validate the findings from the L&amp;T project and the 2015 ALF workshop</a:t>
            </a:r>
          </a:p>
          <a:p>
            <a:pPr marL="825737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To challenge and feed back on examples of “embedding” presented in the case studies</a:t>
            </a:r>
          </a:p>
          <a:p>
            <a:pPr marL="825737" lvl="2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To “measure” support for embedded approaches</a:t>
            </a:r>
          </a:p>
          <a:p>
            <a:pPr marL="2857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ALF members and library staff will be available to provide further explanation and to encourage completion of the question sheet.</a:t>
            </a:r>
          </a:p>
          <a:p>
            <a:pPr marL="825737" lvl="2" indent="-285750"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728803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Thank you for your participation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dirty="0" smtClean="0"/>
              <a:t>Please take a handout with contact details and links to </a:t>
            </a:r>
            <a:r>
              <a:rPr lang="en-GB" smtClean="0"/>
              <a:t>resources - and </a:t>
            </a:r>
            <a:r>
              <a:rPr lang="en-GB" dirty="0" smtClean="0"/>
              <a:t>don’t hesitate to follow </a:t>
            </a:r>
            <a:r>
              <a:rPr lang="en-GB" smtClean="0"/>
              <a:t>up with any of us.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27697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56E99604-B34A-AB45-82E2-A2F6C5EC15CC}" vid="{C3811B3D-AE0C-294C-BC2C-607328485A3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B7AB1D9504C54F9BDC21A13F3D45F8" ma:contentTypeVersion="4" ma:contentTypeDescription="Create a new document." ma:contentTypeScope="" ma:versionID="281a8aee3199a915906587ecc3b4a3d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68fb88f7b8fe3d26c835aeb35faa26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782B40-C02F-4775-9C1E-24B65E5E0A41}"/>
</file>

<file path=customXml/itemProps2.xml><?xml version="1.0" encoding="utf-8"?>
<ds:datastoreItem xmlns:ds="http://schemas.openxmlformats.org/officeDocument/2006/customXml" ds:itemID="{3F87135F-AF08-442D-A7DF-6F50143E4003}"/>
</file>

<file path=customXml/itemProps3.xml><?xml version="1.0" encoding="utf-8"?>
<ds:datastoreItem xmlns:ds="http://schemas.openxmlformats.org/officeDocument/2006/customXml" ds:itemID="{3BE91585-68C1-408A-A4D1-C79A45FFEA10}"/>
</file>

<file path=docProps/app.xml><?xml version="1.0" encoding="utf-8"?>
<Properties xmlns="http://schemas.openxmlformats.org/officeDocument/2006/extended-properties" xmlns:vt="http://schemas.openxmlformats.org/officeDocument/2006/docPropsVTypes">
  <Template>PPT new template SUNSHINE YELLOW with UWE logo bottom STANDARD</Template>
  <TotalTime>321</TotalTime>
  <Words>271</Words>
  <Application>Microsoft Office PowerPoint</Application>
  <PresentationFormat>On-screen Show (16:9)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ＭＳ Ｐゴシック</vt:lpstr>
      <vt:lpstr>Arial</vt:lpstr>
      <vt:lpstr>Calibri</vt:lpstr>
      <vt:lpstr>Courier New</vt:lpstr>
      <vt:lpstr>Georgia</vt:lpstr>
      <vt:lpstr>Open Sans</vt:lpstr>
      <vt:lpstr>Tahoma</vt:lpstr>
      <vt:lpstr>Wingdings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Julia Denman</cp:lastModifiedBy>
  <cp:revision>34</cp:revision>
  <cp:lastPrinted>2016-04-26T08:55:24Z</cp:lastPrinted>
  <dcterms:created xsi:type="dcterms:W3CDTF">2016-04-27T08:32:31Z</dcterms:created>
  <dcterms:modified xsi:type="dcterms:W3CDTF">2016-06-08T13:45:38Z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63496a3c-c605-439f-8e36-7fbdf5671e2c</vt:lpwstr>
  </property>
  <property fmtid="{D5CDD505-2E9C-101B-9397-08002B2CF9AE}" pid="3" name="ContentTypeId">
    <vt:lpwstr>0x01010087B7AB1D9504C54F9BDC21A13F3D45F8</vt:lpwstr>
  </property>
  <property fmtid="{D5CDD505-2E9C-101B-9397-08002B2CF9AE}" pid="4" name="_dlc_DocId">
    <vt:lpwstr>NAYYJSKVSPAS-2-434</vt:lpwstr>
  </property>
  <property fmtid="{D5CDD505-2E9C-101B-9397-08002B2CF9AE}" pid="5" name="_dlc_DocIdUrl">
    <vt:lpwstr>https://docs.uwe.ac.uk/ou/Communications/_layouts/15/DocIdRedir.aspx?ID=NAYYJSKVSPAS-2-434NAYYJSKVSPAS-2-434</vt:lpwstr>
  </property>
  <property fmtid="{D5CDD505-2E9C-101B-9397-08002B2CF9AE}" pid="6" name="Document Type">
    <vt:lpwstr>Main Issue</vt:lpwstr>
  </property>
</Properties>
</file>