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5"/>
  </p:sldMasterIdLst>
  <p:notesMasterIdLst>
    <p:notesMasterId r:id="rId30"/>
  </p:notesMasterIdLst>
  <p:sldIdLst>
    <p:sldId id="256" r:id="rId6"/>
    <p:sldId id="311" r:id="rId7"/>
    <p:sldId id="300" r:id="rId8"/>
    <p:sldId id="275" r:id="rId9"/>
    <p:sldId id="260" r:id="rId10"/>
    <p:sldId id="271" r:id="rId11"/>
    <p:sldId id="286" r:id="rId12"/>
    <p:sldId id="280" r:id="rId13"/>
    <p:sldId id="294" r:id="rId14"/>
    <p:sldId id="295" r:id="rId15"/>
    <p:sldId id="296" r:id="rId16"/>
    <p:sldId id="297" r:id="rId17"/>
    <p:sldId id="298" r:id="rId18"/>
    <p:sldId id="301" r:id="rId19"/>
    <p:sldId id="302" r:id="rId20"/>
    <p:sldId id="303" r:id="rId21"/>
    <p:sldId id="304" r:id="rId22"/>
    <p:sldId id="305" r:id="rId23"/>
    <p:sldId id="307" r:id="rId24"/>
    <p:sldId id="308" r:id="rId25"/>
    <p:sldId id="310" r:id="rId26"/>
    <p:sldId id="309" r:id="rId27"/>
    <p:sldId id="312" r:id="rId28"/>
    <p:sldId id="267" r:id="rId29"/>
  </p:sldIdLst>
  <p:sldSz cx="9144000" cy="6858000" type="screen4x3"/>
  <p:notesSz cx="9144000" cy="6858000"/>
  <p:custDataLst>
    <p:tags r:id="rId31"/>
  </p:custDataLst>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427">
          <p15:clr>
            <a:srgbClr val="A4A3A4"/>
          </p15:clr>
        </p15:guide>
        <p15:guide id="3" orient="horz" pos="983">
          <p15:clr>
            <a:srgbClr val="A4A3A4"/>
          </p15:clr>
        </p15:guide>
        <p15:guide id="4" orient="horz" pos="3838">
          <p15:clr>
            <a:srgbClr val="A4A3A4"/>
          </p15:clr>
        </p15:guide>
        <p15:guide id="5" pos="2880">
          <p15:clr>
            <a:srgbClr val="A4A3A4"/>
          </p15:clr>
        </p15:guide>
        <p15:guide id="6" pos="562">
          <p15:clr>
            <a:srgbClr val="A4A3A4"/>
          </p15:clr>
        </p15:guide>
        <p15:guide id="7" pos="5103">
          <p15:clr>
            <a:srgbClr val="A4A3A4"/>
          </p15:clr>
        </p15:guide>
        <p15:guide id="8" pos="2562">
          <p15:clr>
            <a:srgbClr val="A4A3A4"/>
          </p15:clr>
        </p15:guide>
        <p15:guide id="9" pos="26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9E86B8"/>
    <a:srgbClr val="958CB2"/>
    <a:srgbClr val="1A9DAC"/>
    <a:srgbClr val="A65C45"/>
    <a:srgbClr val="CC7054"/>
    <a:srgbClr val="FFFFFF"/>
    <a:srgbClr val="D6A700"/>
    <a:srgbClr val="6DA463"/>
    <a:srgbClr val="7FBF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7108"/>
    <p:restoredTop sz="94682"/>
  </p:normalViewPr>
  <p:slideViewPr>
    <p:cSldViewPr showGuides="1">
      <p:cViewPr varScale="1">
        <p:scale>
          <a:sx n="36" d="100"/>
          <a:sy n="36" d="100"/>
        </p:scale>
        <p:origin x="643" y="43"/>
      </p:cViewPr>
      <p:guideLst>
        <p:guide orient="horz" pos="2160"/>
        <p:guide orient="horz" pos="427"/>
        <p:guide orient="horz" pos="983"/>
        <p:guide orient="horz" pos="3838"/>
        <p:guide pos="2880"/>
        <p:guide pos="562"/>
        <p:guide pos="5103"/>
        <p:guide pos="2562"/>
        <p:guide pos="26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gs" Target="tags/tag1.xml"/><Relationship Id="rId35" Type="http://schemas.openxmlformats.org/officeDocument/2006/relationships/tableStyles" Target="tableStyles.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67"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ＭＳ Ｐゴシック"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71"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5360570-2B09-DB43-BBE0-DA076DA911F1}" type="slidenum">
              <a:rPr lang="en-US" altLang="en-US"/>
              <a:pPr>
                <a:defRPr/>
              </a:pPr>
              <a:t>‹#›</a:t>
            </a:fld>
            <a:endParaRPr lang="en-US" altLang="en-US"/>
          </a:p>
        </p:txBody>
      </p:sp>
    </p:spTree>
    <p:extLst>
      <p:ext uri="{BB962C8B-B14F-4D97-AF65-F5344CB8AC3E}">
        <p14:creationId xmlns:p14="http://schemas.microsoft.com/office/powerpoint/2010/main" val="200487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 this</a:t>
            </a:r>
            <a:r>
              <a:rPr lang="en-GB" baseline="0" dirty="0" smtClean="0"/>
              <a:t> matches the maths focus groups from this year – year 1 </a:t>
            </a:r>
            <a:endParaRPr lang="en-GB" dirty="0"/>
          </a:p>
        </p:txBody>
      </p:sp>
      <p:sp>
        <p:nvSpPr>
          <p:cNvPr id="4" name="Slide Number Placeholder 3"/>
          <p:cNvSpPr>
            <a:spLocks noGrp="1"/>
          </p:cNvSpPr>
          <p:nvPr>
            <p:ph type="sldNum" sz="quarter" idx="10"/>
          </p:nvPr>
        </p:nvSpPr>
        <p:spPr/>
        <p:txBody>
          <a:bodyPr/>
          <a:lstStyle/>
          <a:p>
            <a:pPr>
              <a:defRPr/>
            </a:pPr>
            <a:fld id="{85360570-2B09-DB43-BBE0-DA076DA911F1}" type="slidenum">
              <a:rPr lang="en-US" altLang="en-US" smtClean="0"/>
              <a:pPr>
                <a:defRPr/>
              </a:pPr>
              <a:t>13</a:t>
            </a:fld>
            <a:endParaRPr lang="en-US" altLang="en-US"/>
          </a:p>
        </p:txBody>
      </p:sp>
    </p:spTree>
    <p:extLst>
      <p:ext uri="{BB962C8B-B14F-4D97-AF65-F5344CB8AC3E}">
        <p14:creationId xmlns:p14="http://schemas.microsoft.com/office/powerpoint/2010/main" val="10537246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presentation title slide">
    <p:bg>
      <p:bgPr>
        <a:solidFill>
          <a:srgbClr val="958CB2"/>
        </a:solidFill>
        <a:effectLst/>
      </p:bgPr>
    </p:bg>
    <p:spTree>
      <p:nvGrpSpPr>
        <p:cNvPr id="1" name=""/>
        <p:cNvGrpSpPr/>
        <p:nvPr/>
      </p:nvGrpSpPr>
      <p:grpSpPr>
        <a:xfrm>
          <a:off x="0" y="0"/>
          <a:ext cx="0" cy="0"/>
          <a:chOff x="0" y="0"/>
          <a:chExt cx="0" cy="0"/>
        </a:xfrm>
      </p:grpSpPr>
      <p:pic>
        <p:nvPicPr>
          <p:cNvPr id="6" name="Pictur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1588"/>
            <a:ext cx="2166937" cy="108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1919288" y="1989138"/>
            <a:ext cx="0" cy="3657600"/>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5" name="Text Placeholder 14"/>
          <p:cNvSpPr>
            <a:spLocks noGrp="1"/>
          </p:cNvSpPr>
          <p:nvPr>
            <p:ph type="body" sz="quarter" idx="14"/>
          </p:nvPr>
        </p:nvSpPr>
        <p:spPr>
          <a:xfrm>
            <a:off x="2325600" y="1886400"/>
            <a:ext cx="6062750" cy="3774848"/>
          </a:xfrm>
          <a:prstGeom prst="rect">
            <a:avLst/>
          </a:prstGeom>
        </p:spPr>
        <p:txBody>
          <a:bodyPr lIns="0" tIns="0" rIns="0" bIns="0"/>
          <a:lstStyle>
            <a:lvl1pPr marL="0" indent="0">
              <a:lnSpc>
                <a:spcPts val="4800"/>
              </a:lnSpc>
              <a:spcBef>
                <a:spcPts val="0"/>
              </a:spcBef>
              <a:buFontTx/>
              <a:buNone/>
              <a:defRPr sz="4400" b="0" i="0">
                <a:solidFill>
                  <a:schemeClr val="bg1"/>
                </a:solidFill>
                <a:latin typeface="Georgia" charset="0"/>
                <a:ea typeface="Georgia" charset="0"/>
                <a:cs typeface="Georgia" charset="0"/>
              </a:defRPr>
            </a:lvl1pPr>
          </a:lstStyle>
          <a:p>
            <a:pPr lvl="0"/>
            <a:r>
              <a:rPr lang="en-GB" dirty="0" smtClean="0"/>
              <a:t>Click to edit Master text styles</a:t>
            </a:r>
          </a:p>
        </p:txBody>
      </p:sp>
      <p:sp>
        <p:nvSpPr>
          <p:cNvPr id="18" name="Text Placeholder 14"/>
          <p:cNvSpPr>
            <a:spLocks noGrp="1"/>
          </p:cNvSpPr>
          <p:nvPr>
            <p:ph type="body" sz="quarter" idx="15"/>
          </p:nvPr>
        </p:nvSpPr>
        <p:spPr>
          <a:xfrm>
            <a:off x="640800" y="1972800"/>
            <a:ext cx="1219139" cy="358775"/>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charset="0"/>
                <a:ea typeface="Tahoma" charset="0"/>
                <a:cs typeface="Tahoma" charset="0"/>
              </a:defRPr>
            </a:lvl1pPr>
          </a:lstStyle>
          <a:p>
            <a:pPr lvl="0"/>
            <a:r>
              <a:rPr lang="en-GB" dirty="0" smtClean="0"/>
              <a:t>Click to edit Master text styles</a:t>
            </a:r>
          </a:p>
        </p:txBody>
      </p:sp>
      <p:sp>
        <p:nvSpPr>
          <p:cNvPr id="19" name="Text Placeholder 14"/>
          <p:cNvSpPr>
            <a:spLocks noGrp="1"/>
          </p:cNvSpPr>
          <p:nvPr>
            <p:ph type="body" sz="quarter" idx="16"/>
          </p:nvPr>
        </p:nvSpPr>
        <p:spPr>
          <a:xfrm>
            <a:off x="640800" y="2332800"/>
            <a:ext cx="1219139" cy="536400"/>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smtClean="0"/>
              <a:t>Click to edit Master text styles</a:t>
            </a:r>
          </a:p>
        </p:txBody>
      </p:sp>
      <p:sp>
        <p:nvSpPr>
          <p:cNvPr id="20" name="Text Placeholder 14"/>
          <p:cNvSpPr>
            <a:spLocks noGrp="1"/>
          </p:cNvSpPr>
          <p:nvPr>
            <p:ph type="body" sz="quarter" idx="17"/>
          </p:nvPr>
        </p:nvSpPr>
        <p:spPr>
          <a:xfrm>
            <a:off x="640800" y="2876400"/>
            <a:ext cx="1219139" cy="695325"/>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smtClean="0"/>
              <a:t>Click to edit Master text styles</a:t>
            </a:r>
          </a:p>
        </p:txBody>
      </p:sp>
      <p:sp>
        <p:nvSpPr>
          <p:cNvPr id="8" name="Text Placeholder 14"/>
          <p:cNvSpPr>
            <a:spLocks noGrp="1"/>
          </p:cNvSpPr>
          <p:nvPr>
            <p:ph type="body" sz="quarter" idx="18"/>
          </p:nvPr>
        </p:nvSpPr>
        <p:spPr>
          <a:xfrm>
            <a:off x="641268" y="5503482"/>
            <a:ext cx="1219139" cy="229774"/>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dirty="0" smtClean="0"/>
              <a:t>Click to edit Master text styles</a:t>
            </a:r>
          </a:p>
        </p:txBody>
      </p:sp>
    </p:spTree>
    <p:extLst>
      <p:ext uri="{BB962C8B-B14F-4D97-AF65-F5344CB8AC3E}">
        <p14:creationId xmlns:p14="http://schemas.microsoft.com/office/powerpoint/2010/main" val="2037226853"/>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pic>
        <p:nvPicPr>
          <p:cNvPr id="3"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Picture Placeholder 21"/>
          <p:cNvSpPr>
            <a:spLocks noGrp="1"/>
          </p:cNvSpPr>
          <p:nvPr>
            <p:ph type="pic" sz="quarter" idx="12"/>
          </p:nvPr>
        </p:nvSpPr>
        <p:spPr>
          <a:xfrm>
            <a:off x="611560" y="981075"/>
            <a:ext cx="7884740" cy="5112221"/>
          </a:xfrm>
          <a:prstGeom prst="rect">
            <a:avLst/>
          </a:prstGeom>
          <a:solidFill>
            <a:schemeClr val="bg1">
              <a:lumMod val="75000"/>
            </a:schemeClr>
          </a:solidFill>
        </p:spPr>
        <p:txBody>
          <a:bodyPr/>
          <a:lstStyle>
            <a:lvl1pPr marL="0" indent="0">
              <a:buFontTx/>
              <a:buNone/>
              <a:defRPr sz="2400" b="0" i="0">
                <a:ln>
                  <a:solidFill>
                    <a:srgbClr val="FFFFFF"/>
                  </a:solidFill>
                </a:ln>
                <a:solidFill>
                  <a:srgbClr val="FFFFFF"/>
                </a:solidFill>
                <a:latin typeface="Tahoma" charset="0"/>
                <a:ea typeface="Tahoma" charset="0"/>
                <a:cs typeface="Tahoma" charset="0"/>
              </a:defRPr>
            </a:lvl1pPr>
          </a:lstStyle>
          <a:p>
            <a:pPr lvl="0"/>
            <a:r>
              <a:rPr lang="en-GB" noProof="0" dirty="0" smtClean="0"/>
              <a:t>Drag picture to placeholder or click icon to add</a:t>
            </a:r>
            <a:endParaRPr lang="en-US" noProof="0" dirty="0"/>
          </a:p>
        </p:txBody>
      </p:sp>
    </p:spTree>
    <p:extLst>
      <p:ext uri="{BB962C8B-B14F-4D97-AF65-F5344CB8AC3E}">
        <p14:creationId xmlns:p14="http://schemas.microsoft.com/office/powerpoint/2010/main" val="25068060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330864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899591" y="1890713"/>
            <a:ext cx="6515621" cy="1366120"/>
          </a:xfrm>
          <a:prstGeom prst="rect">
            <a:avLst/>
          </a:prstGeom>
        </p:spPr>
        <p:txBody>
          <a:bodyPr lIns="0" tIns="0" rIns="0" bIns="0"/>
          <a:lstStyle>
            <a:lvl1pPr marL="0" indent="0">
              <a:lnSpc>
                <a:spcPts val="4800"/>
              </a:lnSpc>
              <a:spcBef>
                <a:spcPts val="0"/>
              </a:spcBef>
              <a:buFontTx/>
              <a:buNone/>
              <a:defRPr sz="4400" b="0" i="0">
                <a:solidFill>
                  <a:srgbClr val="958CB2"/>
                </a:solidFill>
                <a:latin typeface="Georgia" charset="0"/>
                <a:ea typeface="Georgia" charset="0"/>
                <a:cs typeface="Georgia" charset="0"/>
              </a:defRPr>
            </a:lvl1pPr>
          </a:lstStyle>
          <a:p>
            <a:pPr lvl="0"/>
            <a:r>
              <a:rPr lang="en-GB" dirty="0" smtClean="0"/>
              <a:t>Click to edit Master text styles</a:t>
            </a:r>
          </a:p>
        </p:txBody>
      </p:sp>
      <p:sp>
        <p:nvSpPr>
          <p:cNvPr id="7" name="Text Placeholder 5"/>
          <p:cNvSpPr>
            <a:spLocks noGrp="1"/>
          </p:cNvSpPr>
          <p:nvPr>
            <p:ph type="body" sz="quarter" idx="11"/>
          </p:nvPr>
        </p:nvSpPr>
        <p:spPr>
          <a:xfrm>
            <a:off x="899592" y="4221163"/>
            <a:ext cx="6515620" cy="603104"/>
          </a:xfrm>
          <a:prstGeom prst="rect">
            <a:avLst/>
          </a:prstGeom>
        </p:spPr>
        <p:txBody>
          <a:bodyPr lIns="0" tIns="0" rIns="0" bIns="0"/>
          <a:lstStyle>
            <a:lvl1pPr marL="0" indent="0">
              <a:lnSpc>
                <a:spcPct val="100000"/>
              </a:lnSpc>
              <a:buFontTx/>
              <a:buNone/>
              <a:defRPr sz="1600" b="0" i="0">
                <a:solidFill>
                  <a:schemeClr val="tx1"/>
                </a:solidFill>
                <a:latin typeface="Tahoma" charset="0"/>
                <a:ea typeface="Tahoma" charset="0"/>
                <a:cs typeface="Tahoma" charset="0"/>
              </a:defRPr>
            </a:lvl1pPr>
          </a:lstStyle>
          <a:p>
            <a:pPr lvl="0"/>
            <a:r>
              <a:rPr lang="en-GB" dirty="0" smtClean="0"/>
              <a:t>Click to edit Master text styles</a:t>
            </a:r>
          </a:p>
        </p:txBody>
      </p:sp>
    </p:spTree>
    <p:extLst>
      <p:ext uri="{BB962C8B-B14F-4D97-AF65-F5344CB8AC3E}">
        <p14:creationId xmlns:p14="http://schemas.microsoft.com/office/powerpoint/2010/main" val="19245060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89700"/>
            <a:ext cx="6515621" cy="651068"/>
          </a:xfrm>
          <a:prstGeom prst="rect">
            <a:avLst/>
          </a:prstGeom>
        </p:spPr>
        <p:txBody>
          <a:bodyPr lIns="0" tIns="0" rIns="0" bIns="0"/>
          <a:lstStyle>
            <a:lvl1pPr marL="0" indent="0">
              <a:lnSpc>
                <a:spcPts val="4200"/>
              </a:lnSpc>
              <a:buFontTx/>
              <a:buNone/>
              <a:defRPr sz="4000" b="0" i="0">
                <a:solidFill>
                  <a:srgbClr val="958CB2"/>
                </a:solidFill>
                <a:latin typeface="Georgia" charset="0"/>
                <a:ea typeface="Georgia" charset="0"/>
                <a:cs typeface="Georgia" charset="0"/>
              </a:defRPr>
            </a:lvl1pPr>
          </a:lstStyle>
          <a:p>
            <a:pPr lvl="0"/>
            <a:r>
              <a:rPr lang="en-GB" dirty="0" smtClean="0"/>
              <a:t>Click to edit Master text styles</a:t>
            </a:r>
          </a:p>
        </p:txBody>
      </p:sp>
      <p:sp>
        <p:nvSpPr>
          <p:cNvPr id="3" name="Text Placeholder 2"/>
          <p:cNvSpPr>
            <a:spLocks noGrp="1"/>
          </p:cNvSpPr>
          <p:nvPr>
            <p:ph type="body" sz="quarter" idx="14"/>
          </p:nvPr>
        </p:nvSpPr>
        <p:spPr>
          <a:xfrm>
            <a:off x="827584" y="1557214"/>
            <a:ext cx="6587628" cy="4536082"/>
          </a:xfrm>
          <a:prstGeom prst="rect">
            <a:avLst/>
          </a:prstGeom>
        </p:spPr>
        <p:txBody>
          <a:bodyPr vert="horz"/>
          <a:lstStyle>
            <a:lvl1pPr marL="0" indent="0">
              <a:lnSpc>
                <a:spcPts val="2400"/>
              </a:lnSpc>
              <a:spcBef>
                <a:spcPts val="0"/>
              </a:spcBef>
              <a:spcAft>
                <a:spcPts val="1000"/>
              </a:spcAft>
              <a:buFontTx/>
              <a:buNone/>
              <a:defRPr sz="1600">
                <a:solidFill>
                  <a:schemeClr val="tx1"/>
                </a:solidFill>
                <a:latin typeface="Tahoma" charset="0"/>
                <a:cs typeface="Tahoma" charset="0"/>
              </a:defRPr>
            </a:lvl1pPr>
            <a:lvl2pPr marL="0" indent="-270000">
              <a:lnSpc>
                <a:spcPts val="2400"/>
              </a:lnSpc>
              <a:buClr>
                <a:srgbClr val="958CB2"/>
              </a:buClr>
              <a:buFont typeface="Arial"/>
              <a:buChar char="•"/>
              <a:defRPr sz="1600">
                <a:solidFill>
                  <a:schemeClr val="tx1"/>
                </a:solidFill>
                <a:latin typeface="Tahoma" charset="0"/>
                <a:cs typeface="Tahoma" charset="0"/>
              </a:defRPr>
            </a:lvl2pPr>
            <a:lvl3pPr marL="540000" indent="-270000">
              <a:lnSpc>
                <a:spcPts val="2400"/>
              </a:lnSpc>
              <a:buClr>
                <a:srgbClr val="958CB2"/>
              </a:buClr>
              <a:buFont typeface="Courier New"/>
              <a:buChar char="o"/>
              <a:defRPr sz="1600">
                <a:solidFill>
                  <a:schemeClr val="tx1"/>
                </a:solidFill>
                <a:latin typeface="Tahoma" charset="0"/>
                <a:cs typeface="Tahoma" charset="0"/>
              </a:defRPr>
            </a:lvl3pPr>
            <a:lvl4pPr marL="828000" indent="-270000">
              <a:lnSpc>
                <a:spcPts val="2400"/>
              </a:lnSpc>
              <a:buClr>
                <a:srgbClr val="958CB2"/>
              </a:buClr>
              <a:defRPr sz="1600">
                <a:solidFill>
                  <a:schemeClr val="tx1"/>
                </a:solidFill>
                <a:latin typeface="Tahoma" charset="0"/>
                <a:cs typeface="Tahoma" charset="0"/>
              </a:defRPr>
            </a:lvl4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Tree>
    <p:extLst>
      <p:ext uri="{BB962C8B-B14F-4D97-AF65-F5344CB8AC3E}">
        <p14:creationId xmlns:p14="http://schemas.microsoft.com/office/powerpoint/2010/main" val="406912239"/>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34666"/>
          </a:xfrm>
          <a:prstGeom prst="rect">
            <a:avLst/>
          </a:prstGeom>
        </p:spPr>
        <p:txBody>
          <a:bodyPr lIns="0" tIns="0" rIns="0" bIns="0"/>
          <a:lstStyle>
            <a:lvl1pPr marL="0" indent="0">
              <a:lnSpc>
                <a:spcPts val="4200"/>
              </a:lnSpc>
              <a:buFontTx/>
              <a:buNone/>
              <a:defRPr sz="4000" b="0" i="0">
                <a:solidFill>
                  <a:srgbClr val="958CB2"/>
                </a:solidFill>
                <a:latin typeface="Georgia" charset="0"/>
                <a:ea typeface="Georgia" charset="0"/>
                <a:cs typeface="Georgia" charset="0"/>
              </a:defRPr>
            </a:lvl1pPr>
          </a:lstStyle>
          <a:p>
            <a:pPr lvl="0"/>
            <a:r>
              <a:rPr lang="en-GB" dirty="0" smtClean="0"/>
              <a:t>Click to edit Master text styles</a:t>
            </a:r>
          </a:p>
        </p:txBody>
      </p:sp>
      <p:sp>
        <p:nvSpPr>
          <p:cNvPr id="6" name="Text Placeholder 5"/>
          <p:cNvSpPr>
            <a:spLocks noGrp="1"/>
          </p:cNvSpPr>
          <p:nvPr>
            <p:ph type="body" sz="quarter" idx="15"/>
          </p:nvPr>
        </p:nvSpPr>
        <p:spPr>
          <a:xfrm>
            <a:off x="827584" y="1557214"/>
            <a:ext cx="6587628" cy="4680098"/>
          </a:xfrm>
          <a:prstGeom prst="rect">
            <a:avLst/>
          </a:prstGeom>
        </p:spPr>
        <p:txBody>
          <a:bodyPr/>
          <a:lstStyle>
            <a:lvl1pPr marL="0" indent="0">
              <a:lnSpc>
                <a:spcPts val="2400"/>
              </a:lnSpc>
              <a:spcAft>
                <a:spcPts val="1000"/>
              </a:spcAft>
              <a:buFontTx/>
              <a:buNone/>
              <a:defRPr sz="1600">
                <a:solidFill>
                  <a:schemeClr val="tx1"/>
                </a:solidFill>
                <a:latin typeface="Tahoma" charset="0"/>
                <a:ea typeface="Tahoma" charset="0"/>
                <a:cs typeface="Tahoma" charset="0"/>
              </a:defRPr>
            </a:lvl1pPr>
            <a:lvl2pPr marL="0" indent="-270000">
              <a:lnSpc>
                <a:spcPts val="2400"/>
              </a:lnSpc>
              <a:buClr>
                <a:srgbClr val="958CB2"/>
              </a:buClr>
              <a:buFont typeface="+mj-lt"/>
              <a:buAutoNum type="arabicPeriod"/>
              <a:defRPr sz="1600">
                <a:solidFill>
                  <a:schemeClr val="tx1"/>
                </a:solidFill>
                <a:latin typeface="Tahoma" charset="0"/>
                <a:ea typeface="Tahoma" charset="0"/>
                <a:cs typeface="Tahoma" charset="0"/>
              </a:defRPr>
            </a:lvl2pPr>
            <a:lvl3pPr marL="540000" indent="-270000">
              <a:lnSpc>
                <a:spcPts val="2400"/>
              </a:lnSpc>
              <a:buClr>
                <a:srgbClr val="958CB2"/>
              </a:buClr>
              <a:buFont typeface="+mj-lt"/>
              <a:buAutoNum type="romanLcPeriod"/>
              <a:defRPr sz="1600">
                <a:solidFill>
                  <a:schemeClr val="tx1"/>
                </a:solidFill>
                <a:latin typeface="Tahoma" charset="0"/>
                <a:ea typeface="Tahoma" charset="0"/>
                <a:cs typeface="Tahoma" charset="0"/>
              </a:defRPr>
            </a:lvl3pPr>
            <a:lvl4pPr marL="828000" indent="-270000">
              <a:lnSpc>
                <a:spcPts val="2400"/>
              </a:lnSpc>
              <a:buClr>
                <a:srgbClr val="958CB2"/>
              </a:buClr>
              <a:defRPr sz="1600">
                <a:solidFill>
                  <a:schemeClr val="tx1"/>
                </a:solidFill>
                <a:latin typeface="Tahoma" charset="0"/>
                <a:ea typeface="Tahoma" charset="0"/>
                <a:cs typeface="Tahoma" charset="0"/>
              </a:defRPr>
            </a:lvl4pPr>
            <a:lvl5pPr>
              <a:defRPr sz="1600">
                <a:solidFill>
                  <a:schemeClr val="tx1">
                    <a:lumMod val="65000"/>
                    <a:lumOff val="35000"/>
                  </a:schemeClr>
                </a:solidFill>
                <a:latin typeface="Open Sans" charset="0"/>
                <a:ea typeface="Open Sans" charset="0"/>
                <a:cs typeface="Open Sans" charset="0"/>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Tree>
    <p:extLst>
      <p:ext uri="{BB962C8B-B14F-4D97-AF65-F5344CB8AC3E}">
        <p14:creationId xmlns:p14="http://schemas.microsoft.com/office/powerpoint/2010/main" val="1386068825"/>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pic>
        <p:nvPicPr>
          <p:cNvPr id="8"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592" y="1628800"/>
            <a:ext cx="3167583" cy="4536504"/>
          </a:xfrm>
          <a:prstGeom prst="rect">
            <a:avLst/>
          </a:prstGeom>
        </p:spPr>
        <p:txBody>
          <a:bodyPr lIns="0" tIns="0" rIns="0" bIns="0" numCol="1" spcCol="216000"/>
          <a:lstStyle>
            <a:lvl1pPr marL="0" marR="0" indent="0" algn="l" defTabSz="606425" rtl="0" eaLnBrk="1" fontAlgn="base" latinLnBrk="0" hangingPunct="1">
              <a:lnSpc>
                <a:spcPts val="18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smtClean="0"/>
              <a:t>Click to edit Master text styles</a:t>
            </a:r>
          </a:p>
        </p:txBody>
      </p:sp>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958CB2"/>
                </a:solidFill>
                <a:latin typeface="Georgia" charset="0"/>
                <a:ea typeface="Georgia" charset="0"/>
                <a:cs typeface="Georgia" charset="0"/>
              </a:defRPr>
            </a:lvl1pPr>
          </a:lstStyle>
          <a:p>
            <a:pPr lvl="0"/>
            <a:r>
              <a:rPr lang="en-GB" dirty="0" smtClean="0"/>
              <a:t>Click to edit Master text styles</a:t>
            </a:r>
          </a:p>
        </p:txBody>
      </p:sp>
      <p:sp>
        <p:nvSpPr>
          <p:cNvPr id="7" name="Text Placeholder 5"/>
          <p:cNvSpPr>
            <a:spLocks noGrp="1"/>
          </p:cNvSpPr>
          <p:nvPr>
            <p:ph type="body" sz="quarter" idx="12"/>
          </p:nvPr>
        </p:nvSpPr>
        <p:spPr>
          <a:xfrm>
            <a:off x="4284663" y="1628800"/>
            <a:ext cx="3167583" cy="4536504"/>
          </a:xfrm>
          <a:prstGeom prst="rect">
            <a:avLst/>
          </a:prstGeom>
        </p:spPr>
        <p:txBody>
          <a:bodyPr lIns="0" tIns="0" rIns="0" bIns="0" numCol="1" spcCol="216000"/>
          <a:lstStyle>
            <a:lvl1pPr marL="0" marR="0" indent="0" algn="l" defTabSz="606425" rtl="0" eaLnBrk="1" fontAlgn="base" latinLnBrk="0" hangingPunct="1">
              <a:lnSpc>
                <a:spcPts val="18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smtClean="0"/>
              <a:t>Click to edit Master text styles</a:t>
            </a:r>
          </a:p>
        </p:txBody>
      </p:sp>
    </p:spTree>
    <p:extLst>
      <p:ext uri="{BB962C8B-B14F-4D97-AF65-F5344CB8AC3E}">
        <p14:creationId xmlns:p14="http://schemas.microsoft.com/office/powerpoint/2010/main" val="190362276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958CB2"/>
                </a:solidFill>
                <a:latin typeface="Georgia" charset="0"/>
                <a:ea typeface="Georgia" charset="0"/>
                <a:cs typeface="Georgia" charset="0"/>
              </a:defRPr>
            </a:lvl1pPr>
          </a:lstStyle>
          <a:p>
            <a:pPr lvl="0"/>
            <a:r>
              <a:rPr lang="en-GB" dirty="0" smtClean="0"/>
              <a:t>Click to edit Master text styles</a:t>
            </a:r>
          </a:p>
        </p:txBody>
      </p:sp>
      <p:sp>
        <p:nvSpPr>
          <p:cNvPr id="6" name="Text Placeholder 5"/>
          <p:cNvSpPr>
            <a:spLocks noGrp="1"/>
          </p:cNvSpPr>
          <p:nvPr>
            <p:ph type="body" sz="quarter" idx="13"/>
          </p:nvPr>
        </p:nvSpPr>
        <p:spPr>
          <a:xfrm>
            <a:off x="806824" y="1584000"/>
            <a:ext cx="3260351" cy="4522209"/>
          </a:xfrm>
          <a:prstGeom prst="rect">
            <a:avLst/>
          </a:prstGeom>
        </p:spPr>
        <p:txBody>
          <a:bodyPr/>
          <a:lstStyle>
            <a:lvl1pPr marL="0" indent="0">
              <a:lnSpc>
                <a:spcPts val="1800"/>
              </a:lnSpc>
              <a:spcBef>
                <a:spcPts val="0"/>
              </a:spcBef>
              <a:spcAft>
                <a:spcPts val="600"/>
              </a:spcAft>
              <a:buFontTx/>
              <a:buNone/>
              <a:defRPr sz="1400">
                <a:latin typeface="Tahoma" charset="0"/>
                <a:ea typeface="Tahoma" charset="0"/>
                <a:cs typeface="Tahoma" charset="0"/>
              </a:defRPr>
            </a:lvl1pPr>
            <a:lvl2pPr marL="0" indent="-180000">
              <a:lnSpc>
                <a:spcPts val="1800"/>
              </a:lnSpc>
              <a:buClr>
                <a:srgbClr val="958CB2"/>
              </a:buClr>
              <a:buFont typeface="Arial" charset="0"/>
              <a:buChar char="•"/>
              <a:defRPr sz="1400">
                <a:latin typeface="Tahoma" charset="0"/>
                <a:ea typeface="Tahoma" charset="0"/>
                <a:cs typeface="Tahoma" charset="0"/>
              </a:defRPr>
            </a:lvl2pPr>
            <a:lvl3pPr marL="540000" indent="-180000">
              <a:lnSpc>
                <a:spcPts val="1800"/>
              </a:lnSpc>
              <a:buClr>
                <a:srgbClr val="958CB2"/>
              </a:buClr>
              <a:buFont typeface="Courier New" charset="0"/>
              <a:buChar char="o"/>
              <a:defRPr sz="1400">
                <a:latin typeface="Tahoma" charset="0"/>
                <a:ea typeface="Tahoma" charset="0"/>
                <a:cs typeface="Tahoma" charset="0"/>
              </a:defRPr>
            </a:lvl3pPr>
            <a:lvl4pPr marL="828000" indent="-270000">
              <a:lnSpc>
                <a:spcPts val="1800"/>
              </a:lnSpc>
              <a:buClr>
                <a:srgbClr val="958CB2"/>
              </a:buClr>
              <a:defRPr sz="1400">
                <a:latin typeface="Tahoma" charset="0"/>
                <a:ea typeface="Tahoma" charset="0"/>
                <a:cs typeface="Tahoma" charset="0"/>
              </a:defRPr>
            </a:lvl4pPr>
            <a:lvl5pPr>
              <a:lnSpc>
                <a:spcPts val="1800"/>
              </a:lnSpc>
              <a:defRPr sz="1400">
                <a:latin typeface="Open Sans" charset="0"/>
                <a:ea typeface="Open Sans" charset="0"/>
                <a:cs typeface="Open Sans" charset="0"/>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7" name="Text Placeholder 5"/>
          <p:cNvSpPr>
            <a:spLocks noGrp="1"/>
          </p:cNvSpPr>
          <p:nvPr>
            <p:ph type="body" sz="quarter" idx="14"/>
          </p:nvPr>
        </p:nvSpPr>
        <p:spPr>
          <a:xfrm>
            <a:off x="4191969" y="1584000"/>
            <a:ext cx="3260351" cy="4522209"/>
          </a:xfrm>
          <a:prstGeom prst="rect">
            <a:avLst/>
          </a:prstGeom>
        </p:spPr>
        <p:txBody>
          <a:bodyPr/>
          <a:lstStyle>
            <a:lvl1pPr marL="0" indent="0">
              <a:lnSpc>
                <a:spcPts val="1800"/>
              </a:lnSpc>
              <a:spcBef>
                <a:spcPts val="0"/>
              </a:spcBef>
              <a:spcAft>
                <a:spcPts val="600"/>
              </a:spcAft>
              <a:buFontTx/>
              <a:buNone/>
              <a:defRPr sz="1400">
                <a:latin typeface="Tahoma" charset="0"/>
                <a:ea typeface="Tahoma" charset="0"/>
                <a:cs typeface="Tahoma" charset="0"/>
              </a:defRPr>
            </a:lvl1pPr>
            <a:lvl2pPr marL="0" indent="-180000">
              <a:lnSpc>
                <a:spcPts val="1800"/>
              </a:lnSpc>
              <a:buClr>
                <a:srgbClr val="958CB2"/>
              </a:buClr>
              <a:buFont typeface="Arial" charset="0"/>
              <a:buChar char="•"/>
              <a:defRPr sz="1400">
                <a:latin typeface="Tahoma" charset="0"/>
                <a:ea typeface="Tahoma" charset="0"/>
                <a:cs typeface="Tahoma" charset="0"/>
              </a:defRPr>
            </a:lvl2pPr>
            <a:lvl3pPr marL="540000" indent="-180000">
              <a:lnSpc>
                <a:spcPts val="1800"/>
              </a:lnSpc>
              <a:buClr>
                <a:srgbClr val="958CB2"/>
              </a:buClr>
              <a:buFont typeface="Courier New" charset="0"/>
              <a:buChar char="o"/>
              <a:defRPr sz="1400">
                <a:latin typeface="Tahoma" charset="0"/>
                <a:ea typeface="Tahoma" charset="0"/>
                <a:cs typeface="Tahoma" charset="0"/>
              </a:defRPr>
            </a:lvl3pPr>
            <a:lvl4pPr marL="828000" indent="-270000">
              <a:lnSpc>
                <a:spcPts val="1800"/>
              </a:lnSpc>
              <a:buClr>
                <a:srgbClr val="958CB2"/>
              </a:buClr>
              <a:defRPr sz="1400">
                <a:latin typeface="Tahoma" charset="0"/>
                <a:ea typeface="Tahoma" charset="0"/>
                <a:cs typeface="Tahoma" charset="0"/>
              </a:defRPr>
            </a:lvl4pPr>
            <a:lvl5pPr>
              <a:lnSpc>
                <a:spcPts val="1800"/>
              </a:lnSpc>
              <a:defRPr sz="1400">
                <a:latin typeface="Open Sans" charset="0"/>
                <a:ea typeface="Open Sans" charset="0"/>
                <a:cs typeface="Open Sans" charset="0"/>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Tree>
    <p:extLst>
      <p:ext uri="{BB962C8B-B14F-4D97-AF65-F5344CB8AC3E}">
        <p14:creationId xmlns:p14="http://schemas.microsoft.com/office/powerpoint/2010/main" val="97645515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2" y="692696"/>
            <a:ext cx="6481464" cy="646040"/>
          </a:xfrm>
          <a:prstGeom prst="rect">
            <a:avLst/>
          </a:prstGeom>
        </p:spPr>
        <p:txBody>
          <a:bodyPr lIns="0" tIns="0" rIns="0" bIns="0"/>
          <a:lstStyle>
            <a:lvl1pPr marL="0" indent="0">
              <a:lnSpc>
                <a:spcPts val="4200"/>
              </a:lnSpc>
              <a:buFontTx/>
              <a:buNone/>
              <a:defRPr sz="4000" b="0" i="0">
                <a:solidFill>
                  <a:srgbClr val="958CB2"/>
                </a:solidFill>
                <a:latin typeface="Georgia" charset="0"/>
                <a:ea typeface="Georgia" charset="0"/>
                <a:cs typeface="Georgia" charset="0"/>
              </a:defRPr>
            </a:lvl1pPr>
          </a:lstStyle>
          <a:p>
            <a:pPr lvl="0"/>
            <a:r>
              <a:rPr lang="en-GB" dirty="0" smtClean="0"/>
              <a:t>Click to edit Master text styles</a:t>
            </a:r>
          </a:p>
        </p:txBody>
      </p:sp>
      <p:sp>
        <p:nvSpPr>
          <p:cNvPr id="6" name="Text Placeholder 5"/>
          <p:cNvSpPr>
            <a:spLocks noGrp="1"/>
          </p:cNvSpPr>
          <p:nvPr>
            <p:ph type="body" sz="quarter" idx="13"/>
          </p:nvPr>
        </p:nvSpPr>
        <p:spPr>
          <a:xfrm>
            <a:off x="806400" y="1584148"/>
            <a:ext cx="3260775" cy="4581156"/>
          </a:xfrm>
          <a:prstGeom prst="rect">
            <a:avLst/>
          </a:prstGeom>
        </p:spPr>
        <p:txBody>
          <a:bodyPr numCol="1" spcCol="216000"/>
          <a:lstStyle>
            <a:lvl1pPr marL="0" indent="0">
              <a:lnSpc>
                <a:spcPts val="1800"/>
              </a:lnSpc>
              <a:spcAft>
                <a:spcPts val="600"/>
              </a:spcAft>
              <a:buFontTx/>
              <a:buNone/>
              <a:defRPr sz="1400">
                <a:solidFill>
                  <a:schemeClr val="tx1"/>
                </a:solidFill>
                <a:latin typeface="Tahoma" charset="0"/>
                <a:ea typeface="Tahoma" charset="0"/>
                <a:cs typeface="Tahoma" charset="0"/>
              </a:defRPr>
            </a:lvl1pPr>
            <a:lvl2pPr marL="0" indent="-270000">
              <a:lnSpc>
                <a:spcPts val="1800"/>
              </a:lnSpc>
              <a:buClr>
                <a:srgbClr val="958CB2"/>
              </a:buClr>
              <a:buFont typeface="+mj-lt"/>
              <a:buAutoNum type="arabicPeriod"/>
              <a:defRPr sz="1400">
                <a:solidFill>
                  <a:schemeClr val="tx1"/>
                </a:solidFill>
                <a:latin typeface="Tahoma" charset="0"/>
                <a:ea typeface="Tahoma" charset="0"/>
                <a:cs typeface="Tahoma" charset="0"/>
              </a:defRPr>
            </a:lvl2pPr>
            <a:lvl3pPr marL="540000" indent="-270000">
              <a:lnSpc>
                <a:spcPts val="1800"/>
              </a:lnSpc>
              <a:buClr>
                <a:srgbClr val="958CB2"/>
              </a:buClr>
              <a:buFont typeface="+mj-lt"/>
              <a:buAutoNum type="romanLcPeriod"/>
              <a:defRPr sz="1400">
                <a:solidFill>
                  <a:schemeClr val="tx1"/>
                </a:solidFill>
                <a:latin typeface="Tahoma" charset="0"/>
                <a:ea typeface="Tahoma" charset="0"/>
                <a:cs typeface="Tahoma" charset="0"/>
              </a:defRPr>
            </a:lvl3pPr>
            <a:lvl4pPr marL="828000" indent="-270000">
              <a:lnSpc>
                <a:spcPts val="1800"/>
              </a:lnSpc>
              <a:buClr>
                <a:srgbClr val="958CB2"/>
              </a:buClr>
              <a:defRPr sz="1400">
                <a:solidFill>
                  <a:schemeClr val="tx1"/>
                </a:solidFill>
                <a:latin typeface="Tahoma" charset="0"/>
                <a:ea typeface="Tahoma" charset="0"/>
                <a:cs typeface="Tahoma" charset="0"/>
              </a:defRPr>
            </a:lvl4pPr>
            <a:lvl5pPr>
              <a:lnSpc>
                <a:spcPts val="1800"/>
              </a:lnSpc>
              <a:defRPr sz="1400">
                <a:solidFill>
                  <a:schemeClr val="tx1">
                    <a:lumMod val="65000"/>
                    <a:lumOff val="35000"/>
                  </a:schemeClr>
                </a:solidFill>
                <a:latin typeface="Open Sans" charset="0"/>
                <a:ea typeface="Open Sans" charset="0"/>
                <a:cs typeface="Open Sans" charset="0"/>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7" name="Text Placeholder 5"/>
          <p:cNvSpPr>
            <a:spLocks noGrp="1"/>
          </p:cNvSpPr>
          <p:nvPr>
            <p:ph type="body" sz="quarter" idx="14"/>
          </p:nvPr>
        </p:nvSpPr>
        <p:spPr>
          <a:xfrm>
            <a:off x="4179073" y="1584148"/>
            <a:ext cx="3260775" cy="4581156"/>
          </a:xfrm>
          <a:prstGeom prst="rect">
            <a:avLst/>
          </a:prstGeom>
        </p:spPr>
        <p:txBody>
          <a:bodyPr numCol="1" spcCol="216000"/>
          <a:lstStyle>
            <a:lvl1pPr marL="0" indent="0">
              <a:lnSpc>
                <a:spcPts val="1800"/>
              </a:lnSpc>
              <a:spcAft>
                <a:spcPts val="600"/>
              </a:spcAft>
              <a:buFontTx/>
              <a:buNone/>
              <a:defRPr sz="1400">
                <a:solidFill>
                  <a:schemeClr val="tx1"/>
                </a:solidFill>
                <a:latin typeface="Tahoma" charset="0"/>
                <a:ea typeface="Tahoma" charset="0"/>
                <a:cs typeface="Tahoma" charset="0"/>
              </a:defRPr>
            </a:lvl1pPr>
            <a:lvl2pPr marL="0" indent="-270000">
              <a:lnSpc>
                <a:spcPts val="1800"/>
              </a:lnSpc>
              <a:buClr>
                <a:srgbClr val="958CB2"/>
              </a:buClr>
              <a:buFont typeface="+mj-lt"/>
              <a:buAutoNum type="arabicPeriod"/>
              <a:defRPr sz="1400">
                <a:solidFill>
                  <a:schemeClr val="tx1"/>
                </a:solidFill>
                <a:latin typeface="Tahoma" charset="0"/>
                <a:ea typeface="Tahoma" charset="0"/>
                <a:cs typeface="Tahoma" charset="0"/>
              </a:defRPr>
            </a:lvl2pPr>
            <a:lvl3pPr marL="540000" indent="-270000">
              <a:lnSpc>
                <a:spcPts val="1800"/>
              </a:lnSpc>
              <a:buClr>
                <a:srgbClr val="958CB2"/>
              </a:buClr>
              <a:buFont typeface="+mj-lt"/>
              <a:buAutoNum type="romanLcPeriod"/>
              <a:defRPr sz="1400">
                <a:solidFill>
                  <a:schemeClr val="tx1"/>
                </a:solidFill>
                <a:latin typeface="Tahoma" charset="0"/>
                <a:ea typeface="Tahoma" charset="0"/>
                <a:cs typeface="Tahoma" charset="0"/>
              </a:defRPr>
            </a:lvl3pPr>
            <a:lvl4pPr marL="828000" indent="-270000">
              <a:lnSpc>
                <a:spcPts val="1800"/>
              </a:lnSpc>
              <a:buClr>
                <a:srgbClr val="958CB2"/>
              </a:buClr>
              <a:defRPr sz="1400">
                <a:solidFill>
                  <a:schemeClr val="tx1"/>
                </a:solidFill>
                <a:latin typeface="Tahoma" charset="0"/>
                <a:ea typeface="Tahoma" charset="0"/>
                <a:cs typeface="Tahoma" charset="0"/>
              </a:defRPr>
            </a:lvl4pPr>
            <a:lvl5pPr>
              <a:lnSpc>
                <a:spcPts val="1800"/>
              </a:lnSpc>
              <a:defRPr sz="1400">
                <a:solidFill>
                  <a:schemeClr val="tx1">
                    <a:lumMod val="65000"/>
                    <a:lumOff val="35000"/>
                  </a:schemeClr>
                </a:solidFill>
                <a:latin typeface="Open Sans" charset="0"/>
                <a:ea typeface="Open Sans" charset="0"/>
                <a:cs typeface="Open Sans" charset="0"/>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Tree>
    <p:extLst>
      <p:ext uri="{BB962C8B-B14F-4D97-AF65-F5344CB8AC3E}">
        <p14:creationId xmlns:p14="http://schemas.microsoft.com/office/powerpoint/2010/main" val="211776518"/>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958CB2"/>
                </a:solidFill>
                <a:latin typeface="Georgia" charset="0"/>
                <a:ea typeface="Georgia" charset="0"/>
                <a:cs typeface="Georgia" charset="0"/>
              </a:defRPr>
            </a:lvl1pPr>
          </a:lstStyle>
          <a:p>
            <a:pPr lvl="0"/>
            <a:r>
              <a:rPr lang="en-GB" dirty="0" smtClean="0"/>
              <a:t>Click to edit Master text styles</a:t>
            </a:r>
          </a:p>
        </p:txBody>
      </p:sp>
      <p:sp>
        <p:nvSpPr>
          <p:cNvPr id="3" name="Chart Placeholder 2"/>
          <p:cNvSpPr>
            <a:spLocks noGrp="1"/>
          </p:cNvSpPr>
          <p:nvPr>
            <p:ph type="chart" sz="quarter" idx="11"/>
          </p:nvPr>
        </p:nvSpPr>
        <p:spPr>
          <a:xfrm>
            <a:off x="899592" y="1554760"/>
            <a:ext cx="6515620" cy="4538065"/>
          </a:xfrm>
          <a:prstGeom prst="rect">
            <a:avLst/>
          </a:prstGeom>
        </p:spPr>
        <p:txBody>
          <a:bodyPr/>
          <a:lstStyle/>
          <a:p>
            <a:pPr lvl="0"/>
            <a:endParaRPr lang="en-US" noProof="0"/>
          </a:p>
        </p:txBody>
      </p:sp>
    </p:spTree>
    <p:extLst>
      <p:ext uri="{BB962C8B-B14F-4D97-AF65-F5344CB8AC3E}">
        <p14:creationId xmlns:p14="http://schemas.microsoft.com/office/powerpoint/2010/main" val="94753494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pic>
        <p:nvPicPr>
          <p:cNvPr id="7"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592" y="1628800"/>
            <a:ext cx="3167583" cy="4536504"/>
          </a:xfrm>
          <a:prstGeom prst="rect">
            <a:avLst/>
          </a:prstGeom>
        </p:spPr>
        <p:txBody>
          <a:bodyPr lIns="0" tIns="0" rIns="0" bIns="0" numCol="1" spcCol="216000"/>
          <a:lstStyle>
            <a:lvl1pPr marL="0" marR="0" indent="0" algn="l" defTabSz="606425" rtl="0" eaLnBrk="1" fontAlgn="base" latinLnBrk="0" hangingPunct="1">
              <a:lnSpc>
                <a:spcPts val="18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smtClean="0"/>
              <a:t>Click to edit Master text styles</a:t>
            </a:r>
          </a:p>
        </p:txBody>
      </p:sp>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958CB2"/>
                </a:solidFill>
                <a:latin typeface="Georgia" charset="0"/>
                <a:ea typeface="Georgia" charset="0"/>
                <a:cs typeface="Georgia" charset="0"/>
              </a:defRPr>
            </a:lvl1pPr>
          </a:lstStyle>
          <a:p>
            <a:pPr lvl="0"/>
            <a:r>
              <a:rPr lang="en-GB" dirty="0" smtClean="0"/>
              <a:t>Click to edit Master text styles</a:t>
            </a:r>
          </a:p>
        </p:txBody>
      </p:sp>
      <p:sp>
        <p:nvSpPr>
          <p:cNvPr id="3" name="Chart Placeholder 2"/>
          <p:cNvSpPr>
            <a:spLocks noGrp="1"/>
          </p:cNvSpPr>
          <p:nvPr>
            <p:ph type="chart" sz="quarter" idx="12"/>
          </p:nvPr>
        </p:nvSpPr>
        <p:spPr>
          <a:xfrm>
            <a:off x="4284663" y="1628799"/>
            <a:ext cx="3816350" cy="4464025"/>
          </a:xfrm>
          <a:prstGeom prst="rect">
            <a:avLst/>
          </a:prstGeom>
        </p:spPr>
        <p:txBody>
          <a:bodyPr/>
          <a:lstStyle/>
          <a:p>
            <a:pPr lvl="0"/>
            <a:endParaRPr lang="en-US" noProof="0"/>
          </a:p>
        </p:txBody>
      </p:sp>
    </p:spTree>
    <p:extLst>
      <p:ext uri="{BB962C8B-B14F-4D97-AF65-F5344CB8AC3E}">
        <p14:creationId xmlns:p14="http://schemas.microsoft.com/office/powerpoint/2010/main" val="1628611724"/>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transition spd="slow">
    <p:fade/>
  </p:transition>
  <p:timing>
    <p:tnLst>
      <p:par>
        <p:cTn id="1" dur="indefinite" restart="never" nodeType="tmRoot"/>
      </p:par>
    </p:tnLst>
  </p:timing>
  <p:txStyles>
    <p:titleStyle>
      <a:lvl1pPr algn="ctr" defTabSz="606425" rtl="0" eaLnBrk="0" fontAlgn="base" hangingPunct="0">
        <a:spcBef>
          <a:spcPct val="0"/>
        </a:spcBef>
        <a:spcAft>
          <a:spcPct val="0"/>
        </a:spcAft>
        <a:defRPr sz="5800" kern="1200">
          <a:solidFill>
            <a:schemeClr val="tx1"/>
          </a:solidFill>
          <a:latin typeface="+mj-lt"/>
          <a:ea typeface="ＭＳ Ｐゴシック" charset="0"/>
          <a:cs typeface="ＭＳ Ｐゴシック" charset="0"/>
        </a:defRPr>
      </a:lvl1pPr>
      <a:lvl2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25" indent="-454025" algn="l" defTabSz="606425" rtl="0" eaLnBrk="0" fontAlgn="base" hangingPunct="0">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emf"/><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Layout" Target="../slideLayouts/slideLayout11.xml"/><Relationship Id="rId4" Type="http://schemas.openxmlformats.org/officeDocument/2006/relationships/tags" Target="../tags/tag4.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8.emf"/><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slideLayout" Target="../slideLayouts/slideLayout11.xml"/><Relationship Id="rId4" Type="http://schemas.openxmlformats.org/officeDocument/2006/relationships/tags" Target="../tags/tag7.xml"/></Relationships>
</file>

<file path=ppt/slides/_rels/slide24.xml.rels><?xml version="1.0" encoding="UTF-8" standalone="yes"?>
<Relationships xmlns="http://schemas.openxmlformats.org/package/2006/relationships"><Relationship Id="rId3" Type="http://schemas.openxmlformats.org/officeDocument/2006/relationships/hyperlink" Target="http://nextgenerationextension.org/2013/10/01/blooms-andthe-flipped-classroom/" TargetMode="External"/><Relationship Id="rId2" Type="http://schemas.openxmlformats.org/officeDocument/2006/relationships/hyperlink" Target="http://www.johnseelybrown.com/growing_up_digital.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1"/>
          <p:cNvSpPr>
            <a:spLocks noGrp="1"/>
          </p:cNvSpPr>
          <p:nvPr>
            <p:ph type="body"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spcBef>
                <a:spcPct val="0"/>
              </a:spcBef>
            </a:pPr>
            <a:endParaRPr lang="en-GB" altLang="en-US" dirty="0" smtClean="0">
              <a:ea typeface="ＭＳ Ｐゴシック" charset="-128"/>
            </a:endParaRPr>
          </a:p>
          <a:p>
            <a:pPr eaLnBrk="1" hangingPunct="1">
              <a:spcBef>
                <a:spcPct val="0"/>
              </a:spcBef>
            </a:pPr>
            <a:r>
              <a:rPr lang="en-GB" altLang="en-US" dirty="0" smtClean="0">
                <a:ea typeface="ＭＳ Ｐゴシック" charset="-128"/>
              </a:rPr>
              <a:t/>
            </a:r>
            <a:br>
              <a:rPr lang="en-GB" altLang="en-US" dirty="0" smtClean="0">
                <a:ea typeface="ＭＳ Ｐゴシック" charset="-128"/>
              </a:rPr>
            </a:br>
            <a:r>
              <a:rPr lang="en-GB" altLang="en-US" dirty="0" smtClean="0">
                <a:ea typeface="ＭＳ Ｐゴシック" charset="-128"/>
              </a:rPr>
              <a:t>Perceptions of the flipping classroom at UWE Bristol</a:t>
            </a:r>
            <a:endParaRPr lang="en-GB" altLang="en-US" dirty="0">
              <a:ea typeface="ＭＳ Ｐゴシック" charset="-128"/>
            </a:endParaRPr>
          </a:p>
        </p:txBody>
      </p:sp>
      <p:sp>
        <p:nvSpPr>
          <p:cNvPr id="13314"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GB" altLang="en-US">
                <a:ea typeface="ＭＳ Ｐゴシック" charset="-128"/>
              </a:rPr>
              <a:t>Presentation by</a:t>
            </a:r>
          </a:p>
          <a:p>
            <a:pPr>
              <a:spcBef>
                <a:spcPct val="0"/>
              </a:spcBef>
            </a:pPr>
            <a:endParaRPr lang="en-US" altLang="en-US">
              <a:ea typeface="ＭＳ Ｐゴシック" charset="-128"/>
            </a:endParaRPr>
          </a:p>
        </p:txBody>
      </p:sp>
      <p:sp>
        <p:nvSpPr>
          <p:cNvPr id="13315" name="Text Placeholder 3"/>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dirty="0" smtClean="0">
                <a:ea typeface="ＭＳ Ｐゴシック" charset="-128"/>
              </a:rPr>
              <a:t>Ben Drew (FET)</a:t>
            </a:r>
          </a:p>
          <a:p>
            <a:pPr>
              <a:spcBef>
                <a:spcPct val="0"/>
              </a:spcBef>
            </a:pPr>
            <a:endParaRPr lang="en-US" altLang="en-US" dirty="0">
              <a:ea typeface="ＭＳ Ｐゴシック" charset="-128"/>
            </a:endParaRPr>
          </a:p>
          <a:p>
            <a:pPr>
              <a:spcBef>
                <a:spcPct val="0"/>
              </a:spcBef>
            </a:pPr>
            <a:r>
              <a:rPr lang="en-US" altLang="en-US" dirty="0" smtClean="0">
                <a:ea typeface="ＭＳ Ｐゴシック" charset="-128"/>
              </a:rPr>
              <a:t>and </a:t>
            </a:r>
          </a:p>
          <a:p>
            <a:pPr>
              <a:spcBef>
                <a:spcPct val="0"/>
              </a:spcBef>
            </a:pPr>
            <a:endParaRPr lang="en-US" altLang="en-US" dirty="0">
              <a:ea typeface="ＭＳ Ｐゴシック" charset="-128"/>
            </a:endParaRPr>
          </a:p>
          <a:p>
            <a:pPr>
              <a:spcBef>
                <a:spcPct val="0"/>
              </a:spcBef>
            </a:pPr>
            <a:r>
              <a:rPr lang="en-US" altLang="en-US" dirty="0" smtClean="0">
                <a:ea typeface="ＭＳ Ｐゴシック" charset="-128"/>
              </a:rPr>
              <a:t>Kathryn</a:t>
            </a:r>
            <a:endParaRPr lang="en-US" altLang="en-US" dirty="0">
              <a:ea typeface="ＭＳ Ｐゴシック" charset="-128"/>
            </a:endParaRPr>
          </a:p>
          <a:p>
            <a:pPr>
              <a:spcBef>
                <a:spcPct val="0"/>
              </a:spcBef>
            </a:pPr>
            <a:r>
              <a:rPr lang="en-US" altLang="en-US" dirty="0" smtClean="0">
                <a:ea typeface="ＭＳ Ｐゴシック" charset="-128"/>
              </a:rPr>
              <a:t>Last (ACE)</a:t>
            </a:r>
            <a:endParaRPr lang="en-US" altLang="en-US" dirty="0">
              <a:ea typeface="ＭＳ Ｐゴシック" charset="-128"/>
            </a:endParaRPr>
          </a:p>
        </p:txBody>
      </p:sp>
      <p:sp>
        <p:nvSpPr>
          <p:cNvPr id="13316" name="Text Placeholder 4"/>
          <p:cNvSpPr>
            <a:spLocks noGrp="1"/>
          </p:cNvSpPr>
          <p:nvPr>
            <p:ph type="body" sz="quarter" idx="17"/>
          </p:nvPr>
        </p:nvSpPr>
        <p:spPr bwMode="auto">
          <a:xfrm>
            <a:off x="640800" y="3322550"/>
            <a:ext cx="1219139" cy="695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dirty="0" smtClean="0">
                <a:ea typeface="ＭＳ Ｐゴシック" charset="-128"/>
              </a:rPr>
              <a:t> </a:t>
            </a:r>
          </a:p>
        </p:txBody>
      </p:sp>
      <p:sp>
        <p:nvSpPr>
          <p:cNvPr id="2" name="Text Placeholder 1"/>
          <p:cNvSpPr>
            <a:spLocks noGrp="1"/>
          </p:cNvSpPr>
          <p:nvPr>
            <p:ph type="body" sz="quarter" idx="18"/>
          </p:nvPr>
        </p:nvSpPr>
        <p:spPr/>
        <p:txBody>
          <a:bodyPr/>
          <a:lstStyle/>
          <a:p>
            <a:r>
              <a:rPr lang="en-US" dirty="0" smtClean="0"/>
              <a:t>20</a:t>
            </a:r>
            <a:r>
              <a:rPr lang="en-US" baseline="30000" dirty="0" smtClean="0"/>
              <a:t>th</a:t>
            </a:r>
            <a:r>
              <a:rPr lang="en-US" dirty="0" smtClean="0"/>
              <a:t> June 2017</a:t>
            </a:r>
            <a:endParaRPr lang="en-US" dirty="0"/>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55576" y="332656"/>
            <a:ext cx="6515621" cy="1366120"/>
          </a:xfrm>
        </p:spPr>
        <p:txBody>
          <a:bodyPr/>
          <a:lstStyle/>
          <a:p>
            <a:r>
              <a:rPr lang="en-GB" dirty="0"/>
              <a:t>Our Research</a:t>
            </a:r>
          </a:p>
        </p:txBody>
      </p:sp>
      <p:sp>
        <p:nvSpPr>
          <p:cNvPr id="3" name="Text Placeholder 2"/>
          <p:cNvSpPr>
            <a:spLocks noGrp="1"/>
          </p:cNvSpPr>
          <p:nvPr>
            <p:ph type="body" sz="quarter" idx="11"/>
          </p:nvPr>
        </p:nvSpPr>
        <p:spPr>
          <a:xfrm>
            <a:off x="755576" y="1340768"/>
            <a:ext cx="7920880" cy="4896544"/>
          </a:xfrm>
          <a:solidFill>
            <a:srgbClr val="9E86B8">
              <a:alpha val="73000"/>
            </a:srgbClr>
          </a:solidFill>
        </p:spPr>
        <p:txBody>
          <a:bodyPr anchor="ctr"/>
          <a:lstStyle/>
          <a:p>
            <a:pPr marL="180000"/>
            <a:r>
              <a:rPr lang="en-GB" dirty="0" smtClean="0">
                <a:solidFill>
                  <a:schemeClr val="bg1"/>
                </a:solidFill>
              </a:rPr>
              <a:t>UWE Learning and Teaching Fellow Research Project</a:t>
            </a:r>
          </a:p>
          <a:p>
            <a:pPr marL="180000"/>
            <a:endParaRPr lang="en-GB" dirty="0" smtClean="0">
              <a:solidFill>
                <a:schemeClr val="bg1"/>
              </a:solidFill>
            </a:endParaRPr>
          </a:p>
          <a:p>
            <a:pPr marL="180000"/>
            <a:r>
              <a:rPr lang="en-GB" dirty="0" smtClean="0">
                <a:solidFill>
                  <a:schemeClr val="bg1"/>
                </a:solidFill>
              </a:rPr>
              <a:t>2 years</a:t>
            </a:r>
          </a:p>
          <a:p>
            <a:pPr marL="180000"/>
            <a:endParaRPr lang="en-GB" dirty="0" smtClean="0">
              <a:solidFill>
                <a:schemeClr val="bg1"/>
              </a:solidFill>
            </a:endParaRPr>
          </a:p>
          <a:p>
            <a:pPr marL="180000"/>
            <a:r>
              <a:rPr lang="en-GB" dirty="0">
                <a:solidFill>
                  <a:schemeClr val="bg1"/>
                </a:solidFill>
              </a:rPr>
              <a:t>J</a:t>
            </a:r>
            <a:r>
              <a:rPr lang="en-GB" dirty="0" smtClean="0">
                <a:solidFill>
                  <a:schemeClr val="bg1"/>
                </a:solidFill>
              </a:rPr>
              <a:t>oint </a:t>
            </a:r>
            <a:r>
              <a:rPr lang="en-GB" dirty="0">
                <a:solidFill>
                  <a:schemeClr val="bg1"/>
                </a:solidFill>
              </a:rPr>
              <a:t>research between the Departments of </a:t>
            </a:r>
            <a:r>
              <a:rPr lang="en-GB" dirty="0" smtClean="0">
                <a:solidFill>
                  <a:schemeClr val="bg1"/>
                </a:solidFill>
              </a:rPr>
              <a:t>Education and Childhood, Engineering Design </a:t>
            </a:r>
            <a:r>
              <a:rPr lang="en-GB" dirty="0">
                <a:solidFill>
                  <a:schemeClr val="bg1"/>
                </a:solidFill>
              </a:rPr>
              <a:t>and </a:t>
            </a:r>
            <a:r>
              <a:rPr lang="en-GB" dirty="0" smtClean="0">
                <a:solidFill>
                  <a:schemeClr val="bg1"/>
                </a:solidFill>
              </a:rPr>
              <a:t>Maths </a:t>
            </a:r>
            <a:r>
              <a:rPr lang="en-GB" dirty="0">
                <a:solidFill>
                  <a:schemeClr val="bg1"/>
                </a:solidFill>
              </a:rPr>
              <a:t>and </a:t>
            </a:r>
            <a:r>
              <a:rPr lang="en-GB" dirty="0" smtClean="0">
                <a:solidFill>
                  <a:schemeClr val="bg1"/>
                </a:solidFill>
              </a:rPr>
              <a:t>Health and Social Sciences</a:t>
            </a:r>
          </a:p>
          <a:p>
            <a:pPr marL="180000"/>
            <a:endParaRPr lang="en-GB" dirty="0">
              <a:solidFill>
                <a:schemeClr val="bg1"/>
              </a:solidFill>
            </a:endParaRPr>
          </a:p>
          <a:p>
            <a:pPr marL="180000"/>
            <a:r>
              <a:rPr lang="en-GB" dirty="0">
                <a:solidFill>
                  <a:schemeClr val="bg1"/>
                </a:solidFill>
              </a:rPr>
              <a:t>Four modules used the flipped classroom approach to teaching:</a:t>
            </a:r>
          </a:p>
          <a:p>
            <a:pPr marL="180000"/>
            <a:r>
              <a:rPr lang="en-GB" dirty="0">
                <a:solidFill>
                  <a:schemeClr val="bg1"/>
                </a:solidFill>
              </a:rPr>
              <a:t>1 used lecture </a:t>
            </a:r>
            <a:r>
              <a:rPr lang="en-GB" dirty="0" smtClean="0">
                <a:solidFill>
                  <a:schemeClr val="bg1"/>
                </a:solidFill>
              </a:rPr>
              <a:t>capture                   (FET)</a:t>
            </a:r>
            <a:endParaRPr lang="en-GB" dirty="0">
              <a:solidFill>
                <a:schemeClr val="bg1"/>
              </a:solidFill>
            </a:endParaRPr>
          </a:p>
          <a:p>
            <a:pPr marL="180000"/>
            <a:r>
              <a:rPr lang="en-GB" dirty="0">
                <a:solidFill>
                  <a:schemeClr val="bg1"/>
                </a:solidFill>
              </a:rPr>
              <a:t>1 used </a:t>
            </a:r>
            <a:r>
              <a:rPr lang="en-GB" dirty="0" smtClean="0">
                <a:solidFill>
                  <a:schemeClr val="bg1"/>
                </a:solidFill>
              </a:rPr>
              <a:t>readings                            (FET)</a:t>
            </a:r>
            <a:endParaRPr lang="en-GB" dirty="0">
              <a:solidFill>
                <a:schemeClr val="bg1"/>
              </a:solidFill>
            </a:endParaRPr>
          </a:p>
          <a:p>
            <a:pPr marL="180000"/>
            <a:r>
              <a:rPr lang="en-GB" dirty="0">
                <a:solidFill>
                  <a:schemeClr val="bg1"/>
                </a:solidFill>
              </a:rPr>
              <a:t>2 used a combination of </a:t>
            </a:r>
            <a:r>
              <a:rPr lang="en-GB" dirty="0" smtClean="0">
                <a:solidFill>
                  <a:schemeClr val="bg1"/>
                </a:solidFill>
              </a:rPr>
              <a:t>both         (HAS)</a:t>
            </a:r>
            <a:endParaRPr lang="en-GB" dirty="0">
              <a:solidFill>
                <a:schemeClr val="bg1"/>
              </a:solidFill>
            </a:endParaRPr>
          </a:p>
          <a:p>
            <a:pPr marL="180000"/>
            <a:endParaRPr lang="en-GB" dirty="0">
              <a:solidFill>
                <a:schemeClr val="bg1"/>
              </a:solidFill>
            </a:endParaRPr>
          </a:p>
          <a:p>
            <a:pPr marL="180000"/>
            <a:r>
              <a:rPr lang="en-GB" dirty="0" smtClean="0">
                <a:solidFill>
                  <a:schemeClr val="bg1"/>
                </a:solidFill>
              </a:rPr>
              <a:t>Year 1: The </a:t>
            </a:r>
            <a:r>
              <a:rPr lang="en-GB" dirty="0">
                <a:solidFill>
                  <a:schemeClr val="bg1"/>
                </a:solidFill>
              </a:rPr>
              <a:t>engineering module is classed as a ‘long thin’ module so half was taught traditionally </a:t>
            </a:r>
            <a:r>
              <a:rPr lang="en-GB" dirty="0" smtClean="0">
                <a:solidFill>
                  <a:schemeClr val="bg1"/>
                </a:solidFill>
              </a:rPr>
              <a:t>(TB1) and </a:t>
            </a:r>
            <a:r>
              <a:rPr lang="en-GB" dirty="0">
                <a:solidFill>
                  <a:schemeClr val="bg1"/>
                </a:solidFill>
              </a:rPr>
              <a:t>half using the flipped classroom </a:t>
            </a:r>
            <a:r>
              <a:rPr lang="en-GB" dirty="0" smtClean="0">
                <a:solidFill>
                  <a:schemeClr val="bg1"/>
                </a:solidFill>
              </a:rPr>
              <a:t>style (TB2)</a:t>
            </a:r>
          </a:p>
          <a:p>
            <a:pPr marL="180000"/>
            <a:endParaRPr lang="en-GB" dirty="0">
              <a:solidFill>
                <a:schemeClr val="bg1"/>
              </a:solidFill>
            </a:endParaRPr>
          </a:p>
          <a:p>
            <a:pPr marL="180000"/>
            <a:r>
              <a:rPr lang="en-GB" dirty="0" smtClean="0">
                <a:solidFill>
                  <a:schemeClr val="bg1"/>
                </a:solidFill>
              </a:rPr>
              <a:t>Year 2: Engineering module split to be two ‘short fat’ modules.</a:t>
            </a:r>
            <a:endParaRPr lang="en-GB" dirty="0">
              <a:solidFill>
                <a:schemeClr val="bg1"/>
              </a:solidFill>
            </a:endParaRPr>
          </a:p>
        </p:txBody>
      </p:sp>
    </p:spTree>
    <p:extLst>
      <p:ext uri="{BB962C8B-B14F-4D97-AF65-F5344CB8AC3E}">
        <p14:creationId xmlns:p14="http://schemas.microsoft.com/office/powerpoint/2010/main" val="2539814087"/>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9552" y="404664"/>
            <a:ext cx="6515621" cy="1366120"/>
          </a:xfrm>
        </p:spPr>
        <p:txBody>
          <a:bodyPr/>
          <a:lstStyle/>
          <a:p>
            <a:r>
              <a:rPr lang="en-GB" dirty="0"/>
              <a:t>Methodology</a:t>
            </a:r>
          </a:p>
        </p:txBody>
      </p:sp>
      <p:sp>
        <p:nvSpPr>
          <p:cNvPr id="3" name="Text Placeholder 2"/>
          <p:cNvSpPr>
            <a:spLocks noGrp="1"/>
          </p:cNvSpPr>
          <p:nvPr>
            <p:ph type="body" sz="quarter" idx="11"/>
          </p:nvPr>
        </p:nvSpPr>
        <p:spPr>
          <a:xfrm>
            <a:off x="539552" y="1412776"/>
            <a:ext cx="8136903" cy="4968552"/>
          </a:xfrm>
          <a:solidFill>
            <a:srgbClr val="9E86B8">
              <a:alpha val="73000"/>
            </a:srgbClr>
          </a:solidFill>
        </p:spPr>
        <p:txBody>
          <a:bodyPr/>
          <a:lstStyle/>
          <a:p>
            <a:pPr marL="285750" indent="-285750">
              <a:buFont typeface="Arial" panose="020B0604020202020204" pitchFamily="34" charset="0"/>
              <a:buChar char="•"/>
            </a:pPr>
            <a:r>
              <a:rPr lang="en-GB" dirty="0">
                <a:solidFill>
                  <a:schemeClr val="bg1"/>
                </a:solidFill>
              </a:rPr>
              <a:t>The research took a summative evaluation methodological </a:t>
            </a:r>
            <a:r>
              <a:rPr lang="en-GB" dirty="0" smtClean="0">
                <a:solidFill>
                  <a:schemeClr val="bg1"/>
                </a:solidFill>
              </a:rPr>
              <a:t>approach</a:t>
            </a:r>
          </a:p>
          <a:p>
            <a:pPr marL="285750" indent="-285750">
              <a:buFont typeface="Arial" panose="020B0604020202020204" pitchFamily="34" charset="0"/>
              <a:buChar char="•"/>
            </a:pPr>
            <a:endParaRPr lang="en-GB" dirty="0">
              <a:solidFill>
                <a:schemeClr val="bg1"/>
              </a:solidFill>
            </a:endParaRPr>
          </a:p>
          <a:p>
            <a:pPr marL="285750" indent="-285750">
              <a:buFont typeface="Arial" panose="020B0604020202020204" pitchFamily="34" charset="0"/>
              <a:buChar char="•"/>
            </a:pPr>
            <a:r>
              <a:rPr lang="en-GB" dirty="0">
                <a:solidFill>
                  <a:schemeClr val="bg1"/>
                </a:solidFill>
              </a:rPr>
              <a:t>It used a mixed methods approach</a:t>
            </a:r>
            <a:r>
              <a:rPr lang="en-GB" dirty="0" smtClean="0">
                <a:solidFill>
                  <a:schemeClr val="bg1"/>
                </a:solidFill>
              </a:rPr>
              <a:t>:</a:t>
            </a:r>
          </a:p>
          <a:p>
            <a:pPr marL="285750" indent="-285750">
              <a:buFont typeface="Arial" panose="020B0604020202020204" pitchFamily="34" charset="0"/>
              <a:buChar char="•"/>
            </a:pPr>
            <a:endParaRPr lang="en-GB" dirty="0">
              <a:solidFill>
                <a:schemeClr val="bg1"/>
              </a:solidFill>
            </a:endParaRPr>
          </a:p>
          <a:p>
            <a:pPr marL="1273175" lvl="1" indent="-285750">
              <a:buFont typeface="Arial" panose="020B0604020202020204" pitchFamily="34" charset="0"/>
              <a:buChar char="•"/>
            </a:pPr>
            <a:r>
              <a:rPr lang="en-GB" sz="1600" dirty="0">
                <a:solidFill>
                  <a:schemeClr val="bg1"/>
                </a:solidFill>
              </a:rPr>
              <a:t>Pre and Post teaching questionnaire about attitudes to learning providing quantitative data using a Likert Scale - 169 that could be included in the </a:t>
            </a:r>
            <a:r>
              <a:rPr lang="en-GB" sz="1600" dirty="0" smtClean="0">
                <a:solidFill>
                  <a:schemeClr val="bg1"/>
                </a:solidFill>
              </a:rPr>
              <a:t>data</a:t>
            </a:r>
          </a:p>
          <a:p>
            <a:pPr marL="1273175" lvl="1" indent="-285750">
              <a:buFont typeface="Arial" panose="020B0604020202020204" pitchFamily="34" charset="0"/>
              <a:buChar char="•"/>
            </a:pPr>
            <a:endParaRPr lang="en-GB" sz="1600" dirty="0">
              <a:solidFill>
                <a:schemeClr val="bg1"/>
              </a:solidFill>
            </a:endParaRPr>
          </a:p>
          <a:p>
            <a:pPr marL="1273175" lvl="1" indent="-285750">
              <a:buFont typeface="Arial" panose="020B0604020202020204" pitchFamily="34" charset="0"/>
              <a:buChar char="•"/>
            </a:pPr>
            <a:r>
              <a:rPr lang="en-GB" sz="1600" dirty="0">
                <a:solidFill>
                  <a:schemeClr val="bg1"/>
                </a:solidFill>
              </a:rPr>
              <a:t>Focus groups with the students – </a:t>
            </a:r>
            <a:r>
              <a:rPr lang="en-GB" sz="1600" dirty="0" smtClean="0">
                <a:solidFill>
                  <a:schemeClr val="bg1"/>
                </a:solidFill>
              </a:rPr>
              <a:t> 9 </a:t>
            </a:r>
            <a:r>
              <a:rPr lang="en-GB" sz="1600" dirty="0">
                <a:solidFill>
                  <a:schemeClr val="bg1"/>
                </a:solidFill>
              </a:rPr>
              <a:t>in </a:t>
            </a:r>
            <a:r>
              <a:rPr lang="en-GB" sz="1600" dirty="0" smtClean="0">
                <a:solidFill>
                  <a:schemeClr val="bg1"/>
                </a:solidFill>
              </a:rPr>
              <a:t>total</a:t>
            </a:r>
          </a:p>
          <a:p>
            <a:pPr lvl="1" indent="0">
              <a:buNone/>
            </a:pPr>
            <a:endParaRPr lang="en-GB" sz="1600" dirty="0">
              <a:solidFill>
                <a:schemeClr val="bg1"/>
              </a:solidFill>
            </a:endParaRPr>
          </a:p>
          <a:p>
            <a:pPr marL="1273175" lvl="1" indent="-285750">
              <a:buFont typeface="Arial" panose="020B0604020202020204" pitchFamily="34" charset="0"/>
              <a:buChar char="•"/>
            </a:pPr>
            <a:r>
              <a:rPr lang="en-GB" sz="1600" dirty="0">
                <a:solidFill>
                  <a:schemeClr val="bg1"/>
                </a:solidFill>
              </a:rPr>
              <a:t>Interviews with the staff -3 </a:t>
            </a:r>
          </a:p>
          <a:p>
            <a:pPr lvl="1" indent="0">
              <a:buNone/>
            </a:pPr>
            <a:endParaRPr lang="en-GB" sz="1600" dirty="0" smtClean="0">
              <a:solidFill>
                <a:schemeClr val="bg1"/>
              </a:solidFill>
            </a:endParaRPr>
          </a:p>
          <a:p>
            <a:endParaRPr lang="en-GB" dirty="0">
              <a:solidFill>
                <a:schemeClr val="bg1"/>
              </a:solidFill>
            </a:endParaRPr>
          </a:p>
          <a:p>
            <a:endParaRPr lang="en-GB" dirty="0"/>
          </a:p>
        </p:txBody>
      </p:sp>
    </p:spTree>
    <p:extLst>
      <p:ext uri="{BB962C8B-B14F-4D97-AF65-F5344CB8AC3E}">
        <p14:creationId xmlns:p14="http://schemas.microsoft.com/office/powerpoint/2010/main" val="490781956"/>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67544" y="332656"/>
            <a:ext cx="6515621" cy="1366120"/>
          </a:xfrm>
        </p:spPr>
        <p:txBody>
          <a:bodyPr/>
          <a:lstStyle/>
          <a:p>
            <a:r>
              <a:rPr lang="en-GB" dirty="0" smtClean="0"/>
              <a:t>The Findings </a:t>
            </a:r>
            <a:endParaRPr lang="en-GB" dirty="0"/>
          </a:p>
        </p:txBody>
      </p:sp>
      <p:sp>
        <p:nvSpPr>
          <p:cNvPr id="3" name="Text Placeholder 2"/>
          <p:cNvSpPr>
            <a:spLocks noGrp="1"/>
          </p:cNvSpPr>
          <p:nvPr>
            <p:ph type="body" sz="quarter" idx="11"/>
          </p:nvPr>
        </p:nvSpPr>
        <p:spPr>
          <a:xfrm>
            <a:off x="496144" y="1397224"/>
            <a:ext cx="8108303" cy="5128120"/>
          </a:xfrm>
          <a:solidFill>
            <a:srgbClr val="9E86B8">
              <a:alpha val="73000"/>
            </a:srgbClr>
          </a:solidFill>
        </p:spPr>
        <p:txBody>
          <a:bodyPr/>
          <a:lstStyle/>
          <a:p>
            <a:r>
              <a:rPr lang="en-GB" sz="1400" dirty="0" smtClean="0"/>
              <a:t>   </a:t>
            </a:r>
            <a:r>
              <a:rPr lang="en-GB" sz="1400" dirty="0" smtClean="0">
                <a:solidFill>
                  <a:schemeClr val="bg1"/>
                </a:solidFill>
              </a:rPr>
              <a:t>Questionnaire Data from </a:t>
            </a:r>
            <a:r>
              <a:rPr lang="en-GB" sz="1400" dirty="0">
                <a:solidFill>
                  <a:schemeClr val="bg1"/>
                </a:solidFill>
              </a:rPr>
              <a:t>e</a:t>
            </a:r>
            <a:r>
              <a:rPr lang="en-GB" sz="1400" dirty="0" smtClean="0">
                <a:solidFill>
                  <a:schemeClr val="bg1"/>
                </a:solidFill>
              </a:rPr>
              <a:t>ngineering group (FET):</a:t>
            </a:r>
          </a:p>
          <a:p>
            <a:endParaRPr lang="en-GB" dirty="0">
              <a:solidFill>
                <a:schemeClr val="bg1"/>
              </a:solidFill>
            </a:endParaRPr>
          </a:p>
          <a:p>
            <a:r>
              <a:rPr lang="en-GB" sz="1200" dirty="0" smtClean="0">
                <a:solidFill>
                  <a:schemeClr val="bg1"/>
                </a:solidFill>
              </a:rPr>
              <a:t>    The </a:t>
            </a:r>
            <a:r>
              <a:rPr lang="en-GB" sz="1200" dirty="0">
                <a:solidFill>
                  <a:schemeClr val="bg1"/>
                </a:solidFill>
              </a:rPr>
              <a:t>research is ongoing but the findings of the first year showed: </a:t>
            </a:r>
            <a:r>
              <a:rPr lang="en-GB" sz="1200" dirty="0" smtClean="0">
                <a:solidFill>
                  <a:schemeClr val="bg1"/>
                </a:solidFill>
              </a:rPr>
              <a:t> </a:t>
            </a:r>
          </a:p>
          <a:p>
            <a:pPr marL="171450" indent="-171450">
              <a:buFont typeface="Arial" panose="020B0604020202020204" pitchFamily="34" charset="0"/>
              <a:buChar char="•"/>
            </a:pPr>
            <a:endParaRPr lang="en-GB" sz="1200" dirty="0">
              <a:solidFill>
                <a:schemeClr val="bg1"/>
              </a:solidFill>
            </a:endParaRPr>
          </a:p>
          <a:p>
            <a:r>
              <a:rPr lang="en-GB" sz="1200" dirty="0" smtClean="0">
                <a:solidFill>
                  <a:schemeClr val="bg1"/>
                </a:solidFill>
              </a:rPr>
              <a:t>	</a:t>
            </a:r>
            <a:r>
              <a:rPr lang="en-GB"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students were more likely to agree with the statements:</a:t>
            </a:r>
          </a:p>
          <a:p>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GB"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 </a:t>
            </a: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feel comfortable raising questions with staff about what </a:t>
            </a:r>
            <a:r>
              <a:rPr lang="en-GB"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am learning</a:t>
            </a:r>
            <a:b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GB"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 </a:t>
            </a: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am responsible for my learning</a:t>
            </a:r>
            <a:b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GB"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 </a:t>
            </a: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use feedback on my work to improve in the future</a:t>
            </a:r>
            <a:b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GB"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 </a:t>
            </a: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feel confident contributing to seminars</a:t>
            </a:r>
            <a:b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
            </a:r>
            <a:b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GB"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They </a:t>
            </a: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were more likely to disagree with the statements: </a:t>
            </a:r>
          </a:p>
          <a:p>
            <a:pPr marL="342900" lvl="1" indent="0">
              <a:buNone/>
            </a:pP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GB"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When I </a:t>
            </a: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find learning too challenging </a:t>
            </a:r>
            <a:r>
              <a:rPr lang="en-GB"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give up</a:t>
            </a:r>
            <a:b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GB"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 </a:t>
            </a: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prefer to follow other people’s ideas than develop my own</a:t>
            </a:r>
            <a:b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GB"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 </a:t>
            </a: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do not like it when </a:t>
            </a:r>
            <a:r>
              <a:rPr lang="en-GB"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find learning challenging</a:t>
            </a:r>
          </a:p>
          <a:p>
            <a:endParaRPr lang="en-GB"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GB"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a:t>
            </a: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also indicated through their responses that they were more likely to agree with the </a:t>
            </a:r>
            <a:r>
              <a:rPr lang="en-GB"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statements</a:t>
            </a: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342900" lvl="1" indent="0">
              <a:buNone/>
            </a:pP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GB"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 </a:t>
            </a: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like to test my ideas with other people</a:t>
            </a:r>
            <a:b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GB"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 </a:t>
            </a: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find it easy to connect my experience to theoretical </a:t>
            </a:r>
            <a:r>
              <a:rPr lang="en-GB"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concepts</a:t>
            </a:r>
          </a:p>
          <a:p>
            <a:pPr marL="342900" lvl="1" indent="0">
              <a:buNone/>
            </a:pPr>
            <a:endParaRPr lang="en-GB"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GB"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disagree with:</a:t>
            </a:r>
          </a:p>
          <a:p>
            <a:r>
              <a:rPr lang="en-GB"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 feel </a:t>
            </a:r>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anxious about submitting written </a:t>
            </a:r>
            <a:r>
              <a:rPr lang="en-GB"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work</a:t>
            </a:r>
          </a:p>
          <a:p>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GB"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GB" sz="12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GB" sz="14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No consistency: </a:t>
            </a:r>
            <a:r>
              <a:rPr lang="en-GB" sz="1400" i="1" dirty="0">
                <a:solidFill>
                  <a:schemeClr val="bg1"/>
                </a:solidFill>
              </a:rPr>
              <a:t>Other people seem to cope better with learning at university than I do.</a:t>
            </a:r>
            <a:r>
              <a:rPr lang="en-GB" sz="1400" dirty="0">
                <a:solidFill>
                  <a:schemeClr val="bg1"/>
                </a:solidFill>
              </a:rPr>
              <a:t> </a:t>
            </a:r>
          </a:p>
          <a:p>
            <a:endParaRPr lang="en-GB"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bg1"/>
              </a:solidFill>
            </a:endParaRPr>
          </a:p>
          <a:p>
            <a:pPr marL="285750" indent="-285750">
              <a:buFont typeface="Arial" panose="020B0604020202020204" pitchFamily="34" charset="0"/>
              <a:buChar char="•"/>
            </a:pPr>
            <a:endParaRPr lang="en-GB" dirty="0" smtClean="0">
              <a:solidFill>
                <a:schemeClr val="bg1"/>
              </a:solidFill>
            </a:endParaRPr>
          </a:p>
          <a:p>
            <a:endParaRPr lang="en-GB" dirty="0" smtClean="0">
              <a:solidFill>
                <a:schemeClr val="bg1"/>
              </a:solidFill>
            </a:endParaRPr>
          </a:p>
          <a:p>
            <a:endParaRPr lang="en-GB" dirty="0">
              <a:solidFill>
                <a:schemeClr val="bg1"/>
              </a:solidFill>
            </a:endParaRPr>
          </a:p>
          <a:p>
            <a:pPr marL="285750" indent="-285750">
              <a:buFont typeface="Arial" panose="020B0604020202020204" pitchFamily="34" charset="0"/>
              <a:buChar char="•"/>
            </a:pPr>
            <a:endParaRPr lang="en-GB" dirty="0" smtClean="0">
              <a:solidFill>
                <a:schemeClr val="bg1"/>
              </a:solidFill>
            </a:endParaRPr>
          </a:p>
          <a:p>
            <a:endParaRPr lang="en-GB" dirty="0"/>
          </a:p>
          <a:p>
            <a:endParaRPr lang="en-GB" dirty="0"/>
          </a:p>
        </p:txBody>
      </p:sp>
    </p:spTree>
    <p:extLst>
      <p:ext uri="{BB962C8B-B14F-4D97-AF65-F5344CB8AC3E}">
        <p14:creationId xmlns:p14="http://schemas.microsoft.com/office/powerpoint/2010/main" val="331615532"/>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3528" y="260648"/>
            <a:ext cx="6515621" cy="1366120"/>
          </a:xfrm>
        </p:spPr>
        <p:txBody>
          <a:bodyPr/>
          <a:lstStyle/>
          <a:p>
            <a:r>
              <a:rPr lang="en-GB" dirty="0" smtClean="0"/>
              <a:t>The Findings</a:t>
            </a:r>
            <a:endParaRPr lang="en-GB" dirty="0"/>
          </a:p>
        </p:txBody>
      </p:sp>
      <p:sp>
        <p:nvSpPr>
          <p:cNvPr id="3" name="Text Placeholder 2"/>
          <p:cNvSpPr>
            <a:spLocks noGrp="1"/>
          </p:cNvSpPr>
          <p:nvPr>
            <p:ph type="body" sz="quarter" idx="11"/>
          </p:nvPr>
        </p:nvSpPr>
        <p:spPr>
          <a:xfrm>
            <a:off x="467544" y="1484784"/>
            <a:ext cx="7992888" cy="4968552"/>
          </a:xfrm>
          <a:solidFill>
            <a:srgbClr val="9E86B8">
              <a:alpha val="73000"/>
            </a:srgbClr>
          </a:solidFill>
        </p:spPr>
        <p:txBody>
          <a:bodyPr/>
          <a:lstStyle/>
          <a:p>
            <a:r>
              <a:rPr lang="en-GB" dirty="0" smtClean="0"/>
              <a:t> </a:t>
            </a:r>
            <a:r>
              <a:rPr lang="en-GB" dirty="0" smtClean="0">
                <a:latin typeface="Tahoma" panose="020B0604030504040204" pitchFamily="34" charset="0"/>
                <a:ea typeface="Tahoma" panose="020B0604030504040204" pitchFamily="34" charset="0"/>
                <a:cs typeface="Tahoma" panose="020B0604030504040204" pitchFamily="34" charset="0"/>
              </a:rPr>
              <a:t>	</a:t>
            </a:r>
            <a:r>
              <a:rPr lang="en-GB" dirty="0" smtClean="0">
                <a:solidFill>
                  <a:schemeClr val="bg1"/>
                </a:solidFill>
                <a:latin typeface="Tahoma" panose="020B0604030504040204" pitchFamily="34" charset="0"/>
                <a:ea typeface="Tahoma" panose="020B0604030504040204" pitchFamily="34" charset="0"/>
                <a:cs typeface="Tahoma" panose="020B0604030504040204" pitchFamily="34" charset="0"/>
              </a:rPr>
              <a:t>Response from those in the focus groups</a:t>
            </a:r>
          </a:p>
          <a:p>
            <a:endParaRPr lang="en-GB"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GB" dirty="0" smtClean="0">
                <a:solidFill>
                  <a:schemeClr val="bg1"/>
                </a:solidFill>
                <a:latin typeface="Tahoma" panose="020B0604030504040204" pitchFamily="34" charset="0"/>
                <a:ea typeface="Tahoma" panose="020B0604030504040204" pitchFamily="34" charset="0"/>
                <a:cs typeface="Tahoma" panose="020B0604030504040204" pitchFamily="34" charset="0"/>
              </a:rPr>
              <a:t>	Liked:</a:t>
            </a:r>
          </a:p>
          <a:p>
            <a:pPr marL="1273175" lvl="1" indent="-285750">
              <a:buFont typeface="Arial" panose="020B0604020202020204" pitchFamily="34" charset="0"/>
              <a:buChar char="•"/>
            </a:pPr>
            <a:r>
              <a:rPr lang="en-GB" sz="1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Pre-work could be done at a time to suit them </a:t>
            </a:r>
          </a:p>
          <a:p>
            <a:pPr marL="1273175" lvl="1" indent="-285750">
              <a:buFont typeface="Arial" panose="020B0604020202020204" pitchFamily="34" charset="0"/>
              <a:buChar char="•"/>
            </a:pPr>
            <a:r>
              <a:rPr lang="en-GB" sz="1600" dirty="0" smtClean="0">
                <a:solidFill>
                  <a:schemeClr val="bg1"/>
                </a:solidFill>
                <a:latin typeface="Tahoma" panose="020B0604030504040204" pitchFamily="34" charset="0"/>
                <a:ea typeface="Tahoma" panose="020B0604030504040204" pitchFamily="34" charset="0"/>
                <a:cs typeface="Tahoma" panose="020B0604030504040204" pitchFamily="34" charset="0"/>
              </a:rPr>
              <a:t>‘all the hard work’ was done in the session</a:t>
            </a:r>
          </a:p>
          <a:p>
            <a:pPr marL="1273175" lvl="1" indent="-285750">
              <a:buFont typeface="Arial" panose="020B0604020202020204" pitchFamily="34" charset="0"/>
              <a:buChar char="•"/>
            </a:pPr>
            <a:r>
              <a:rPr lang="en-GB" sz="1600" dirty="0" smtClean="0">
                <a:solidFill>
                  <a:schemeClr val="bg1"/>
                </a:solidFill>
                <a:latin typeface="Tahoma" panose="020B0604030504040204" pitchFamily="34" charset="0"/>
                <a:ea typeface="Tahoma" panose="020B0604030504040204" pitchFamily="34" charset="0"/>
                <a:cs typeface="Tahoma" panose="020B0604030504040204" pitchFamily="34" charset="0"/>
              </a:rPr>
              <a:t>Questions to test knowledge and understanding</a:t>
            </a:r>
          </a:p>
          <a:p>
            <a:pPr marL="1273175" lvl="1" indent="-285750">
              <a:buFont typeface="Arial" panose="020B0604020202020204" pitchFamily="34" charset="0"/>
              <a:buChar char="•"/>
            </a:pPr>
            <a:r>
              <a:rPr lang="en-GB" sz="1600" dirty="0" smtClean="0">
                <a:solidFill>
                  <a:schemeClr val="bg1"/>
                </a:solidFill>
                <a:latin typeface="Tahoma" panose="020B0604030504040204" pitchFamily="34" charset="0"/>
                <a:ea typeface="Tahoma" panose="020B0604030504040204" pitchFamily="34" charset="0"/>
                <a:cs typeface="Tahoma" panose="020B0604030504040204" pitchFamily="34" charset="0"/>
              </a:rPr>
              <a:t>It felt like it mattered to the lecturer that they did well – so they wanted to please *</a:t>
            </a:r>
          </a:p>
          <a:p>
            <a:pPr marL="1273175" lvl="1" indent="-285750">
              <a:buFont typeface="Arial" panose="020B0604020202020204" pitchFamily="34" charset="0"/>
              <a:buChar char="•"/>
            </a:pPr>
            <a:endParaRPr lang="en-GB"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r>
              <a:rPr lang="en-GB" dirty="0" smtClean="0">
                <a:solidFill>
                  <a:schemeClr val="bg1"/>
                </a:solidFill>
                <a:latin typeface="Tahoma" panose="020B0604030504040204" pitchFamily="34" charset="0"/>
                <a:ea typeface="Tahoma" panose="020B0604030504040204" pitchFamily="34" charset="0"/>
                <a:cs typeface="Tahoma" panose="020B0604030504040204" pitchFamily="34" charset="0"/>
              </a:rPr>
              <a:t>	Disliked</a:t>
            </a:r>
            <a:r>
              <a:rPr lang="en-GB"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GB"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1273175" lvl="1" indent="-285750">
              <a:buFont typeface="Arial" panose="020B0604020202020204" pitchFamily="34" charset="0"/>
              <a:buChar char="•"/>
            </a:pPr>
            <a:r>
              <a:rPr lang="en-GB" sz="1600" dirty="0" smtClean="0">
                <a:solidFill>
                  <a:schemeClr val="bg1"/>
                </a:solidFill>
                <a:latin typeface="Tahoma" panose="020B0604030504040204" pitchFamily="34" charset="0"/>
                <a:ea typeface="Tahoma" panose="020B0604030504040204" pitchFamily="34" charset="0"/>
                <a:cs typeface="Tahoma" panose="020B0604030504040204" pitchFamily="34" charset="0"/>
              </a:rPr>
              <a:t>Part time students: couldn’t do work every week (not found same this year)</a:t>
            </a:r>
          </a:p>
          <a:p>
            <a:pPr marL="1273175" lvl="1" indent="-285750">
              <a:buFont typeface="Arial" panose="020B0604020202020204" pitchFamily="34" charset="0"/>
              <a:buChar char="•"/>
            </a:pPr>
            <a:r>
              <a:rPr lang="en-GB" sz="1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lecture room</a:t>
            </a:r>
          </a:p>
          <a:p>
            <a:pPr marL="1273175" lvl="1" indent="-285750">
              <a:buFont typeface="Arial" panose="020B0604020202020204" pitchFamily="34" charset="0"/>
              <a:buChar char="•"/>
            </a:pPr>
            <a:endParaRPr lang="en-GB"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1" indent="0">
              <a:buNone/>
            </a:pPr>
            <a:endParaRPr lang="en-GB"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r>
              <a:rPr lang="en-GB" dirty="0" smtClean="0">
                <a:solidFill>
                  <a:schemeClr val="bg1"/>
                </a:solidFill>
                <a:latin typeface="Tahoma" panose="020B0604030504040204" pitchFamily="34" charset="0"/>
                <a:ea typeface="Tahoma" panose="020B0604030504040204" pitchFamily="34" charset="0"/>
                <a:cs typeface="Tahoma" panose="020B0604030504040204" pitchFamily="34" charset="0"/>
              </a:rPr>
              <a:t>	*Staff reported that attendance was higher at end of module </a:t>
            </a:r>
            <a:endParaRPr lang="en-GB"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1" indent="0">
              <a:buNone/>
            </a:pPr>
            <a:endParaRPr lang="en-GB" sz="1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86758030"/>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The Academic Perspective</a:t>
            </a:r>
            <a:endParaRPr lang="en-US" dirty="0"/>
          </a:p>
        </p:txBody>
      </p:sp>
      <p:sp>
        <p:nvSpPr>
          <p:cNvPr id="5" name="Text Placeholder 4"/>
          <p:cNvSpPr>
            <a:spLocks noGrp="1"/>
          </p:cNvSpPr>
          <p:nvPr>
            <p:ph type="body" sz="quarter" idx="14"/>
          </p:nvPr>
        </p:nvSpPr>
        <p:spPr>
          <a:xfrm>
            <a:off x="827584" y="1557214"/>
            <a:ext cx="7416824" cy="4536082"/>
          </a:xfrm>
          <a:solidFill>
            <a:srgbClr val="9E86B8"/>
          </a:solidFill>
        </p:spPr>
        <p:txBody>
          <a:bodyPr anchor="ctr"/>
          <a:lstStyle/>
          <a:p>
            <a:pPr marL="285750" indent="-285750">
              <a:buFont typeface="Arial" charset="0"/>
              <a:buChar char="•"/>
            </a:pPr>
            <a:r>
              <a:rPr lang="en-US" sz="2000" dirty="0" smtClean="0">
                <a:solidFill>
                  <a:schemeClr val="bg1"/>
                </a:solidFill>
              </a:rPr>
              <a:t>Implementation is important</a:t>
            </a:r>
            <a:r>
              <a:rPr lang="en-US" sz="2000" dirty="0">
                <a:solidFill>
                  <a:schemeClr val="bg1"/>
                </a:solidFill>
              </a:rPr>
              <a:t>:</a:t>
            </a:r>
            <a:r>
              <a:rPr lang="en-US" sz="2000" dirty="0" smtClean="0">
                <a:solidFill>
                  <a:schemeClr val="bg1"/>
                </a:solidFill>
              </a:rPr>
              <a:t> success of the approach is seems highly dependent on how it is implemented</a:t>
            </a:r>
          </a:p>
          <a:p>
            <a:pPr marL="285750" indent="-285750">
              <a:buFont typeface="Arial" charset="0"/>
              <a:buChar char="•"/>
            </a:pPr>
            <a:r>
              <a:rPr lang="en-US" sz="2000" dirty="0" smtClean="0">
                <a:solidFill>
                  <a:schemeClr val="bg1"/>
                </a:solidFill>
              </a:rPr>
              <a:t>Variety of ways </a:t>
            </a:r>
            <a:r>
              <a:rPr lang="en-GB" sz="2000" dirty="0" smtClean="0">
                <a:solidFill>
                  <a:schemeClr val="bg1"/>
                </a:solidFill>
              </a:rPr>
              <a:t>to deliver pre-study material</a:t>
            </a:r>
          </a:p>
          <a:p>
            <a:pPr marL="285750" indent="-285750">
              <a:buFont typeface="Arial" charset="0"/>
              <a:buChar char="•"/>
            </a:pPr>
            <a:r>
              <a:rPr lang="en-US" sz="2000" dirty="0" smtClean="0">
                <a:solidFill>
                  <a:schemeClr val="bg1"/>
                </a:solidFill>
              </a:rPr>
              <a:t>Variety of ways to make contact time ‘active learning’</a:t>
            </a:r>
          </a:p>
          <a:p>
            <a:pPr marL="285750" indent="-285750">
              <a:buFont typeface="Arial" charset="0"/>
              <a:buChar char="•"/>
            </a:pPr>
            <a:r>
              <a:rPr lang="en-US" sz="2000" dirty="0" smtClean="0">
                <a:solidFill>
                  <a:schemeClr val="bg1"/>
                </a:solidFill>
              </a:rPr>
              <a:t>Discussion here is how it was implemented in Engineering</a:t>
            </a:r>
          </a:p>
        </p:txBody>
      </p:sp>
    </p:spTree>
    <p:extLst>
      <p:ext uri="{BB962C8B-B14F-4D97-AF65-F5344CB8AC3E}">
        <p14:creationId xmlns:p14="http://schemas.microsoft.com/office/powerpoint/2010/main" val="766468784"/>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Implementation</a:t>
            </a:r>
            <a:endParaRPr lang="en-US" dirty="0"/>
          </a:p>
        </p:txBody>
      </p:sp>
      <p:sp>
        <p:nvSpPr>
          <p:cNvPr id="5" name="Text Placeholder 4"/>
          <p:cNvSpPr>
            <a:spLocks noGrp="1"/>
          </p:cNvSpPr>
          <p:nvPr>
            <p:ph type="body" sz="quarter" idx="14"/>
          </p:nvPr>
        </p:nvSpPr>
        <p:spPr>
          <a:xfrm>
            <a:off x="827584" y="1557214"/>
            <a:ext cx="7416824" cy="4536082"/>
          </a:xfrm>
          <a:solidFill>
            <a:srgbClr val="9E86B8"/>
          </a:solidFill>
        </p:spPr>
        <p:txBody>
          <a:bodyPr anchor="ctr"/>
          <a:lstStyle/>
          <a:p>
            <a:pPr marL="285750" indent="-285750">
              <a:buFont typeface="Arial" charset="0"/>
              <a:buChar char="•"/>
            </a:pPr>
            <a:r>
              <a:rPr lang="en-US" sz="2000" dirty="0" smtClean="0">
                <a:solidFill>
                  <a:schemeClr val="bg1"/>
                </a:solidFill>
              </a:rPr>
              <a:t>Course Notes for module are comprehensive and cover all content in detail. Lecture slides and notes are produced from same source file, so everything is integrated.</a:t>
            </a:r>
          </a:p>
          <a:p>
            <a:pPr marL="285750" indent="-285750">
              <a:buFont typeface="Arial" charset="0"/>
              <a:buChar char="•"/>
            </a:pPr>
            <a:r>
              <a:rPr lang="en-US" sz="2000" dirty="0" smtClean="0">
                <a:solidFill>
                  <a:schemeClr val="bg1"/>
                </a:solidFill>
              </a:rPr>
              <a:t>In Academic Year 2014-2015, all lectures were captured, edited and deployed via YouTube. Content remains the same.</a:t>
            </a:r>
          </a:p>
        </p:txBody>
      </p:sp>
    </p:spTree>
    <p:extLst>
      <p:ext uri="{BB962C8B-B14F-4D97-AF65-F5344CB8AC3E}">
        <p14:creationId xmlns:p14="http://schemas.microsoft.com/office/powerpoint/2010/main" val="1794983560"/>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899591" y="689700"/>
            <a:ext cx="7992889" cy="651068"/>
          </a:xfrm>
        </p:spPr>
        <p:txBody>
          <a:bodyPr/>
          <a:lstStyle/>
          <a:p>
            <a:r>
              <a:rPr lang="en-US" dirty="0" smtClean="0"/>
              <a:t>Implementation</a:t>
            </a:r>
            <a:endParaRPr lang="en-US" dirty="0"/>
          </a:p>
        </p:txBody>
      </p:sp>
      <p:sp>
        <p:nvSpPr>
          <p:cNvPr id="5" name="Text Placeholder 4"/>
          <p:cNvSpPr>
            <a:spLocks noGrp="1"/>
          </p:cNvSpPr>
          <p:nvPr>
            <p:ph type="body" sz="quarter" idx="14"/>
          </p:nvPr>
        </p:nvSpPr>
        <p:spPr>
          <a:xfrm>
            <a:off x="827584" y="1557214"/>
            <a:ext cx="7416824" cy="4536082"/>
          </a:xfrm>
          <a:solidFill>
            <a:srgbClr val="9E86B8"/>
          </a:solidFill>
        </p:spPr>
        <p:txBody>
          <a:bodyPr anchor="ctr"/>
          <a:lstStyle/>
          <a:p>
            <a:pPr marL="285750" indent="-285750">
              <a:buFont typeface="Arial" charset="0"/>
              <a:buChar char="•"/>
            </a:pPr>
            <a:r>
              <a:rPr lang="en-US" sz="2000" dirty="0">
                <a:solidFill>
                  <a:schemeClr val="bg1"/>
                </a:solidFill>
              </a:rPr>
              <a:t>Course notes adapted to include specific outcomes for each section </a:t>
            </a:r>
            <a:r>
              <a:rPr lang="en-US" sz="2000" dirty="0" smtClean="0">
                <a:solidFill>
                  <a:schemeClr val="bg1"/>
                </a:solidFill>
              </a:rPr>
              <a:t>and include </a:t>
            </a:r>
            <a:r>
              <a:rPr lang="en-US" sz="2000" dirty="0">
                <a:solidFill>
                  <a:schemeClr val="bg1"/>
                </a:solidFill>
              </a:rPr>
              <a:t>in class </a:t>
            </a:r>
            <a:r>
              <a:rPr lang="en-US" sz="2000" dirty="0" smtClean="0">
                <a:solidFill>
                  <a:schemeClr val="bg1"/>
                </a:solidFill>
              </a:rPr>
              <a:t>questions and worked examples.</a:t>
            </a:r>
          </a:p>
          <a:p>
            <a:pPr marL="285750" indent="-285750">
              <a:buFont typeface="Arial" charset="0"/>
              <a:buChar char="•"/>
            </a:pPr>
            <a:r>
              <a:rPr lang="en-US" sz="2000" dirty="0" smtClean="0">
                <a:solidFill>
                  <a:schemeClr val="bg1"/>
                </a:solidFill>
              </a:rPr>
              <a:t>Physical course notes provided to students at the start of module.</a:t>
            </a:r>
            <a:endParaRPr lang="en-US" sz="2000" dirty="0">
              <a:solidFill>
                <a:schemeClr val="bg1"/>
              </a:solidFill>
            </a:endParaRPr>
          </a:p>
          <a:p>
            <a:pPr marL="285750" indent="-285750">
              <a:buFont typeface="Arial" charset="0"/>
              <a:buChar char="•"/>
            </a:pPr>
            <a:r>
              <a:rPr lang="en-US" sz="2000" dirty="0" smtClean="0">
                <a:solidFill>
                  <a:schemeClr val="bg1"/>
                </a:solidFill>
              </a:rPr>
              <a:t>Videos of lectures </a:t>
            </a:r>
            <a:r>
              <a:rPr lang="en-US" sz="2000" dirty="0">
                <a:solidFill>
                  <a:schemeClr val="bg1"/>
                </a:solidFill>
              </a:rPr>
              <a:t>were re-processed to be bite-sized pieces (many less than 10 minutes long, focused on specific sections), with slides inserted over the top of audio to improve quality and production value.</a:t>
            </a:r>
          </a:p>
          <a:p>
            <a:pPr marL="285750" indent="-285750">
              <a:buFont typeface="Arial" charset="0"/>
              <a:buChar char="•"/>
            </a:pPr>
            <a:endParaRPr lang="en-US" sz="2000" dirty="0" smtClean="0">
              <a:solidFill>
                <a:schemeClr val="bg1"/>
              </a:solidFill>
            </a:endParaRPr>
          </a:p>
        </p:txBody>
      </p:sp>
      <p:sp>
        <p:nvSpPr>
          <p:cNvPr id="2" name="TextBox 1"/>
          <p:cNvSpPr txBox="1"/>
          <p:nvPr/>
        </p:nvSpPr>
        <p:spPr>
          <a:xfrm>
            <a:off x="1115616" y="1844824"/>
            <a:ext cx="5688632" cy="461665"/>
          </a:xfrm>
          <a:prstGeom prst="rect">
            <a:avLst/>
          </a:prstGeom>
          <a:noFill/>
        </p:spPr>
        <p:txBody>
          <a:bodyPr wrap="square" rtlCol="0">
            <a:spAutoFit/>
          </a:bodyPr>
          <a:lstStyle/>
          <a:p>
            <a:r>
              <a:rPr lang="en-US" sz="2400" b="1" dirty="0" smtClean="0">
                <a:solidFill>
                  <a:schemeClr val="bg1"/>
                </a:solidFill>
                <a:latin typeface="Tahoma" charset="0"/>
                <a:ea typeface="Tahoma" charset="0"/>
                <a:cs typeface="Tahoma" charset="0"/>
              </a:rPr>
              <a:t>Before Teaching</a:t>
            </a:r>
            <a:endParaRPr lang="en-US" sz="2400" b="1" dirty="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565071586"/>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899591" y="689700"/>
            <a:ext cx="7992889" cy="651068"/>
          </a:xfrm>
        </p:spPr>
        <p:txBody>
          <a:bodyPr/>
          <a:lstStyle/>
          <a:p>
            <a:r>
              <a:rPr lang="en-US" dirty="0" smtClean="0"/>
              <a:t>Implementation</a:t>
            </a:r>
            <a:endParaRPr lang="en-US" dirty="0"/>
          </a:p>
        </p:txBody>
      </p:sp>
      <p:sp>
        <p:nvSpPr>
          <p:cNvPr id="5" name="Text Placeholder 4"/>
          <p:cNvSpPr>
            <a:spLocks noGrp="1"/>
          </p:cNvSpPr>
          <p:nvPr>
            <p:ph type="body" sz="quarter" idx="14"/>
          </p:nvPr>
        </p:nvSpPr>
        <p:spPr>
          <a:xfrm>
            <a:off x="827584" y="1557214"/>
            <a:ext cx="7416824" cy="4536082"/>
          </a:xfrm>
          <a:solidFill>
            <a:srgbClr val="9E86B8"/>
          </a:solidFill>
        </p:spPr>
        <p:txBody>
          <a:bodyPr anchor="ctr"/>
          <a:lstStyle/>
          <a:p>
            <a:pPr marL="285750" indent="-285750">
              <a:buFont typeface="Arial" charset="0"/>
              <a:buChar char="•"/>
            </a:pPr>
            <a:r>
              <a:rPr lang="en-US" sz="2000" dirty="0" smtClean="0">
                <a:solidFill>
                  <a:schemeClr val="bg1"/>
                </a:solidFill>
              </a:rPr>
              <a:t>Blackboard set up with learning materials collected in folders that opened on a weekly schedule</a:t>
            </a:r>
          </a:p>
          <a:p>
            <a:pPr marL="285750" indent="-285750">
              <a:buFont typeface="Arial" charset="0"/>
              <a:buChar char="•"/>
            </a:pPr>
            <a:r>
              <a:rPr lang="en-US" sz="2000" dirty="0" smtClean="0">
                <a:solidFill>
                  <a:schemeClr val="bg1"/>
                </a:solidFill>
              </a:rPr>
              <a:t>Contents of the folder included solutions to end of chapter exercises, embedded videos for section, and the ’lecture’ slides (used in videos)</a:t>
            </a:r>
          </a:p>
          <a:p>
            <a:pPr marL="285750" indent="-285750">
              <a:buFont typeface="Arial" charset="0"/>
              <a:buChar char="•"/>
            </a:pPr>
            <a:r>
              <a:rPr lang="en-US" sz="2000" dirty="0" smtClean="0">
                <a:solidFill>
                  <a:schemeClr val="bg1"/>
                </a:solidFill>
              </a:rPr>
              <a:t>DEMO.</a:t>
            </a:r>
            <a:endParaRPr lang="en-US" sz="2000" dirty="0">
              <a:solidFill>
                <a:schemeClr val="bg1"/>
              </a:solidFill>
            </a:endParaRPr>
          </a:p>
          <a:p>
            <a:pPr marL="285750" indent="-285750">
              <a:buFont typeface="Arial" charset="0"/>
              <a:buChar char="•"/>
            </a:pPr>
            <a:endParaRPr lang="en-US" sz="2000" dirty="0" smtClean="0">
              <a:solidFill>
                <a:schemeClr val="bg1"/>
              </a:solidFill>
            </a:endParaRPr>
          </a:p>
        </p:txBody>
      </p:sp>
      <p:sp>
        <p:nvSpPr>
          <p:cNvPr id="2" name="TextBox 1"/>
          <p:cNvSpPr txBox="1"/>
          <p:nvPr/>
        </p:nvSpPr>
        <p:spPr>
          <a:xfrm>
            <a:off x="1115616" y="1844824"/>
            <a:ext cx="5688632" cy="461665"/>
          </a:xfrm>
          <a:prstGeom prst="rect">
            <a:avLst/>
          </a:prstGeom>
          <a:noFill/>
        </p:spPr>
        <p:txBody>
          <a:bodyPr wrap="square" rtlCol="0">
            <a:spAutoFit/>
          </a:bodyPr>
          <a:lstStyle/>
          <a:p>
            <a:r>
              <a:rPr lang="en-US" sz="2400" b="1" dirty="0" smtClean="0">
                <a:solidFill>
                  <a:schemeClr val="bg1"/>
                </a:solidFill>
                <a:latin typeface="Tahoma" charset="0"/>
                <a:ea typeface="Tahoma" charset="0"/>
                <a:cs typeface="Tahoma" charset="0"/>
              </a:rPr>
              <a:t>Before Teaching</a:t>
            </a:r>
            <a:endParaRPr lang="en-US" sz="2400" b="1" dirty="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1613371153"/>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899591" y="689700"/>
            <a:ext cx="7992889" cy="651068"/>
          </a:xfrm>
        </p:spPr>
        <p:txBody>
          <a:bodyPr/>
          <a:lstStyle/>
          <a:p>
            <a:r>
              <a:rPr lang="en-US" dirty="0" smtClean="0"/>
              <a:t>Implementation</a:t>
            </a:r>
            <a:endParaRPr lang="en-US" dirty="0"/>
          </a:p>
        </p:txBody>
      </p:sp>
      <p:sp>
        <p:nvSpPr>
          <p:cNvPr id="5" name="Text Placeholder 4"/>
          <p:cNvSpPr>
            <a:spLocks noGrp="1"/>
          </p:cNvSpPr>
          <p:nvPr>
            <p:ph type="body" sz="quarter" idx="14"/>
          </p:nvPr>
        </p:nvSpPr>
        <p:spPr>
          <a:xfrm>
            <a:off x="827584" y="1557214"/>
            <a:ext cx="7416824" cy="4536082"/>
          </a:xfrm>
          <a:solidFill>
            <a:srgbClr val="9E86B8"/>
          </a:solidFill>
        </p:spPr>
        <p:txBody>
          <a:bodyPr anchor="b"/>
          <a:lstStyle/>
          <a:p>
            <a:pPr marL="285750" indent="-285750">
              <a:buFont typeface="Arial" charset="0"/>
              <a:buChar char="•"/>
            </a:pPr>
            <a:r>
              <a:rPr lang="en-US" sz="2000" dirty="0" smtClean="0">
                <a:solidFill>
                  <a:schemeClr val="bg1"/>
                </a:solidFill>
              </a:rPr>
              <a:t>Before the teaching session, students work through content available on Blackboard and in course notes. The students do not have to watch the videos, as the content in the course notes is the same. </a:t>
            </a:r>
          </a:p>
          <a:p>
            <a:pPr marL="285750" indent="-285750">
              <a:buFont typeface="Arial" charset="0"/>
              <a:buChar char="•"/>
            </a:pPr>
            <a:r>
              <a:rPr lang="en-US" sz="2000" dirty="0" smtClean="0">
                <a:solidFill>
                  <a:schemeClr val="bg1"/>
                </a:solidFill>
              </a:rPr>
              <a:t>During teaching session, active learning is undertaken:</a:t>
            </a:r>
          </a:p>
          <a:p>
            <a:pPr marL="540000" lvl="1" indent="-540000">
              <a:buFont typeface="Arial" charset="0"/>
              <a:buChar char="•"/>
            </a:pPr>
            <a:r>
              <a:rPr lang="en-US" sz="2000" dirty="0" smtClean="0">
                <a:solidFill>
                  <a:schemeClr val="bg1"/>
                </a:solidFill>
              </a:rPr>
              <a:t>– Turning point quiz</a:t>
            </a:r>
          </a:p>
          <a:p>
            <a:pPr marL="540000" lvl="1" indent="-540000">
              <a:buFont typeface="Arial" charset="0"/>
              <a:buChar char="•"/>
            </a:pPr>
            <a:r>
              <a:rPr lang="en-US" sz="2000" dirty="0" smtClean="0">
                <a:solidFill>
                  <a:schemeClr val="bg1"/>
                </a:solidFill>
              </a:rPr>
              <a:t>– Overview of content</a:t>
            </a:r>
          </a:p>
          <a:p>
            <a:pPr marL="540000" lvl="1" indent="-540000">
              <a:buFont typeface="Arial" charset="0"/>
              <a:buChar char="•"/>
            </a:pPr>
            <a:r>
              <a:rPr lang="en-US" sz="2000" dirty="0" smtClean="0">
                <a:solidFill>
                  <a:schemeClr val="bg1"/>
                </a:solidFill>
              </a:rPr>
              <a:t>– In class exercises with turning point response system</a:t>
            </a:r>
          </a:p>
          <a:p>
            <a:pPr marL="540000" lvl="1" indent="-540000">
              <a:buFont typeface="Arial" charset="0"/>
              <a:buChar char="•"/>
            </a:pPr>
            <a:r>
              <a:rPr lang="en-US" sz="2000" dirty="0" smtClean="0">
                <a:solidFill>
                  <a:schemeClr val="bg1"/>
                </a:solidFill>
              </a:rPr>
              <a:t>– Worked solutions/example problems</a:t>
            </a:r>
          </a:p>
          <a:p>
            <a:pPr marL="540000" lvl="1" indent="-540000">
              <a:buFont typeface="Arial" charset="0"/>
              <a:buChar char="•"/>
            </a:pPr>
            <a:r>
              <a:rPr lang="en-US" sz="2000" dirty="0" smtClean="0">
                <a:solidFill>
                  <a:schemeClr val="bg1"/>
                </a:solidFill>
              </a:rPr>
              <a:t>– Student led</a:t>
            </a:r>
            <a:endParaRPr lang="en-US" sz="2000" dirty="0">
              <a:solidFill>
                <a:schemeClr val="bg1"/>
              </a:solidFill>
            </a:endParaRPr>
          </a:p>
          <a:p>
            <a:pPr marL="285750" indent="-285750">
              <a:buFont typeface="Arial" charset="0"/>
              <a:buChar char="•"/>
            </a:pPr>
            <a:endParaRPr lang="en-US" sz="2000" dirty="0" smtClean="0">
              <a:solidFill>
                <a:schemeClr val="bg1"/>
              </a:solidFill>
            </a:endParaRPr>
          </a:p>
        </p:txBody>
      </p:sp>
      <p:sp>
        <p:nvSpPr>
          <p:cNvPr id="2" name="TextBox 1"/>
          <p:cNvSpPr txBox="1"/>
          <p:nvPr/>
        </p:nvSpPr>
        <p:spPr>
          <a:xfrm>
            <a:off x="1115616" y="1599183"/>
            <a:ext cx="5688632" cy="461665"/>
          </a:xfrm>
          <a:prstGeom prst="rect">
            <a:avLst/>
          </a:prstGeom>
          <a:noFill/>
        </p:spPr>
        <p:txBody>
          <a:bodyPr wrap="square" rtlCol="0">
            <a:spAutoFit/>
          </a:bodyPr>
          <a:lstStyle/>
          <a:p>
            <a:r>
              <a:rPr lang="en-US" sz="2400" b="1" dirty="0" smtClean="0">
                <a:solidFill>
                  <a:schemeClr val="bg1"/>
                </a:solidFill>
                <a:latin typeface="Tahoma" charset="0"/>
                <a:ea typeface="Tahoma" charset="0"/>
                <a:cs typeface="Tahoma" charset="0"/>
              </a:rPr>
              <a:t>During Teaching</a:t>
            </a:r>
            <a:endParaRPr lang="en-US" sz="2400" b="1" dirty="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1277695483"/>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899591" y="689700"/>
            <a:ext cx="7992889" cy="651068"/>
          </a:xfrm>
        </p:spPr>
        <p:txBody>
          <a:bodyPr/>
          <a:lstStyle/>
          <a:p>
            <a:r>
              <a:rPr lang="en-US" dirty="0" smtClean="0"/>
              <a:t>Implementation</a:t>
            </a:r>
            <a:endParaRPr lang="en-US" dirty="0"/>
          </a:p>
        </p:txBody>
      </p:sp>
      <p:sp>
        <p:nvSpPr>
          <p:cNvPr id="5" name="Text Placeholder 4"/>
          <p:cNvSpPr>
            <a:spLocks noGrp="1"/>
          </p:cNvSpPr>
          <p:nvPr>
            <p:ph type="body" sz="quarter" idx="14"/>
          </p:nvPr>
        </p:nvSpPr>
        <p:spPr>
          <a:xfrm>
            <a:off x="827584" y="1557214"/>
            <a:ext cx="7416824" cy="4536082"/>
          </a:xfrm>
          <a:solidFill>
            <a:srgbClr val="9E86B8"/>
          </a:solidFill>
        </p:spPr>
        <p:txBody>
          <a:bodyPr anchor="ctr"/>
          <a:lstStyle/>
          <a:p>
            <a:pPr marL="285750" indent="-285750">
              <a:buFont typeface="Arial" charset="0"/>
              <a:buChar char="•"/>
            </a:pPr>
            <a:r>
              <a:rPr lang="en-US" sz="2000" dirty="0" smtClean="0">
                <a:solidFill>
                  <a:schemeClr val="bg1"/>
                </a:solidFill>
              </a:rPr>
              <a:t>After teaching session, students attended tutorials in TEAL rooms</a:t>
            </a:r>
          </a:p>
          <a:p>
            <a:pPr marL="285750" indent="-285750">
              <a:buFont typeface="Arial" charset="0"/>
              <a:buChar char="•"/>
            </a:pPr>
            <a:r>
              <a:rPr lang="en-US" sz="2000" dirty="0" smtClean="0">
                <a:solidFill>
                  <a:schemeClr val="bg1"/>
                </a:solidFill>
              </a:rPr>
              <a:t>Tutorials were structured with directed study </a:t>
            </a:r>
            <a:r>
              <a:rPr lang="mr-IN" sz="2000" dirty="0" smtClean="0">
                <a:solidFill>
                  <a:schemeClr val="bg1"/>
                </a:solidFill>
              </a:rPr>
              <a:t>–</a:t>
            </a:r>
            <a:r>
              <a:rPr lang="en-US" sz="2000" dirty="0" smtClean="0">
                <a:solidFill>
                  <a:schemeClr val="bg1"/>
                </a:solidFill>
              </a:rPr>
              <a:t> all working in groups on specific problem with facilitation by academic</a:t>
            </a:r>
          </a:p>
          <a:p>
            <a:pPr marL="285750" indent="-285750">
              <a:buFont typeface="Arial" charset="0"/>
              <a:buChar char="•"/>
            </a:pPr>
            <a:r>
              <a:rPr lang="en-US" sz="2000" dirty="0" smtClean="0">
                <a:solidFill>
                  <a:schemeClr val="bg1"/>
                </a:solidFill>
              </a:rPr>
              <a:t>Problem based on content, with a higher level question</a:t>
            </a:r>
            <a:endParaRPr lang="en-US" sz="2000" dirty="0">
              <a:solidFill>
                <a:schemeClr val="bg1"/>
              </a:solidFill>
            </a:endParaRPr>
          </a:p>
        </p:txBody>
      </p:sp>
      <p:sp>
        <p:nvSpPr>
          <p:cNvPr id="2" name="TextBox 1"/>
          <p:cNvSpPr txBox="1"/>
          <p:nvPr/>
        </p:nvSpPr>
        <p:spPr>
          <a:xfrm>
            <a:off x="1115616" y="1599183"/>
            <a:ext cx="5688632" cy="461665"/>
          </a:xfrm>
          <a:prstGeom prst="rect">
            <a:avLst/>
          </a:prstGeom>
          <a:noFill/>
        </p:spPr>
        <p:txBody>
          <a:bodyPr wrap="square" rtlCol="0">
            <a:spAutoFit/>
          </a:bodyPr>
          <a:lstStyle/>
          <a:p>
            <a:r>
              <a:rPr lang="en-US" sz="2400" b="1" dirty="0" smtClean="0">
                <a:solidFill>
                  <a:schemeClr val="bg1"/>
                </a:solidFill>
                <a:latin typeface="Tahoma" charset="0"/>
                <a:ea typeface="Tahoma" charset="0"/>
                <a:cs typeface="Tahoma" charset="0"/>
              </a:rPr>
              <a:t>During Teaching</a:t>
            </a:r>
            <a:endParaRPr lang="en-US" sz="2400" b="1" dirty="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1638429033"/>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lstStyle/>
          <a:p>
            <a:r>
              <a:rPr lang="en-GB" sz="4000" dirty="0" smtClean="0"/>
              <a:t>Are you considering implementing the flipped approach in your module?</a:t>
            </a:r>
            <a:endParaRPr lang="en-GB" dirty="0"/>
          </a:p>
        </p:txBody>
      </p:sp>
      <p:sp>
        <p:nvSpPr>
          <p:cNvPr id="3" name="TPAnswers"/>
          <p:cNvSpPr>
            <a:spLocks noGrp="1"/>
          </p:cNvSpPr>
          <p:nvPr>
            <p:ph type="body" idx="1"/>
            <p:custDataLst>
              <p:tags r:id="rId3"/>
            </p:custDataLst>
          </p:nvPr>
        </p:nvSpPr>
        <p:spPr>
          <a:xfrm>
            <a:off x="457200" y="1600200"/>
            <a:ext cx="4114800" cy="4525963"/>
          </a:xfrm>
        </p:spPr>
        <p:txBody>
          <a:bodyPr>
            <a:normAutofit fontScale="92500" lnSpcReduction="10000"/>
          </a:bodyPr>
          <a:lstStyle/>
          <a:p>
            <a:pPr marL="742950" indent="-742950">
              <a:spcAft>
                <a:spcPts val="0"/>
              </a:spcAft>
              <a:buFont typeface="Arial" charset="0"/>
              <a:buAutoNum type="alphaUcPeriod"/>
            </a:pPr>
            <a:r>
              <a:rPr lang="en-GB" sz="3200" dirty="0" smtClean="0"/>
              <a:t>Yes, definitely.</a:t>
            </a:r>
          </a:p>
          <a:p>
            <a:pPr marL="742950" indent="-742950">
              <a:spcAft>
                <a:spcPts val="0"/>
              </a:spcAft>
              <a:buFont typeface="Arial" charset="0"/>
              <a:buAutoNum type="alphaUcPeriod"/>
            </a:pPr>
            <a:r>
              <a:rPr lang="en-GB" sz="3200" dirty="0" smtClean="0"/>
              <a:t>Probably, but I want to know more.</a:t>
            </a:r>
          </a:p>
          <a:p>
            <a:pPr marL="742950" indent="-742950">
              <a:spcAft>
                <a:spcPts val="0"/>
              </a:spcAft>
              <a:buFont typeface="Arial" charset="0"/>
              <a:buAutoNum type="alphaUcPeriod"/>
            </a:pPr>
            <a:r>
              <a:rPr lang="en-GB" sz="3200" dirty="0" smtClean="0"/>
              <a:t>Possibly, but I am apprehensive.</a:t>
            </a:r>
          </a:p>
          <a:p>
            <a:pPr marL="742950" indent="-742950">
              <a:spcAft>
                <a:spcPts val="0"/>
              </a:spcAft>
              <a:buFont typeface="Arial" charset="0"/>
              <a:buAutoNum type="alphaUcPeriod"/>
            </a:pPr>
            <a:r>
              <a:rPr lang="en-GB" sz="3200" dirty="0" smtClean="0"/>
              <a:t>Probably not. I don’t think the students benefit.</a:t>
            </a:r>
          </a:p>
          <a:p>
            <a:pPr marL="742950" indent="-742950">
              <a:spcAft>
                <a:spcPts val="0"/>
              </a:spcAft>
              <a:buFont typeface="Arial" charset="0"/>
              <a:buAutoNum type="alphaUcPeriod"/>
            </a:pPr>
            <a:r>
              <a:rPr lang="en-GB" sz="3200" dirty="0" smtClean="0"/>
              <a:t>No. I see no benefit.</a:t>
            </a:r>
            <a:endParaRPr lang="en-GB" sz="32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701913671"/>
              </p:ext>
            </p:extLst>
          </p:nvPr>
        </p:nvGraphicFramePr>
        <p:xfrm>
          <a:off x="4508500" y="1600200"/>
          <a:ext cx="4572000" cy="5143500"/>
        </p:xfrm>
        <a:graphic>
          <a:graphicData uri="http://schemas.openxmlformats.org/presentationml/2006/ole">
            <mc:AlternateContent xmlns:mc="http://schemas.openxmlformats.org/markup-compatibility/2006">
              <mc:Choice xmlns:v="urn:schemas-microsoft-com:vml" Requires="v">
                <p:oleObj spid="_x0000_s1039" name="Chart" r:id="rId6" imgW="4572039" imgH="5143616" progId="MSGraph.Chart.8">
                  <p:embed followColorScheme="full"/>
                </p:oleObj>
              </mc:Choice>
              <mc:Fallback>
                <p:oleObj name="Chart" r:id="rId6" imgW="4572039" imgH="5143616" progId="MSGraph.Chart.8">
                  <p:embed followColorScheme="full"/>
                  <p:pic>
                    <p:nvPicPr>
                      <p:cNvPr id="0" name=""/>
                      <p:cNvPicPr/>
                      <p:nvPr/>
                    </p:nvPicPr>
                    <p:blipFill>
                      <a:blip r:embed="rId7"/>
                      <a:stretch>
                        <a:fillRect/>
                      </a:stretch>
                    </p:blipFill>
                    <p:spPr>
                      <a:xfrm>
                        <a:off x="4508500" y="1600200"/>
                        <a:ext cx="4572000" cy="51435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81128966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899591" y="689700"/>
            <a:ext cx="7992889" cy="651068"/>
          </a:xfrm>
        </p:spPr>
        <p:txBody>
          <a:bodyPr/>
          <a:lstStyle/>
          <a:p>
            <a:r>
              <a:rPr lang="en-US" dirty="0" smtClean="0"/>
              <a:t>Implementation</a:t>
            </a:r>
            <a:endParaRPr lang="en-US" dirty="0"/>
          </a:p>
        </p:txBody>
      </p:sp>
      <p:sp>
        <p:nvSpPr>
          <p:cNvPr id="5" name="Text Placeholder 4"/>
          <p:cNvSpPr>
            <a:spLocks noGrp="1"/>
          </p:cNvSpPr>
          <p:nvPr>
            <p:ph type="body" sz="quarter" idx="14"/>
          </p:nvPr>
        </p:nvSpPr>
        <p:spPr>
          <a:xfrm>
            <a:off x="827584" y="1557214"/>
            <a:ext cx="7416824" cy="4536082"/>
          </a:xfrm>
          <a:solidFill>
            <a:srgbClr val="9E86B8"/>
          </a:solidFill>
        </p:spPr>
        <p:txBody>
          <a:bodyPr anchor="ctr"/>
          <a:lstStyle/>
          <a:p>
            <a:pPr marL="285750" indent="-285750">
              <a:buFont typeface="Arial" charset="0"/>
              <a:buChar char="•"/>
            </a:pPr>
            <a:endParaRPr lang="en-US" sz="2000" dirty="0" smtClean="0">
              <a:solidFill>
                <a:schemeClr val="bg1"/>
              </a:solidFill>
            </a:endParaRPr>
          </a:p>
        </p:txBody>
      </p:sp>
      <p:sp>
        <p:nvSpPr>
          <p:cNvPr id="2" name="TextBox 1"/>
          <p:cNvSpPr txBox="1"/>
          <p:nvPr/>
        </p:nvSpPr>
        <p:spPr>
          <a:xfrm>
            <a:off x="1115616" y="1599183"/>
            <a:ext cx="5688632" cy="461665"/>
          </a:xfrm>
          <a:prstGeom prst="rect">
            <a:avLst/>
          </a:prstGeom>
          <a:noFill/>
        </p:spPr>
        <p:txBody>
          <a:bodyPr wrap="square" rtlCol="0">
            <a:spAutoFit/>
          </a:bodyPr>
          <a:lstStyle/>
          <a:p>
            <a:r>
              <a:rPr lang="en-US" sz="2400" b="1" dirty="0" smtClean="0">
                <a:solidFill>
                  <a:schemeClr val="bg1"/>
                </a:solidFill>
                <a:latin typeface="Tahoma" charset="0"/>
                <a:ea typeface="Tahoma" charset="0"/>
                <a:cs typeface="Tahoma" charset="0"/>
              </a:rPr>
              <a:t>Weekly process:</a:t>
            </a:r>
            <a:endParaRPr lang="en-US" sz="2400" b="1" dirty="0">
              <a:solidFill>
                <a:schemeClr val="bg1"/>
              </a:solidFill>
              <a:latin typeface="Tahoma" charset="0"/>
              <a:ea typeface="Tahoma" charset="0"/>
              <a:cs typeface="Tahoma"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725" y="2527325"/>
            <a:ext cx="7156542" cy="2595860"/>
          </a:xfrm>
          <a:prstGeom prst="rect">
            <a:avLst/>
          </a:prstGeom>
        </p:spPr>
      </p:pic>
    </p:spTree>
    <p:extLst>
      <p:ext uri="{BB962C8B-B14F-4D97-AF65-F5344CB8AC3E}">
        <p14:creationId xmlns:p14="http://schemas.microsoft.com/office/powerpoint/2010/main" val="240412334"/>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899591" y="689700"/>
            <a:ext cx="7992889" cy="651068"/>
          </a:xfrm>
        </p:spPr>
        <p:txBody>
          <a:bodyPr/>
          <a:lstStyle/>
          <a:p>
            <a:r>
              <a:rPr lang="en-US" dirty="0" smtClean="0"/>
              <a:t>Perceptions – The Negatives</a:t>
            </a:r>
            <a:endParaRPr lang="en-US" dirty="0"/>
          </a:p>
        </p:txBody>
      </p:sp>
      <p:sp>
        <p:nvSpPr>
          <p:cNvPr id="5" name="Text Placeholder 4"/>
          <p:cNvSpPr>
            <a:spLocks noGrp="1"/>
          </p:cNvSpPr>
          <p:nvPr>
            <p:ph type="body" sz="quarter" idx="14"/>
          </p:nvPr>
        </p:nvSpPr>
        <p:spPr>
          <a:xfrm>
            <a:off x="827584" y="1557214"/>
            <a:ext cx="7416824" cy="4536082"/>
          </a:xfrm>
          <a:solidFill>
            <a:srgbClr val="9E86B8"/>
          </a:solidFill>
        </p:spPr>
        <p:txBody>
          <a:bodyPr anchor="ctr"/>
          <a:lstStyle/>
          <a:p>
            <a:pPr marL="285750" indent="-285750">
              <a:buFont typeface="Arial" charset="0"/>
              <a:buChar char="•"/>
            </a:pPr>
            <a:r>
              <a:rPr lang="en-US" sz="2000" dirty="0" smtClean="0">
                <a:solidFill>
                  <a:schemeClr val="bg1"/>
                </a:solidFill>
              </a:rPr>
              <a:t>The upfront workload is high, especially if developing a flipped module from scratch. </a:t>
            </a:r>
          </a:p>
          <a:p>
            <a:pPr marL="285750" indent="-285750">
              <a:buFont typeface="Arial" charset="0"/>
              <a:buChar char="•"/>
            </a:pPr>
            <a:r>
              <a:rPr lang="en-US" sz="2000" dirty="0" smtClean="0">
                <a:solidFill>
                  <a:schemeClr val="bg1"/>
                </a:solidFill>
              </a:rPr>
              <a:t>More lesson planning is involved: You need well-prepared pre-study material (multiple formats works well), the teaching sessions and tutorials need a well-defined plan and structure with integrated tests and ways to adapt to understanding.</a:t>
            </a:r>
          </a:p>
          <a:p>
            <a:pPr marL="285750" indent="-285750">
              <a:buFont typeface="Arial" charset="0"/>
              <a:buChar char="•"/>
            </a:pPr>
            <a:r>
              <a:rPr lang="en-US" sz="2000" dirty="0" smtClean="0">
                <a:solidFill>
                  <a:schemeClr val="bg1"/>
                </a:solidFill>
              </a:rPr>
              <a:t>There is a need to ‘prepare’ the students</a:t>
            </a:r>
            <a:r>
              <a:rPr lang="en-US" sz="2000" dirty="0">
                <a:solidFill>
                  <a:schemeClr val="bg1"/>
                </a:solidFill>
              </a:rPr>
              <a:t>: Students were apprehensive about approach to start with —engineering students have not had prior experience of the ’flipped style’. </a:t>
            </a:r>
            <a:r>
              <a:rPr lang="en-US" sz="2000" dirty="0" smtClean="0">
                <a:solidFill>
                  <a:schemeClr val="bg1"/>
                </a:solidFill>
              </a:rPr>
              <a:t>But this </a:t>
            </a:r>
            <a:r>
              <a:rPr lang="en-US" sz="2000" dirty="0">
                <a:solidFill>
                  <a:schemeClr val="bg1"/>
                </a:solidFill>
              </a:rPr>
              <a:t>perspective changed significantly</a:t>
            </a:r>
            <a:r>
              <a:rPr lang="en-US" sz="2000" dirty="0" smtClean="0">
                <a:solidFill>
                  <a:schemeClr val="bg1"/>
                </a:solidFill>
              </a:rPr>
              <a:t>.</a:t>
            </a:r>
            <a:endParaRPr lang="en-US" sz="2000" dirty="0">
              <a:solidFill>
                <a:schemeClr val="bg1"/>
              </a:solidFill>
            </a:endParaRPr>
          </a:p>
        </p:txBody>
      </p:sp>
    </p:spTree>
    <p:extLst>
      <p:ext uri="{BB962C8B-B14F-4D97-AF65-F5344CB8AC3E}">
        <p14:creationId xmlns:p14="http://schemas.microsoft.com/office/powerpoint/2010/main" val="911897142"/>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899591" y="689700"/>
            <a:ext cx="7992889" cy="651068"/>
          </a:xfrm>
        </p:spPr>
        <p:txBody>
          <a:bodyPr/>
          <a:lstStyle/>
          <a:p>
            <a:r>
              <a:rPr lang="en-US" dirty="0" smtClean="0"/>
              <a:t>Perceptions – The Positives</a:t>
            </a:r>
            <a:endParaRPr lang="en-US" dirty="0"/>
          </a:p>
        </p:txBody>
      </p:sp>
      <p:sp>
        <p:nvSpPr>
          <p:cNvPr id="5" name="Text Placeholder 4"/>
          <p:cNvSpPr>
            <a:spLocks noGrp="1"/>
          </p:cNvSpPr>
          <p:nvPr>
            <p:ph type="body" sz="quarter" idx="14"/>
          </p:nvPr>
        </p:nvSpPr>
        <p:spPr>
          <a:xfrm>
            <a:off x="827584" y="1557214"/>
            <a:ext cx="7416824" cy="4536082"/>
          </a:xfrm>
          <a:solidFill>
            <a:srgbClr val="9E86B8"/>
          </a:solidFill>
        </p:spPr>
        <p:txBody>
          <a:bodyPr anchor="ctr"/>
          <a:lstStyle/>
          <a:p>
            <a:pPr marL="285750" indent="-285750">
              <a:buFont typeface="Arial" charset="0"/>
              <a:buChar char="•"/>
            </a:pPr>
            <a:r>
              <a:rPr lang="en-US" sz="2000" dirty="0" smtClean="0">
                <a:solidFill>
                  <a:schemeClr val="bg1"/>
                </a:solidFill>
              </a:rPr>
              <a:t>Atmosphere in the room is very satisfying; students working together, lots of use of their calculators, very engaged with the work. Good participation by everyone. </a:t>
            </a:r>
          </a:p>
          <a:p>
            <a:pPr marL="285750" indent="-285750">
              <a:buFont typeface="Arial" charset="0"/>
              <a:buChar char="•"/>
            </a:pPr>
            <a:r>
              <a:rPr lang="en-US" sz="2000" dirty="0" smtClean="0">
                <a:solidFill>
                  <a:schemeClr val="bg1"/>
                </a:solidFill>
              </a:rPr>
              <a:t>Attendance good, despite all work being available online. Certainly no worse than traditional lectures. </a:t>
            </a:r>
            <a:r>
              <a:rPr lang="en-US" sz="2000" dirty="0">
                <a:solidFill>
                  <a:schemeClr val="bg1"/>
                </a:solidFill>
              </a:rPr>
              <a:t>S</a:t>
            </a:r>
            <a:r>
              <a:rPr lang="en-US" sz="2000" dirty="0" smtClean="0">
                <a:solidFill>
                  <a:schemeClr val="bg1"/>
                </a:solidFill>
              </a:rPr>
              <a:t>tudents like the fact they have to work between sessions, and find revision much easier. Engagement with process was good.</a:t>
            </a:r>
          </a:p>
          <a:p>
            <a:pPr marL="285750" indent="-285750">
              <a:buFont typeface="Arial" charset="0"/>
              <a:buChar char="•"/>
            </a:pPr>
            <a:r>
              <a:rPr lang="en-US" sz="2000" dirty="0" smtClean="0">
                <a:solidFill>
                  <a:schemeClr val="bg1"/>
                </a:solidFill>
              </a:rPr>
              <a:t>Anecdotal feedback and formal evaluation illustrates that the students prefer the implementation. Module feedback is lovely to read!</a:t>
            </a:r>
          </a:p>
          <a:p>
            <a:pPr marL="285750" indent="-285750">
              <a:buFont typeface="Arial" charset="0"/>
              <a:buChar char="•"/>
            </a:pPr>
            <a:r>
              <a:rPr lang="en-US" sz="2000" dirty="0" smtClean="0">
                <a:solidFill>
                  <a:schemeClr val="bg1"/>
                </a:solidFill>
              </a:rPr>
              <a:t>Not evaluated formally, but pass rate and average mark are higher than years where the traditional method has been implemented. </a:t>
            </a:r>
          </a:p>
        </p:txBody>
      </p:sp>
    </p:spTree>
    <p:extLst>
      <p:ext uri="{BB962C8B-B14F-4D97-AF65-F5344CB8AC3E}">
        <p14:creationId xmlns:p14="http://schemas.microsoft.com/office/powerpoint/2010/main" val="1008345528"/>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lstStyle/>
          <a:p>
            <a:r>
              <a:rPr lang="en-GB" sz="4000" dirty="0" smtClean="0"/>
              <a:t>Are you considering implementing the flipped approach in your module?</a:t>
            </a:r>
            <a:endParaRPr lang="en-GB" dirty="0"/>
          </a:p>
        </p:txBody>
      </p:sp>
      <p:sp>
        <p:nvSpPr>
          <p:cNvPr id="3" name="TPAnswers"/>
          <p:cNvSpPr>
            <a:spLocks noGrp="1"/>
          </p:cNvSpPr>
          <p:nvPr>
            <p:ph type="body" idx="1"/>
            <p:custDataLst>
              <p:tags r:id="rId3"/>
            </p:custDataLst>
          </p:nvPr>
        </p:nvSpPr>
        <p:spPr>
          <a:xfrm>
            <a:off x="457200" y="1600200"/>
            <a:ext cx="4114800" cy="4525963"/>
          </a:xfrm>
        </p:spPr>
        <p:txBody>
          <a:bodyPr>
            <a:normAutofit fontScale="92500" lnSpcReduction="10000"/>
          </a:bodyPr>
          <a:lstStyle/>
          <a:p>
            <a:pPr marL="742950" indent="-742950">
              <a:spcAft>
                <a:spcPts val="0"/>
              </a:spcAft>
              <a:buFont typeface="Arial" charset="0"/>
              <a:buAutoNum type="alphaUcPeriod"/>
            </a:pPr>
            <a:r>
              <a:rPr lang="en-GB" sz="3200" dirty="0" smtClean="0"/>
              <a:t>Yes, definitely.</a:t>
            </a:r>
          </a:p>
          <a:p>
            <a:pPr marL="742950" indent="-742950">
              <a:spcAft>
                <a:spcPts val="0"/>
              </a:spcAft>
              <a:buFont typeface="Arial" charset="0"/>
              <a:buAutoNum type="alphaUcPeriod"/>
            </a:pPr>
            <a:r>
              <a:rPr lang="en-GB" sz="3200" dirty="0" smtClean="0"/>
              <a:t>Probably, but I want to know more.</a:t>
            </a:r>
          </a:p>
          <a:p>
            <a:pPr marL="742950" indent="-742950">
              <a:spcAft>
                <a:spcPts val="0"/>
              </a:spcAft>
              <a:buFont typeface="Arial" charset="0"/>
              <a:buAutoNum type="alphaUcPeriod"/>
            </a:pPr>
            <a:r>
              <a:rPr lang="en-GB" sz="3200" dirty="0" smtClean="0"/>
              <a:t>Possibly, but I am apprehensive.</a:t>
            </a:r>
          </a:p>
          <a:p>
            <a:pPr marL="742950" indent="-742950">
              <a:spcAft>
                <a:spcPts val="0"/>
              </a:spcAft>
              <a:buFont typeface="Arial" charset="0"/>
              <a:buAutoNum type="alphaUcPeriod"/>
            </a:pPr>
            <a:r>
              <a:rPr lang="en-GB" sz="3200" dirty="0" smtClean="0"/>
              <a:t>Probably not. I don’t think the students benefit.</a:t>
            </a:r>
          </a:p>
          <a:p>
            <a:pPr marL="742950" indent="-742950">
              <a:spcAft>
                <a:spcPts val="0"/>
              </a:spcAft>
              <a:buFont typeface="Arial" charset="0"/>
              <a:buAutoNum type="alphaUcPeriod"/>
            </a:pPr>
            <a:r>
              <a:rPr lang="en-GB" sz="3200" dirty="0" smtClean="0"/>
              <a:t>No. I see no benefit.</a:t>
            </a:r>
            <a:endParaRPr lang="en-GB" sz="32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427372824"/>
              </p:ext>
            </p:extLst>
          </p:nvPr>
        </p:nvGraphicFramePr>
        <p:xfrm>
          <a:off x="4508500" y="1600200"/>
          <a:ext cx="4572000" cy="5143500"/>
        </p:xfrm>
        <a:graphic>
          <a:graphicData uri="http://schemas.openxmlformats.org/presentationml/2006/ole">
            <mc:AlternateContent xmlns:mc="http://schemas.openxmlformats.org/markup-compatibility/2006">
              <mc:Choice xmlns:v="urn:schemas-microsoft-com:vml" Requires="v">
                <p:oleObj spid="_x0000_s2062" name="Chart" r:id="rId6" imgW="4572039" imgH="5143616" progId="MSGraph.Chart.8">
                  <p:embed followColorScheme="full"/>
                </p:oleObj>
              </mc:Choice>
              <mc:Fallback>
                <p:oleObj name="Chart" r:id="rId6" imgW="4572039" imgH="5143616" progId="MSGraph.Chart.8">
                  <p:embed followColorScheme="full"/>
                  <p:pic>
                    <p:nvPicPr>
                      <p:cNvPr id="0" name=""/>
                      <p:cNvPicPr/>
                      <p:nvPr/>
                    </p:nvPicPr>
                    <p:blipFill>
                      <a:blip r:embed="rId7"/>
                      <a:stretch>
                        <a:fillRect/>
                      </a:stretch>
                    </p:blipFill>
                    <p:spPr>
                      <a:xfrm>
                        <a:off x="4508500" y="1600200"/>
                        <a:ext cx="4572000" cy="51435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410219520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3"/>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smtClean="0">
                <a:ea typeface="ＭＳ Ｐゴシック" charset="-128"/>
              </a:rPr>
              <a:t>References</a:t>
            </a:r>
            <a:endParaRPr lang="en-US" altLang="en-US" dirty="0">
              <a:ea typeface="ＭＳ Ｐゴシック" charset="-128"/>
            </a:endParaRPr>
          </a:p>
        </p:txBody>
      </p:sp>
      <p:sp>
        <p:nvSpPr>
          <p:cNvPr id="15362" name="Text Placeholder 4"/>
          <p:cNvSpPr>
            <a:spLocks noGrp="1"/>
          </p:cNvSpPr>
          <p:nvPr>
            <p:ph type="body" sz="quarter" idx="14"/>
          </p:nvPr>
        </p:nvSpPr>
        <p:spPr bwMode="auto">
          <a:xfrm>
            <a:off x="899591" y="1556792"/>
            <a:ext cx="7776864" cy="5112568"/>
          </a:xfrm>
          <a:solidFill>
            <a:schemeClr val="accent4">
              <a:lumMod val="60000"/>
              <a:lumOff val="40000"/>
            </a:schemeClr>
          </a:solidFill>
          <a:extLst/>
        </p:spPr>
        <p:txBody>
          <a:bodyPr wrap="square" lIns="91440" tIns="45720" rIns="91440" bIns="45720" numCol="1" anchor="t" anchorCtr="0" compatLnSpc="1">
            <a:prstTxWarp prst="textNoShape">
              <a:avLst/>
            </a:prstTxWarp>
          </a:bodyPr>
          <a:lstStyle/>
          <a:p>
            <a:pPr>
              <a:lnSpc>
                <a:spcPct val="150000"/>
              </a:lnSpc>
            </a:pPr>
            <a:r>
              <a:rPr lang="en-GB" sz="800" dirty="0">
                <a:solidFill>
                  <a:schemeClr val="bg1"/>
                </a:solidFill>
              </a:rPr>
              <a:t>Anderson, L.W., </a:t>
            </a:r>
            <a:r>
              <a:rPr lang="en-GB" sz="800" dirty="0" err="1">
                <a:solidFill>
                  <a:schemeClr val="bg1"/>
                </a:solidFill>
              </a:rPr>
              <a:t>Krathwohl</a:t>
            </a:r>
            <a:r>
              <a:rPr lang="en-GB" sz="800" dirty="0">
                <a:solidFill>
                  <a:schemeClr val="bg1"/>
                </a:solidFill>
              </a:rPr>
              <a:t>, D.R.(2000) A Taxonomy For Learning Teaching And Assessing: A revision of blooms taxonomy of educational objectives NY: </a:t>
            </a:r>
            <a:r>
              <a:rPr lang="en-GB" sz="800" dirty="0" smtClean="0">
                <a:solidFill>
                  <a:schemeClr val="bg1"/>
                </a:solidFill>
              </a:rPr>
              <a:t>Pearson</a:t>
            </a:r>
          </a:p>
          <a:p>
            <a:pPr>
              <a:lnSpc>
                <a:spcPct val="150000"/>
              </a:lnSpc>
            </a:pPr>
            <a:r>
              <a:rPr lang="en-GB" sz="800" dirty="0" smtClean="0">
                <a:solidFill>
                  <a:schemeClr val="bg1"/>
                </a:solidFill>
              </a:rPr>
              <a:t>Bishop</a:t>
            </a:r>
            <a:r>
              <a:rPr lang="en-GB" sz="800" dirty="0">
                <a:solidFill>
                  <a:schemeClr val="bg1"/>
                </a:solidFill>
              </a:rPr>
              <a:t>, J.L. and Verleger, M., (2013) The Flipped Classroom: A Survey Of The Research. </a:t>
            </a:r>
            <a:r>
              <a:rPr lang="en-GB" sz="800" i="1" dirty="0">
                <a:solidFill>
                  <a:schemeClr val="bg1"/>
                </a:solidFill>
              </a:rPr>
              <a:t>120</a:t>
            </a:r>
            <a:r>
              <a:rPr lang="en-GB" sz="800" i="1" baseline="30000" dirty="0">
                <a:solidFill>
                  <a:schemeClr val="bg1"/>
                </a:solidFill>
              </a:rPr>
              <a:t>th</a:t>
            </a:r>
            <a:r>
              <a:rPr lang="en-GB" sz="800" i="1" dirty="0">
                <a:solidFill>
                  <a:schemeClr val="bg1"/>
                </a:solidFill>
              </a:rPr>
              <a:t> ANNUAL Conference of The American Society For Engineering Education </a:t>
            </a:r>
            <a:r>
              <a:rPr lang="en-GB" sz="800" dirty="0">
                <a:solidFill>
                  <a:schemeClr val="bg1"/>
                </a:solidFill>
              </a:rPr>
              <a:t> 23-26 June 2013 Atlanta: </a:t>
            </a:r>
            <a:r>
              <a:rPr lang="en-GB" sz="800" dirty="0" smtClean="0">
                <a:solidFill>
                  <a:schemeClr val="bg1"/>
                </a:solidFill>
              </a:rPr>
              <a:t>ASEE</a:t>
            </a:r>
          </a:p>
          <a:p>
            <a:pPr>
              <a:lnSpc>
                <a:spcPct val="150000"/>
              </a:lnSpc>
            </a:pPr>
            <a:r>
              <a:rPr lang="en-US" sz="800" dirty="0">
                <a:solidFill>
                  <a:schemeClr val="bg1"/>
                </a:solidFill>
              </a:rPr>
              <a:t>Bloom, B. S., </a:t>
            </a:r>
            <a:r>
              <a:rPr lang="en-US" sz="800" dirty="0" err="1">
                <a:solidFill>
                  <a:schemeClr val="bg1"/>
                </a:solidFill>
              </a:rPr>
              <a:t>Engelhart</a:t>
            </a:r>
            <a:r>
              <a:rPr lang="en-US" sz="800" dirty="0">
                <a:solidFill>
                  <a:schemeClr val="bg1"/>
                </a:solidFill>
              </a:rPr>
              <a:t>, M. D., </a:t>
            </a:r>
            <a:r>
              <a:rPr lang="en-US" sz="800" dirty="0" err="1">
                <a:solidFill>
                  <a:schemeClr val="bg1"/>
                </a:solidFill>
              </a:rPr>
              <a:t>Furst</a:t>
            </a:r>
            <a:r>
              <a:rPr lang="en-US" sz="800" dirty="0">
                <a:solidFill>
                  <a:schemeClr val="bg1"/>
                </a:solidFill>
              </a:rPr>
              <a:t>, E. J., Hill, W. H. and </a:t>
            </a:r>
            <a:r>
              <a:rPr lang="en-US" sz="800" dirty="0" err="1">
                <a:solidFill>
                  <a:schemeClr val="bg1"/>
                </a:solidFill>
              </a:rPr>
              <a:t>Krathwohl</a:t>
            </a:r>
            <a:r>
              <a:rPr lang="en-US" sz="800" dirty="0">
                <a:solidFill>
                  <a:schemeClr val="bg1"/>
                </a:solidFill>
              </a:rPr>
              <a:t>, D. R. (1956). Taxonomy of educational objectives: The classification of educational goals. Handbook I: Cognitive domain. New York: David McKay </a:t>
            </a:r>
            <a:r>
              <a:rPr lang="en-US" sz="800" dirty="0" smtClean="0">
                <a:solidFill>
                  <a:schemeClr val="bg1"/>
                </a:solidFill>
              </a:rPr>
              <a:t>Company</a:t>
            </a:r>
          </a:p>
          <a:p>
            <a:pPr>
              <a:lnSpc>
                <a:spcPct val="150000"/>
              </a:lnSpc>
            </a:pPr>
            <a:r>
              <a:rPr lang="en-GB" sz="800" dirty="0">
                <a:solidFill>
                  <a:schemeClr val="bg1"/>
                </a:solidFill>
              </a:rPr>
              <a:t>Brown, J.S., (2002) Growing Up </a:t>
            </a:r>
            <a:r>
              <a:rPr lang="en-GB" sz="800" dirty="0" err="1">
                <a:solidFill>
                  <a:schemeClr val="bg1"/>
                </a:solidFill>
              </a:rPr>
              <a:t>Digitial</a:t>
            </a:r>
            <a:r>
              <a:rPr lang="en-GB" sz="800" dirty="0">
                <a:solidFill>
                  <a:schemeClr val="bg1"/>
                </a:solidFill>
              </a:rPr>
              <a:t>: How The Web Changes Work, Education And The Way People Learn. </a:t>
            </a:r>
            <a:r>
              <a:rPr lang="en-GB" sz="800" i="1" dirty="0">
                <a:solidFill>
                  <a:schemeClr val="bg1"/>
                </a:solidFill>
              </a:rPr>
              <a:t>USDLA Journal </a:t>
            </a:r>
            <a:r>
              <a:rPr lang="en-GB" sz="800" dirty="0">
                <a:solidFill>
                  <a:schemeClr val="bg1"/>
                </a:solidFill>
              </a:rPr>
              <a:t>16(2) Available at: </a:t>
            </a:r>
            <a:r>
              <a:rPr lang="en-GB" sz="800" dirty="0">
                <a:solidFill>
                  <a:schemeClr val="bg1"/>
                </a:solidFill>
                <a:hlinkClick r:id="rId2"/>
              </a:rPr>
              <a:t>http://</a:t>
            </a:r>
            <a:r>
              <a:rPr lang="en-GB" sz="800" dirty="0" smtClean="0">
                <a:solidFill>
                  <a:schemeClr val="bg1"/>
                </a:solidFill>
                <a:hlinkClick r:id="rId2"/>
              </a:rPr>
              <a:t>www.johnseelybrown.com/growing_up_digital.pdf</a:t>
            </a:r>
            <a:r>
              <a:rPr lang="en-GB" sz="800" dirty="0" smtClean="0">
                <a:solidFill>
                  <a:schemeClr val="bg1"/>
                </a:solidFill>
              </a:rPr>
              <a:t> </a:t>
            </a:r>
          </a:p>
          <a:p>
            <a:pPr>
              <a:lnSpc>
                <a:spcPct val="150000"/>
              </a:lnSpc>
            </a:pPr>
            <a:r>
              <a:rPr lang="en-GB" sz="800" dirty="0">
                <a:solidFill>
                  <a:schemeClr val="bg1"/>
                </a:solidFill>
              </a:rPr>
              <a:t>Davies, R.S., Dean, D.L. and Ball., N. (2013) Flipping the classroom and instructional technology </a:t>
            </a:r>
            <a:r>
              <a:rPr lang="en-GB" sz="800" dirty="0" smtClean="0">
                <a:solidFill>
                  <a:schemeClr val="bg1"/>
                </a:solidFill>
              </a:rPr>
              <a:t>integration in </a:t>
            </a:r>
            <a:r>
              <a:rPr lang="en-GB" sz="800" dirty="0">
                <a:solidFill>
                  <a:schemeClr val="bg1"/>
                </a:solidFill>
              </a:rPr>
              <a:t>college level information systems spreadsheet course Educational Technology Research and Development 61(4) pp. </a:t>
            </a:r>
            <a:r>
              <a:rPr lang="en-GB" sz="800" dirty="0" smtClean="0">
                <a:solidFill>
                  <a:schemeClr val="bg1"/>
                </a:solidFill>
              </a:rPr>
              <a:t>563-580</a:t>
            </a:r>
          </a:p>
          <a:p>
            <a:pPr lvl="0" defTabSz="914400">
              <a:lnSpc>
                <a:spcPct val="100000"/>
              </a:lnSpc>
              <a:spcBef>
                <a:spcPct val="0"/>
              </a:spcBef>
              <a:spcAft>
                <a:spcPct val="0"/>
              </a:spcAft>
            </a:pPr>
            <a:r>
              <a:rPr lang="en-GB" sz="800" dirty="0">
                <a:solidFill>
                  <a:schemeClr val="bg1"/>
                </a:solidFill>
                <a:latin typeface="Arial" charset="0"/>
                <a:ea typeface="ＭＳ Ｐゴシック" charset="-128"/>
                <a:cs typeface="+mn-cs"/>
              </a:rPr>
              <a:t>Ertmer, P. and Newby, T.J., (2013) Behaviourism, Cognitivism, Constructivism: Comparing critical features from an instruction design perspective. </a:t>
            </a:r>
            <a:r>
              <a:rPr lang="en-GB" sz="800" i="1" dirty="0">
                <a:solidFill>
                  <a:schemeClr val="bg1"/>
                </a:solidFill>
                <a:latin typeface="Arial" charset="0"/>
                <a:ea typeface="ＭＳ Ｐゴシック" charset="-128"/>
                <a:cs typeface="+mn-cs"/>
              </a:rPr>
              <a:t>Performance improvement quarterly</a:t>
            </a:r>
            <a:r>
              <a:rPr lang="en-GB" sz="800" dirty="0">
                <a:solidFill>
                  <a:schemeClr val="bg1"/>
                </a:solidFill>
                <a:latin typeface="Arial" charset="0"/>
                <a:ea typeface="ＭＳ Ｐゴシック" charset="-128"/>
                <a:cs typeface="+mn-cs"/>
              </a:rPr>
              <a:t>, 26(2) pp.43-71</a:t>
            </a:r>
          </a:p>
          <a:p>
            <a:pPr lvl="0" defTabSz="914400">
              <a:lnSpc>
                <a:spcPct val="100000"/>
              </a:lnSpc>
              <a:spcBef>
                <a:spcPct val="0"/>
              </a:spcBef>
              <a:spcAft>
                <a:spcPct val="0"/>
              </a:spcAft>
            </a:pPr>
            <a:endParaRPr lang="en-US" sz="800" dirty="0">
              <a:solidFill>
                <a:schemeClr val="bg1"/>
              </a:solidFill>
              <a:latin typeface="Arial" charset="0"/>
              <a:ea typeface="ＭＳ Ｐゴシック" charset="-128"/>
              <a:cs typeface="+mn-cs"/>
            </a:endParaRPr>
          </a:p>
          <a:p>
            <a:pPr lvl="0" defTabSz="914400">
              <a:lnSpc>
                <a:spcPct val="100000"/>
              </a:lnSpc>
              <a:spcBef>
                <a:spcPct val="0"/>
              </a:spcBef>
              <a:spcAft>
                <a:spcPct val="0"/>
              </a:spcAft>
            </a:pPr>
            <a:r>
              <a:rPr lang="en-US" sz="800" dirty="0" err="1">
                <a:solidFill>
                  <a:schemeClr val="bg1"/>
                </a:solidFill>
                <a:latin typeface="Arial" charset="0"/>
                <a:ea typeface="ＭＳ Ｐゴシック" charset="-128"/>
                <a:cs typeface="+mn-cs"/>
              </a:rPr>
              <a:t>Lage</a:t>
            </a:r>
            <a:r>
              <a:rPr lang="en-US" sz="800" dirty="0">
                <a:solidFill>
                  <a:schemeClr val="bg1"/>
                </a:solidFill>
                <a:latin typeface="Arial" charset="0"/>
                <a:ea typeface="ＭＳ Ｐゴシック" charset="-128"/>
                <a:cs typeface="+mn-cs"/>
              </a:rPr>
              <a:t>, M.J., Platt, G.J. and Treglia, M.,  (2000) Inverting The Classroom: A Gateway To Creating An Inclusive Learning Environment </a:t>
            </a:r>
            <a:r>
              <a:rPr lang="en-US" sz="800" i="1" dirty="0">
                <a:solidFill>
                  <a:schemeClr val="bg1"/>
                </a:solidFill>
                <a:latin typeface="Arial" charset="0"/>
                <a:ea typeface="ＭＳ Ｐゴシック" charset="-128"/>
                <a:cs typeface="+mn-cs"/>
              </a:rPr>
              <a:t>The Journal of Economic Education</a:t>
            </a:r>
            <a:r>
              <a:rPr lang="en-US" sz="800" dirty="0">
                <a:solidFill>
                  <a:schemeClr val="bg1"/>
                </a:solidFill>
                <a:latin typeface="Arial" charset="0"/>
                <a:ea typeface="ＭＳ Ｐゴシック" charset="-128"/>
                <a:cs typeface="+mn-cs"/>
              </a:rPr>
              <a:t> 31(1) pp. </a:t>
            </a:r>
            <a:r>
              <a:rPr lang="en-US" sz="800" dirty="0" smtClean="0">
                <a:solidFill>
                  <a:schemeClr val="bg1"/>
                </a:solidFill>
                <a:latin typeface="Arial" charset="0"/>
                <a:ea typeface="ＭＳ Ｐゴシック" charset="-128"/>
                <a:cs typeface="+mn-cs"/>
              </a:rPr>
              <a:t>30-43</a:t>
            </a:r>
          </a:p>
          <a:p>
            <a:pPr lvl="0" defTabSz="914400">
              <a:lnSpc>
                <a:spcPct val="100000"/>
              </a:lnSpc>
              <a:spcBef>
                <a:spcPct val="0"/>
              </a:spcBef>
              <a:spcAft>
                <a:spcPct val="0"/>
              </a:spcAft>
            </a:pPr>
            <a:endParaRPr lang="en-US" sz="800" dirty="0">
              <a:solidFill>
                <a:schemeClr val="bg1"/>
              </a:solidFill>
              <a:latin typeface="Arial" charset="0"/>
              <a:ea typeface="ＭＳ Ｐゴシック" charset="-128"/>
              <a:cs typeface="+mn-cs"/>
            </a:endParaRPr>
          </a:p>
          <a:p>
            <a:pPr defTabSz="914400">
              <a:lnSpc>
                <a:spcPct val="100000"/>
              </a:lnSpc>
              <a:spcBef>
                <a:spcPct val="0"/>
              </a:spcBef>
              <a:spcAft>
                <a:spcPct val="0"/>
              </a:spcAft>
            </a:pPr>
            <a:r>
              <a:rPr lang="en-GB" sz="800" dirty="0" err="1">
                <a:solidFill>
                  <a:schemeClr val="bg1"/>
                </a:solidFill>
              </a:rPr>
              <a:t>Prensky</a:t>
            </a:r>
            <a:r>
              <a:rPr lang="en-GB" sz="800" dirty="0">
                <a:solidFill>
                  <a:schemeClr val="bg1"/>
                </a:solidFill>
              </a:rPr>
              <a:t>, M. (2010) </a:t>
            </a:r>
            <a:r>
              <a:rPr lang="en-GB" sz="800" i="1" dirty="0">
                <a:solidFill>
                  <a:schemeClr val="bg1"/>
                </a:solidFill>
              </a:rPr>
              <a:t>Teaching Digital Natives: Partnering for Real Learning </a:t>
            </a:r>
            <a:r>
              <a:rPr lang="en-GB" sz="800" dirty="0">
                <a:solidFill>
                  <a:schemeClr val="bg1"/>
                </a:solidFill>
              </a:rPr>
              <a:t>Newbury Park: </a:t>
            </a:r>
            <a:r>
              <a:rPr lang="en-GB" sz="800" dirty="0" smtClean="0">
                <a:solidFill>
                  <a:schemeClr val="bg1"/>
                </a:solidFill>
              </a:rPr>
              <a:t>Corwin</a:t>
            </a:r>
            <a:endParaRPr lang="en-US" sz="800" dirty="0" smtClean="0">
              <a:solidFill>
                <a:schemeClr val="bg1"/>
              </a:solidFill>
              <a:latin typeface="Arial" charset="0"/>
              <a:ea typeface="ＭＳ Ｐゴシック" charset="-128"/>
              <a:cs typeface="+mn-cs"/>
            </a:endParaRPr>
          </a:p>
          <a:p>
            <a:pPr lvl="0" defTabSz="914400">
              <a:lnSpc>
                <a:spcPct val="100000"/>
              </a:lnSpc>
              <a:spcBef>
                <a:spcPct val="0"/>
              </a:spcBef>
              <a:spcAft>
                <a:spcPct val="0"/>
              </a:spcAft>
            </a:pPr>
            <a:endParaRPr lang="en-US" sz="800" dirty="0">
              <a:solidFill>
                <a:schemeClr val="bg1"/>
              </a:solidFill>
              <a:latin typeface="Arial" charset="0"/>
              <a:ea typeface="ＭＳ Ｐゴシック" charset="-128"/>
              <a:cs typeface="+mn-cs"/>
            </a:endParaRPr>
          </a:p>
          <a:p>
            <a:pPr defTabSz="914400">
              <a:lnSpc>
                <a:spcPct val="100000"/>
              </a:lnSpc>
              <a:spcBef>
                <a:spcPct val="0"/>
              </a:spcBef>
              <a:spcAft>
                <a:spcPct val="0"/>
              </a:spcAft>
            </a:pPr>
            <a:r>
              <a:rPr lang="en-GB" sz="800" dirty="0" err="1" smtClean="0">
                <a:solidFill>
                  <a:schemeClr val="bg1"/>
                </a:solidFill>
              </a:rPr>
              <a:t>Strayer</a:t>
            </a:r>
            <a:r>
              <a:rPr lang="en-GB" sz="800" dirty="0" smtClean="0">
                <a:solidFill>
                  <a:schemeClr val="bg1"/>
                </a:solidFill>
              </a:rPr>
              <a:t>, </a:t>
            </a:r>
            <a:r>
              <a:rPr lang="en-GB" sz="800" dirty="0">
                <a:solidFill>
                  <a:schemeClr val="bg1"/>
                </a:solidFill>
              </a:rPr>
              <a:t>J. (2012) How learning in the in an inverted classroom influences cooperation, innovation and task orientation </a:t>
            </a:r>
            <a:r>
              <a:rPr lang="en-GB" sz="800" i="1" dirty="0">
                <a:solidFill>
                  <a:schemeClr val="bg1"/>
                </a:solidFill>
              </a:rPr>
              <a:t>Learning Environments Research </a:t>
            </a:r>
            <a:r>
              <a:rPr lang="en-GB" sz="800" dirty="0">
                <a:solidFill>
                  <a:schemeClr val="bg1"/>
                </a:solidFill>
              </a:rPr>
              <a:t>15 pp.171-193</a:t>
            </a:r>
          </a:p>
          <a:p>
            <a:pPr lvl="0" defTabSz="914400">
              <a:lnSpc>
                <a:spcPct val="100000"/>
              </a:lnSpc>
              <a:spcBef>
                <a:spcPct val="0"/>
              </a:spcBef>
              <a:spcAft>
                <a:spcPct val="0"/>
              </a:spcAft>
            </a:pPr>
            <a:endParaRPr lang="en-US" sz="800" dirty="0" smtClean="0">
              <a:solidFill>
                <a:schemeClr val="bg1"/>
              </a:solidFill>
              <a:latin typeface="Arial" charset="0"/>
              <a:ea typeface="ＭＳ Ｐゴシック" charset="-128"/>
              <a:cs typeface="+mn-cs"/>
            </a:endParaRPr>
          </a:p>
          <a:p>
            <a:pPr defTabSz="914400">
              <a:lnSpc>
                <a:spcPct val="100000"/>
              </a:lnSpc>
              <a:spcBef>
                <a:spcPct val="0"/>
              </a:spcBef>
              <a:spcAft>
                <a:spcPct val="0"/>
              </a:spcAft>
            </a:pPr>
            <a:r>
              <a:rPr lang="en-GB" sz="800" dirty="0" smtClean="0">
                <a:solidFill>
                  <a:schemeClr val="bg1"/>
                </a:solidFill>
              </a:rPr>
              <a:t>Universities </a:t>
            </a:r>
            <a:r>
              <a:rPr lang="en-GB" sz="800" dirty="0">
                <a:solidFill>
                  <a:schemeClr val="bg1"/>
                </a:solidFill>
              </a:rPr>
              <a:t>UK (2013) </a:t>
            </a:r>
            <a:r>
              <a:rPr lang="en-GB" sz="800" i="1" dirty="0">
                <a:solidFill>
                  <a:schemeClr val="bg1"/>
                </a:solidFill>
              </a:rPr>
              <a:t>Where do student fees go? </a:t>
            </a:r>
            <a:r>
              <a:rPr lang="en-GB" sz="800" dirty="0">
                <a:solidFill>
                  <a:schemeClr val="bg1"/>
                </a:solidFill>
              </a:rPr>
              <a:t>London: Universities UK</a:t>
            </a:r>
          </a:p>
          <a:p>
            <a:pPr lvl="0" defTabSz="914400">
              <a:lnSpc>
                <a:spcPct val="100000"/>
              </a:lnSpc>
              <a:spcBef>
                <a:spcPct val="0"/>
              </a:spcBef>
              <a:spcAft>
                <a:spcPct val="0"/>
              </a:spcAft>
            </a:pPr>
            <a:endParaRPr lang="en-US" sz="800" dirty="0">
              <a:solidFill>
                <a:schemeClr val="bg1"/>
              </a:solidFill>
              <a:latin typeface="Arial" charset="0"/>
              <a:ea typeface="ＭＳ Ｐゴシック" charset="-128"/>
              <a:cs typeface="+mn-cs"/>
            </a:endParaRPr>
          </a:p>
          <a:p>
            <a:pPr lvl="0" defTabSz="914400">
              <a:lnSpc>
                <a:spcPct val="100000"/>
              </a:lnSpc>
              <a:spcBef>
                <a:spcPct val="0"/>
              </a:spcBef>
              <a:spcAft>
                <a:spcPct val="0"/>
              </a:spcAft>
            </a:pPr>
            <a:r>
              <a:rPr lang="en-US" sz="800" dirty="0">
                <a:solidFill>
                  <a:schemeClr val="bg1"/>
                </a:solidFill>
                <a:latin typeface="Arial" charset="0"/>
                <a:ea typeface="ＭＳ Ｐゴシック" charset="-128"/>
                <a:cs typeface="+mn-cs"/>
              </a:rPr>
              <a:t>Williams, B. (2013). How I Flipped My Classroom. NNNC conference, Norfolk: New England. Available at:  </a:t>
            </a:r>
            <a:r>
              <a:rPr lang="en-US" sz="800" dirty="0">
                <a:solidFill>
                  <a:schemeClr val="bg1"/>
                </a:solidFill>
                <a:latin typeface="Arial" charset="0"/>
                <a:ea typeface="ＭＳ Ｐゴシック" charset="-128"/>
                <a:cs typeface="+mn-cs"/>
                <a:hlinkClick r:id="rId3"/>
              </a:rPr>
              <a:t>http://nextgenerationextension.org/2013/10/01/blooms-andthe-flipped-classroom/</a:t>
            </a:r>
            <a:r>
              <a:rPr lang="en-US" sz="800" dirty="0">
                <a:solidFill>
                  <a:schemeClr val="bg1"/>
                </a:solidFill>
                <a:latin typeface="Arial" charset="0"/>
                <a:ea typeface="ＭＳ Ｐゴシック" charset="-128"/>
                <a:cs typeface="+mn-cs"/>
              </a:rPr>
              <a:t> [Accessed on: 3 January 2017</a:t>
            </a:r>
            <a:r>
              <a:rPr lang="en-US" sz="800" dirty="0" smtClean="0">
                <a:solidFill>
                  <a:schemeClr val="bg1"/>
                </a:solidFill>
                <a:latin typeface="Arial" charset="0"/>
                <a:ea typeface="ＭＳ Ｐゴシック" charset="-128"/>
                <a:cs typeface="+mn-cs"/>
              </a:rPr>
              <a:t>]</a:t>
            </a:r>
            <a:endParaRPr lang="en-US" sz="800" dirty="0">
              <a:solidFill>
                <a:schemeClr val="bg1"/>
              </a:solidFill>
              <a:latin typeface="Arial" charset="0"/>
              <a:ea typeface="ＭＳ Ｐゴシック" charset="-128"/>
              <a:cs typeface="+mn-cs"/>
            </a:endParaRPr>
          </a:p>
          <a:p>
            <a:pPr lvl="0" defTabSz="914400">
              <a:lnSpc>
                <a:spcPct val="100000"/>
              </a:lnSpc>
              <a:spcBef>
                <a:spcPct val="0"/>
              </a:spcBef>
              <a:spcAft>
                <a:spcPct val="0"/>
              </a:spcAft>
            </a:pPr>
            <a:endParaRPr lang="en-US" sz="800" dirty="0">
              <a:solidFill>
                <a:schemeClr val="bg1"/>
              </a:solidFill>
              <a:latin typeface="Arial" charset="0"/>
              <a:ea typeface="ＭＳ Ｐゴシック" charset="-128"/>
              <a:cs typeface="+mn-cs"/>
            </a:endParaRPr>
          </a:p>
          <a:p>
            <a:pPr>
              <a:lnSpc>
                <a:spcPct val="150000"/>
              </a:lnSpc>
            </a:pPr>
            <a:r>
              <a:rPr lang="en-GB" sz="800" dirty="0">
                <a:solidFill>
                  <a:schemeClr val="bg1"/>
                </a:solidFill>
              </a:rPr>
              <a:t>Zhang, D., Zhou, L., Briggs, R.O. and </a:t>
            </a:r>
            <a:r>
              <a:rPr lang="en-GB" sz="800" dirty="0" err="1">
                <a:solidFill>
                  <a:schemeClr val="bg1"/>
                </a:solidFill>
              </a:rPr>
              <a:t>Nunamaker</a:t>
            </a:r>
            <a:r>
              <a:rPr lang="en-GB" sz="800" dirty="0">
                <a:solidFill>
                  <a:schemeClr val="bg1"/>
                </a:solidFill>
              </a:rPr>
              <a:t>, J.F., (2006) Instructional video in e-learning: Assessing the interactive video on learning effectiveness. Information and Management 43(1) pp.15-27 </a:t>
            </a:r>
          </a:p>
          <a:p>
            <a:pPr>
              <a:lnSpc>
                <a:spcPct val="150000"/>
              </a:lnSpc>
            </a:pPr>
            <a:endParaRPr lang="en-GB" sz="1000" dirty="0">
              <a:solidFill>
                <a:schemeClr val="bg1"/>
              </a:solidFill>
            </a:endParaRPr>
          </a:p>
          <a:p>
            <a:endParaRPr lang="en-US" sz="1000" dirty="0" smtClean="0">
              <a:solidFill>
                <a:schemeClr val="bg1"/>
              </a:solidFill>
            </a:endParaRPr>
          </a:p>
          <a:p>
            <a:endParaRPr lang="en-US" sz="1000" dirty="0">
              <a:solidFill>
                <a:schemeClr val="bg1"/>
              </a:solidFill>
            </a:endParaRPr>
          </a:p>
          <a:p>
            <a:endParaRPr lang="en-US" dirty="0">
              <a:solidFill>
                <a:schemeClr val="bg1"/>
              </a:solidFill>
            </a:endParaRPr>
          </a:p>
          <a:p>
            <a:endParaRPr lang="en-GB" dirty="0">
              <a:solidFill>
                <a:schemeClr val="bg1"/>
              </a:solidFill>
            </a:endParaRPr>
          </a:p>
          <a:p>
            <a:pPr>
              <a:spcBef>
                <a:spcPct val="0"/>
              </a:spcBef>
            </a:pPr>
            <a:endParaRPr lang="en-US" altLang="en-US" dirty="0">
              <a:solidFill>
                <a:schemeClr val="bg1"/>
              </a:solidFill>
              <a:ea typeface="ＭＳ Ｐゴシック" charset="-128"/>
            </a:endParaRP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Outline</a:t>
            </a:r>
            <a:endParaRPr lang="en-US" dirty="0"/>
          </a:p>
        </p:txBody>
      </p:sp>
      <p:sp>
        <p:nvSpPr>
          <p:cNvPr id="5" name="Text Placeholder 4"/>
          <p:cNvSpPr>
            <a:spLocks noGrp="1"/>
          </p:cNvSpPr>
          <p:nvPr>
            <p:ph type="body" sz="quarter" idx="14"/>
          </p:nvPr>
        </p:nvSpPr>
        <p:spPr>
          <a:xfrm>
            <a:off x="827584" y="1557214"/>
            <a:ext cx="7416824" cy="4536082"/>
          </a:xfrm>
          <a:solidFill>
            <a:srgbClr val="9E86B8"/>
          </a:solidFill>
        </p:spPr>
        <p:txBody>
          <a:bodyPr anchor="ctr"/>
          <a:lstStyle/>
          <a:p>
            <a:pPr marL="285750" indent="-285750">
              <a:buFont typeface="Arial" charset="0"/>
              <a:buChar char="•"/>
            </a:pPr>
            <a:r>
              <a:rPr lang="en-US" sz="2000" dirty="0" smtClean="0">
                <a:solidFill>
                  <a:schemeClr val="bg1"/>
                </a:solidFill>
              </a:rPr>
              <a:t>What is the ‘Flipped Classroom’?, Theory and Context</a:t>
            </a:r>
          </a:p>
          <a:p>
            <a:pPr marL="285750" indent="-285750">
              <a:buFont typeface="Arial" charset="0"/>
              <a:buChar char="•"/>
            </a:pPr>
            <a:r>
              <a:rPr lang="en-US" sz="2000" dirty="0" smtClean="0">
                <a:solidFill>
                  <a:schemeClr val="bg1"/>
                </a:solidFill>
              </a:rPr>
              <a:t>The Research Project</a:t>
            </a:r>
          </a:p>
          <a:p>
            <a:pPr marL="285750" indent="-285750">
              <a:buFont typeface="Arial" charset="0"/>
              <a:buChar char="•"/>
            </a:pPr>
            <a:r>
              <a:rPr lang="en-US" sz="2000" dirty="0" smtClean="0">
                <a:solidFill>
                  <a:schemeClr val="bg1"/>
                </a:solidFill>
              </a:rPr>
              <a:t>Findings — the student’s perceptions</a:t>
            </a:r>
          </a:p>
          <a:p>
            <a:pPr marL="285750" indent="-285750">
              <a:buFont typeface="Arial" charset="0"/>
              <a:buChar char="•"/>
            </a:pPr>
            <a:r>
              <a:rPr lang="en-US" sz="2000" dirty="0" smtClean="0">
                <a:solidFill>
                  <a:schemeClr val="bg1"/>
                </a:solidFill>
              </a:rPr>
              <a:t>The Academic perspective</a:t>
            </a:r>
          </a:p>
        </p:txBody>
      </p:sp>
    </p:spTree>
    <p:extLst>
      <p:ext uri="{BB962C8B-B14F-4D97-AF65-F5344CB8AC3E}">
        <p14:creationId xmlns:p14="http://schemas.microsoft.com/office/powerpoint/2010/main" val="1422927391"/>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87624" y="5326609"/>
            <a:ext cx="6515621" cy="1366120"/>
          </a:xfrm>
        </p:spPr>
        <p:txBody>
          <a:bodyPr/>
          <a:lstStyle/>
          <a:p>
            <a:endParaRPr lang="en-GB" dirty="0"/>
          </a:p>
        </p:txBody>
      </p:sp>
      <p:pic>
        <p:nvPicPr>
          <p:cNvPr id="23556" name="Picture 4" descr="Image result for flipped classroom images carto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714832"/>
            <a:ext cx="5715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quarter" idx="11"/>
          </p:nvPr>
        </p:nvSpPr>
        <p:spPr>
          <a:xfrm>
            <a:off x="971600" y="5804592"/>
            <a:ext cx="6515620" cy="603104"/>
          </a:xfrm>
          <a:solidFill>
            <a:schemeClr val="bg1"/>
          </a:solidFill>
        </p:spPr>
        <p:txBody>
          <a:bodyPr/>
          <a:lstStyle/>
          <a:p>
            <a:endParaRPr lang="en-GB" dirty="0"/>
          </a:p>
        </p:txBody>
      </p:sp>
    </p:spTree>
    <p:extLst>
      <p:ext uri="{BB962C8B-B14F-4D97-AF65-F5344CB8AC3E}">
        <p14:creationId xmlns:p14="http://schemas.microsoft.com/office/powerpoint/2010/main" val="3275675358"/>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Placeholder 1"/>
          <p:cNvSpPr>
            <a:spLocks noGrp="1"/>
          </p:cNvSpPr>
          <p:nvPr>
            <p:ph type="body" sz="quarter" idx="10"/>
          </p:nvPr>
        </p:nvSpPr>
        <p:spPr bwMode="auto">
          <a:xfrm>
            <a:off x="899591" y="836712"/>
            <a:ext cx="6515621" cy="13661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dirty="0" smtClean="0">
                <a:ea typeface="ＭＳ Ｐゴシック" charset="-128"/>
              </a:rPr>
              <a:t>What is the Flipped Classroom? </a:t>
            </a:r>
            <a:endParaRPr lang="en-US" altLang="en-US" dirty="0">
              <a:ea typeface="ＭＳ Ｐゴシック" charset="-128"/>
            </a:endParaRPr>
          </a:p>
        </p:txBody>
      </p:sp>
      <p:sp>
        <p:nvSpPr>
          <p:cNvPr id="14338" name="Text Placeholder 2"/>
          <p:cNvSpPr>
            <a:spLocks noGrp="1"/>
          </p:cNvSpPr>
          <p:nvPr>
            <p:ph type="body" sz="quarter" idx="11"/>
          </p:nvPr>
        </p:nvSpPr>
        <p:spPr bwMode="auto">
          <a:xfrm>
            <a:off x="755576" y="2132856"/>
            <a:ext cx="8064896" cy="4248472"/>
          </a:xfrm>
          <a:solidFill>
            <a:schemeClr val="accent4">
              <a:lumMod val="60000"/>
              <a:lumOff val="40000"/>
            </a:schemeClr>
          </a:solidFill>
          <a:extLst/>
        </p:spPr>
        <p:txBody>
          <a:bodyPr vert="horz" wrap="square" numCol="1" anchor="t" anchorCtr="0" compatLnSpc="1">
            <a:prstTxWarp prst="textNoShape">
              <a:avLst/>
            </a:prstTxWarp>
          </a:bodyPr>
          <a:lstStyle/>
          <a:p>
            <a:pPr algn="ctr"/>
            <a:endParaRPr lang="en-GB" dirty="0" smtClean="0">
              <a:solidFill>
                <a:schemeClr val="bg1"/>
              </a:solidFill>
            </a:endParaRPr>
          </a:p>
          <a:p>
            <a:pPr algn="ctr"/>
            <a:endParaRPr lang="en-GB" dirty="0">
              <a:solidFill>
                <a:schemeClr val="bg1"/>
              </a:solidFill>
            </a:endParaRPr>
          </a:p>
          <a:p>
            <a:pPr algn="ctr"/>
            <a:endParaRPr lang="en-GB" dirty="0" smtClean="0">
              <a:solidFill>
                <a:schemeClr val="bg1"/>
              </a:solidFill>
            </a:endParaRPr>
          </a:p>
          <a:p>
            <a:pPr algn="ctr"/>
            <a:r>
              <a:rPr lang="en-GB" dirty="0" smtClean="0">
                <a:solidFill>
                  <a:schemeClr val="bg1"/>
                </a:solidFill>
              </a:rPr>
              <a:t> [</a:t>
            </a:r>
            <a:r>
              <a:rPr lang="en-GB" dirty="0">
                <a:solidFill>
                  <a:schemeClr val="bg1"/>
                </a:solidFill>
              </a:rPr>
              <a:t>Flipping] the classroom means that events that have traditionally taken place in the classroom now take place outside the classroom and </a:t>
            </a:r>
            <a:r>
              <a:rPr lang="en-GB" dirty="0" smtClean="0">
                <a:solidFill>
                  <a:schemeClr val="bg1"/>
                </a:solidFill>
              </a:rPr>
              <a:t>vice </a:t>
            </a:r>
            <a:r>
              <a:rPr lang="en-GB" dirty="0">
                <a:solidFill>
                  <a:schemeClr val="bg1"/>
                </a:solidFill>
              </a:rPr>
              <a:t>versa</a:t>
            </a:r>
          </a:p>
          <a:p>
            <a:pPr algn="ctr"/>
            <a:r>
              <a:rPr lang="en-GB" sz="1100" dirty="0" err="1">
                <a:solidFill>
                  <a:schemeClr val="bg1"/>
                </a:solidFill>
              </a:rPr>
              <a:t>Lage</a:t>
            </a:r>
            <a:r>
              <a:rPr lang="en-GB" sz="1100" dirty="0">
                <a:solidFill>
                  <a:schemeClr val="bg1"/>
                </a:solidFill>
              </a:rPr>
              <a:t>, Platt And Treglia, (2000</a:t>
            </a:r>
            <a:r>
              <a:rPr lang="en-GB" sz="1100" dirty="0" smtClean="0">
                <a:solidFill>
                  <a:schemeClr val="bg1"/>
                </a:solidFill>
              </a:rPr>
              <a:t>)</a:t>
            </a:r>
          </a:p>
          <a:p>
            <a:pPr algn="ctr"/>
            <a:endParaRPr lang="en-GB" dirty="0">
              <a:solidFill>
                <a:schemeClr val="bg1"/>
              </a:solidFill>
            </a:endParaRPr>
          </a:p>
          <a:p>
            <a:pPr algn="ctr"/>
            <a:endParaRPr lang="en-GB" dirty="0">
              <a:solidFill>
                <a:schemeClr val="bg1"/>
              </a:solidFill>
            </a:endParaRPr>
          </a:p>
          <a:p>
            <a:pPr algn="ctr"/>
            <a:r>
              <a:rPr lang="en-GB" dirty="0" smtClean="0">
                <a:solidFill>
                  <a:schemeClr val="bg1"/>
                </a:solidFill>
              </a:rPr>
              <a:t> </a:t>
            </a:r>
            <a:r>
              <a:rPr lang="en-GB" dirty="0">
                <a:solidFill>
                  <a:schemeClr val="bg1"/>
                </a:solidFill>
              </a:rPr>
              <a:t>T</a:t>
            </a:r>
            <a:r>
              <a:rPr lang="en-GB" dirty="0" smtClean="0">
                <a:solidFill>
                  <a:schemeClr val="bg1"/>
                </a:solidFill>
              </a:rPr>
              <a:t>he </a:t>
            </a:r>
            <a:r>
              <a:rPr lang="en-GB" dirty="0">
                <a:solidFill>
                  <a:schemeClr val="bg1"/>
                </a:solidFill>
              </a:rPr>
              <a:t>definition is usually refined to one where the </a:t>
            </a:r>
            <a:r>
              <a:rPr lang="en-GB" dirty="0" smtClean="0">
                <a:solidFill>
                  <a:schemeClr val="bg1"/>
                </a:solidFill>
              </a:rPr>
              <a:t>classroom activities </a:t>
            </a:r>
            <a:r>
              <a:rPr lang="en-GB" dirty="0">
                <a:solidFill>
                  <a:schemeClr val="bg1"/>
                </a:solidFill>
              </a:rPr>
              <a:t>are interactive and where technology is used for the lecture aspect of the teaching.  </a:t>
            </a:r>
          </a:p>
          <a:p>
            <a:pPr algn="ctr"/>
            <a:r>
              <a:rPr lang="en-GB" sz="1100" dirty="0">
                <a:solidFill>
                  <a:schemeClr val="bg1"/>
                </a:solidFill>
              </a:rPr>
              <a:t>(Bishop and Verleger, 2013)</a:t>
            </a:r>
          </a:p>
          <a:p>
            <a:pPr algn="ctr"/>
            <a:endParaRPr lang="en-US" altLang="en-US" dirty="0">
              <a:solidFill>
                <a:schemeClr val="bg1"/>
              </a:solidFill>
              <a:ea typeface="ＭＳ Ｐゴシック" charset="-128"/>
            </a:endParaRP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2"/>
          </p:nvPr>
        </p:nvSpPr>
        <p:spPr>
          <a:xfrm>
            <a:off x="611560" y="1412776"/>
            <a:ext cx="7884740" cy="4680520"/>
          </a:xfrm>
          <a:noFill/>
        </p:spPr>
      </p:sp>
      <p:pic>
        <p:nvPicPr>
          <p:cNvPr id="3" name="Picture 2" descr="flippedclassro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154" y="1844824"/>
            <a:ext cx="6763778" cy="4238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55576" y="6083574"/>
            <a:ext cx="6408712" cy="553998"/>
          </a:xfrm>
          <a:prstGeom prst="rect">
            <a:avLst/>
          </a:prstGeom>
          <a:noFill/>
        </p:spPr>
        <p:txBody>
          <a:bodyPr wrap="square" rtlCol="0">
            <a:spAutoFit/>
          </a:bodyPr>
          <a:lstStyle/>
          <a:p>
            <a:r>
              <a:rPr lang="en-US" sz="1000" dirty="0">
                <a:solidFill>
                  <a:srgbClr val="404040"/>
                </a:solidFill>
                <a:latin typeface="ff-meta-web-pro-1"/>
              </a:rPr>
              <a:t>Source: Williams, B. (2013). </a:t>
            </a:r>
            <a:r>
              <a:rPr lang="en-US" sz="1000" i="1" dirty="0">
                <a:solidFill>
                  <a:srgbClr val="404040"/>
                </a:solidFill>
                <a:latin typeface="ff-meta-web-pro-1"/>
              </a:rPr>
              <a:t>How I flipped my classroom</a:t>
            </a:r>
            <a:r>
              <a:rPr lang="en-US" sz="1000" dirty="0">
                <a:solidFill>
                  <a:srgbClr val="404040"/>
                </a:solidFill>
                <a:latin typeface="ff-meta-web-pro-1"/>
              </a:rPr>
              <a:t>. NNNC Conference, Norfolk, NE</a:t>
            </a:r>
          </a:p>
          <a:p>
            <a:endParaRPr lang="en-US" sz="1000" dirty="0">
              <a:solidFill>
                <a:srgbClr val="404040"/>
              </a:solidFill>
              <a:latin typeface="ff-meta-web-pro-1"/>
            </a:endParaRPr>
          </a:p>
          <a:p>
            <a:r>
              <a:rPr lang="en-US" sz="1000" dirty="0" smtClean="0">
                <a:solidFill>
                  <a:srgbClr val="404040"/>
                </a:solidFill>
                <a:latin typeface="ff-meta-web-pro-1"/>
              </a:rPr>
              <a:t>Anderson </a:t>
            </a:r>
            <a:r>
              <a:rPr lang="en-US" sz="1000" dirty="0">
                <a:solidFill>
                  <a:srgbClr val="404040"/>
                </a:solidFill>
                <a:latin typeface="ff-meta-web-pro-1"/>
              </a:rPr>
              <a:t>and </a:t>
            </a:r>
            <a:r>
              <a:rPr lang="en-US" sz="1000" dirty="0" err="1">
                <a:solidFill>
                  <a:srgbClr val="404040"/>
                </a:solidFill>
                <a:latin typeface="ff-meta-web-pro-1"/>
              </a:rPr>
              <a:t>Krathwohl</a:t>
            </a:r>
            <a:r>
              <a:rPr lang="en-US" sz="1000" dirty="0">
                <a:solidFill>
                  <a:srgbClr val="404040"/>
                </a:solidFill>
                <a:latin typeface="ff-meta-web-pro-1"/>
              </a:rPr>
              <a:t>, (</a:t>
            </a:r>
            <a:r>
              <a:rPr lang="en-US" sz="1000" dirty="0" smtClean="0">
                <a:solidFill>
                  <a:srgbClr val="404040"/>
                </a:solidFill>
                <a:latin typeface="ff-meta-web-pro-1"/>
              </a:rPr>
              <a:t>2001</a:t>
            </a:r>
            <a:r>
              <a:rPr lang="en-US" sz="1000" dirty="0">
                <a:solidFill>
                  <a:srgbClr val="404040"/>
                </a:solidFill>
                <a:latin typeface="ff-meta-web-pro-1"/>
              </a:rPr>
              <a:t>)</a:t>
            </a:r>
          </a:p>
        </p:txBody>
      </p:sp>
      <p:sp>
        <p:nvSpPr>
          <p:cNvPr id="5" name="Text Placeholder 1"/>
          <p:cNvSpPr txBox="1">
            <a:spLocks/>
          </p:cNvSpPr>
          <p:nvPr/>
        </p:nvSpPr>
        <p:spPr>
          <a:xfrm>
            <a:off x="539552" y="332656"/>
            <a:ext cx="6515621" cy="792088"/>
          </a:xfrm>
          <a:prstGeom prst="rect">
            <a:avLst/>
          </a:prstGeom>
        </p:spPr>
        <p:txBody>
          <a:bodyPr/>
          <a:lstStyle>
            <a:lvl1pPr marL="454025" indent="-454025" algn="l" defTabSz="606425" rtl="0" eaLnBrk="0" fontAlgn="base" hangingPunct="0">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endParaRPr lang="en-GB" dirty="0"/>
          </a:p>
        </p:txBody>
      </p:sp>
      <p:sp>
        <p:nvSpPr>
          <p:cNvPr id="6" name="Rectangle 5"/>
          <p:cNvSpPr/>
          <p:nvPr/>
        </p:nvSpPr>
        <p:spPr>
          <a:xfrm>
            <a:off x="611560" y="488866"/>
            <a:ext cx="3034805" cy="707886"/>
          </a:xfrm>
          <a:prstGeom prst="rect">
            <a:avLst/>
          </a:prstGeom>
        </p:spPr>
        <p:txBody>
          <a:bodyPr wrap="none">
            <a:spAutoFit/>
          </a:bodyPr>
          <a:lstStyle/>
          <a:p>
            <a:pPr lvl="0" defTabSz="606425">
              <a:lnSpc>
                <a:spcPts val="4800"/>
              </a:lnSpc>
              <a:spcBef>
                <a:spcPts val="0"/>
              </a:spcBef>
            </a:pPr>
            <a:r>
              <a:rPr lang="en-GB" sz="4400" dirty="0">
                <a:solidFill>
                  <a:srgbClr val="958CB2"/>
                </a:solidFill>
                <a:latin typeface="Georgia" charset="0"/>
              </a:rPr>
              <a:t>The Theory</a:t>
            </a:r>
          </a:p>
        </p:txBody>
      </p:sp>
    </p:spTree>
    <p:extLst>
      <p:ext uri="{BB962C8B-B14F-4D97-AF65-F5344CB8AC3E}">
        <p14:creationId xmlns:p14="http://schemas.microsoft.com/office/powerpoint/2010/main" val="1610659857"/>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41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9552" y="260648"/>
            <a:ext cx="6515621" cy="1366120"/>
          </a:xfrm>
        </p:spPr>
        <p:txBody>
          <a:bodyPr/>
          <a:lstStyle/>
          <a:p>
            <a:r>
              <a:rPr lang="en-GB" dirty="0"/>
              <a:t>The context of the Flipped Classroom </a:t>
            </a:r>
          </a:p>
        </p:txBody>
      </p:sp>
      <p:sp>
        <p:nvSpPr>
          <p:cNvPr id="3" name="Text Placeholder 2"/>
          <p:cNvSpPr>
            <a:spLocks noGrp="1"/>
          </p:cNvSpPr>
          <p:nvPr>
            <p:ph type="body" sz="quarter" idx="11"/>
          </p:nvPr>
        </p:nvSpPr>
        <p:spPr>
          <a:xfrm>
            <a:off x="539552" y="1700808"/>
            <a:ext cx="7992887" cy="4680520"/>
          </a:xfrm>
          <a:solidFill>
            <a:srgbClr val="9E86B8">
              <a:alpha val="73000"/>
            </a:srgbClr>
          </a:solidFill>
        </p:spPr>
        <p:txBody>
          <a:bodyPr anchor="ctr"/>
          <a:lstStyle/>
          <a:p>
            <a:pPr marL="216000"/>
            <a:r>
              <a:rPr lang="en-GB" sz="1800" dirty="0" smtClean="0">
                <a:solidFill>
                  <a:schemeClr val="bg1"/>
                </a:solidFill>
              </a:rPr>
              <a:t>This </a:t>
            </a:r>
            <a:r>
              <a:rPr lang="en-GB" sz="1800" dirty="0">
                <a:solidFill>
                  <a:schemeClr val="bg1"/>
                </a:solidFill>
              </a:rPr>
              <a:t>sits in a context </a:t>
            </a:r>
            <a:r>
              <a:rPr lang="en-GB" sz="1800" dirty="0" smtClean="0">
                <a:solidFill>
                  <a:schemeClr val="bg1"/>
                </a:solidFill>
              </a:rPr>
              <a:t>where:</a:t>
            </a:r>
          </a:p>
          <a:p>
            <a:pPr marL="216000"/>
            <a:endParaRPr lang="en-GB" sz="1800" dirty="0">
              <a:solidFill>
                <a:schemeClr val="bg1"/>
              </a:solidFill>
            </a:endParaRPr>
          </a:p>
          <a:p>
            <a:pPr marL="720000" lvl="1" indent="-360000">
              <a:buFont typeface="Arial" charset="0"/>
              <a:buChar char="•"/>
            </a:pPr>
            <a:r>
              <a:rPr lang="en-GB" sz="1800" dirty="0">
                <a:solidFill>
                  <a:schemeClr val="bg1"/>
                </a:solidFill>
                <a:latin typeface="Tahoma" charset="0"/>
                <a:ea typeface="Tahoma" charset="0"/>
                <a:cs typeface="Tahoma" charset="0"/>
              </a:rPr>
              <a:t>T</a:t>
            </a:r>
            <a:r>
              <a:rPr lang="en-GB" sz="1800" dirty="0" smtClean="0">
                <a:solidFill>
                  <a:schemeClr val="bg1"/>
                </a:solidFill>
                <a:latin typeface="Tahoma" charset="0"/>
                <a:ea typeface="Tahoma" charset="0"/>
                <a:cs typeface="Tahoma" charset="0"/>
              </a:rPr>
              <a:t>here </a:t>
            </a:r>
            <a:r>
              <a:rPr lang="en-GB" sz="1800" dirty="0">
                <a:solidFill>
                  <a:schemeClr val="bg1"/>
                </a:solidFill>
                <a:latin typeface="Tahoma" charset="0"/>
                <a:ea typeface="Tahoma" charset="0"/>
                <a:cs typeface="Tahoma" charset="0"/>
              </a:rPr>
              <a:t>is evidence that video lectures </a:t>
            </a:r>
            <a:r>
              <a:rPr lang="en-GB" sz="1800" dirty="0" smtClean="0">
                <a:solidFill>
                  <a:schemeClr val="bg1"/>
                </a:solidFill>
                <a:latin typeface="Tahoma" charset="0"/>
                <a:ea typeface="Tahoma" charset="0"/>
                <a:cs typeface="Tahoma" charset="0"/>
              </a:rPr>
              <a:t>are at </a:t>
            </a:r>
            <a:r>
              <a:rPr lang="en-GB" sz="1800" dirty="0">
                <a:solidFill>
                  <a:schemeClr val="bg1"/>
                </a:solidFill>
                <a:latin typeface="Tahoma" charset="0"/>
                <a:ea typeface="Tahoma" charset="0"/>
                <a:cs typeface="Tahoma" charset="0"/>
              </a:rPr>
              <a:t>least as effective as in person lectures (Zhang </a:t>
            </a:r>
            <a:r>
              <a:rPr lang="en-GB" sz="1800" i="1" dirty="0">
                <a:solidFill>
                  <a:schemeClr val="bg1"/>
                </a:solidFill>
                <a:latin typeface="Tahoma" charset="0"/>
                <a:ea typeface="Tahoma" charset="0"/>
                <a:cs typeface="Tahoma" charset="0"/>
              </a:rPr>
              <a:t>et al</a:t>
            </a:r>
            <a:r>
              <a:rPr lang="en-GB" sz="1800" dirty="0">
                <a:solidFill>
                  <a:schemeClr val="bg1"/>
                </a:solidFill>
                <a:latin typeface="Tahoma" charset="0"/>
                <a:ea typeface="Tahoma" charset="0"/>
                <a:cs typeface="Tahoma" charset="0"/>
              </a:rPr>
              <a:t>, 2006; Bishop and Verleger, 2013; Davies, Dean And Ball, 2013) and that  technology is an important defining aspect of the flipped classroom (</a:t>
            </a:r>
            <a:r>
              <a:rPr lang="en-GB" sz="1800" dirty="0" err="1">
                <a:solidFill>
                  <a:schemeClr val="bg1"/>
                </a:solidFill>
                <a:latin typeface="Tahoma" charset="0"/>
                <a:ea typeface="Tahoma" charset="0"/>
                <a:cs typeface="Tahoma" charset="0"/>
              </a:rPr>
              <a:t>Strayer</a:t>
            </a:r>
            <a:r>
              <a:rPr lang="en-GB" sz="1800" dirty="0">
                <a:solidFill>
                  <a:schemeClr val="bg1"/>
                </a:solidFill>
                <a:latin typeface="Tahoma" charset="0"/>
                <a:ea typeface="Tahoma" charset="0"/>
                <a:cs typeface="Tahoma" charset="0"/>
              </a:rPr>
              <a:t>, </a:t>
            </a:r>
            <a:r>
              <a:rPr lang="en-GB" sz="1800" dirty="0" smtClean="0">
                <a:solidFill>
                  <a:schemeClr val="bg1"/>
                </a:solidFill>
                <a:latin typeface="Tahoma" charset="0"/>
                <a:ea typeface="Tahoma" charset="0"/>
                <a:cs typeface="Tahoma" charset="0"/>
              </a:rPr>
              <a:t>2012).</a:t>
            </a:r>
            <a:endParaRPr lang="en-GB" sz="1800" dirty="0">
              <a:solidFill>
                <a:schemeClr val="bg1"/>
              </a:solidFill>
              <a:latin typeface="Tahoma" charset="0"/>
              <a:ea typeface="Tahoma" charset="0"/>
              <a:cs typeface="Tahoma" charset="0"/>
            </a:endParaRPr>
          </a:p>
          <a:p>
            <a:pPr marL="720000" lvl="1" indent="-360000">
              <a:buFont typeface="Arial" charset="0"/>
              <a:buChar char="•"/>
            </a:pPr>
            <a:endParaRPr lang="en-GB" sz="1800" dirty="0">
              <a:solidFill>
                <a:schemeClr val="bg1"/>
              </a:solidFill>
              <a:latin typeface="Tahoma" charset="0"/>
              <a:ea typeface="Tahoma" charset="0"/>
              <a:cs typeface="Tahoma" charset="0"/>
            </a:endParaRPr>
          </a:p>
          <a:p>
            <a:pPr marL="720000" lvl="1" indent="-360000">
              <a:buFont typeface="Arial" charset="0"/>
              <a:buChar char="•"/>
            </a:pPr>
            <a:r>
              <a:rPr lang="en-GB" sz="1800" dirty="0">
                <a:solidFill>
                  <a:schemeClr val="bg1"/>
                </a:solidFill>
                <a:latin typeface="Tahoma" charset="0"/>
                <a:ea typeface="Tahoma" charset="0"/>
                <a:cs typeface="Tahoma" charset="0"/>
              </a:rPr>
              <a:t>In the UK as in the USA this is in the political and social context where students are paying more for their tuition through university fees (Universities UK, 2013) and there are more and more educational resources and information available for free on line</a:t>
            </a:r>
            <a:r>
              <a:rPr lang="en-GB" sz="1800" dirty="0" smtClean="0">
                <a:solidFill>
                  <a:schemeClr val="bg1"/>
                </a:solidFill>
                <a:latin typeface="Tahoma" charset="0"/>
                <a:ea typeface="Tahoma" charset="0"/>
                <a:cs typeface="Tahoma" charset="0"/>
              </a:rPr>
              <a:t>.</a:t>
            </a:r>
          </a:p>
          <a:p>
            <a:pPr marL="720000" lvl="1" indent="-360000">
              <a:buFont typeface="Arial" charset="0"/>
              <a:buChar char="•"/>
            </a:pPr>
            <a:endParaRPr lang="en-GB" sz="1800" dirty="0" smtClean="0">
              <a:solidFill>
                <a:schemeClr val="bg1"/>
              </a:solidFill>
              <a:latin typeface="Tahoma" charset="0"/>
              <a:ea typeface="Tahoma" charset="0"/>
              <a:cs typeface="Tahoma" charset="0"/>
            </a:endParaRPr>
          </a:p>
          <a:p>
            <a:pPr marL="720000" lvl="1" indent="-360000">
              <a:buFont typeface="Arial" charset="0"/>
              <a:buChar char="•"/>
            </a:pPr>
            <a:r>
              <a:rPr lang="en-GB" sz="1800" dirty="0" smtClean="0">
                <a:solidFill>
                  <a:schemeClr val="bg1"/>
                </a:solidFill>
                <a:latin typeface="Tahoma" charset="0"/>
                <a:ea typeface="Tahoma" charset="0"/>
                <a:cs typeface="Tahoma" charset="0"/>
              </a:rPr>
              <a:t>This is Generation Y: The Millennials or digital natives that have grown up with Technology Enhanced Learning (</a:t>
            </a:r>
            <a:r>
              <a:rPr lang="en-GB" sz="1800" dirty="0" err="1" smtClean="0">
                <a:solidFill>
                  <a:schemeClr val="bg1"/>
                </a:solidFill>
                <a:latin typeface="Tahoma" charset="0"/>
                <a:ea typeface="Tahoma" charset="0"/>
                <a:cs typeface="Tahoma" charset="0"/>
              </a:rPr>
              <a:t>Prensky</a:t>
            </a:r>
            <a:r>
              <a:rPr lang="en-GB" sz="1800" dirty="0" smtClean="0">
                <a:solidFill>
                  <a:schemeClr val="bg1"/>
                </a:solidFill>
                <a:latin typeface="Tahoma" charset="0"/>
                <a:ea typeface="Tahoma" charset="0"/>
                <a:cs typeface="Tahoma" charset="0"/>
              </a:rPr>
              <a:t>, 2010) </a:t>
            </a:r>
            <a:endParaRPr lang="en-GB" sz="1800" dirty="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779111288"/>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67544" y="404664"/>
            <a:ext cx="6515621" cy="792088"/>
          </a:xfrm>
        </p:spPr>
        <p:txBody>
          <a:bodyPr/>
          <a:lstStyle/>
          <a:p>
            <a:r>
              <a:rPr lang="en-GB" dirty="0" smtClean="0"/>
              <a:t>The Context </a:t>
            </a:r>
            <a:endParaRPr lang="en-GB" dirty="0"/>
          </a:p>
        </p:txBody>
      </p:sp>
      <p:sp>
        <p:nvSpPr>
          <p:cNvPr id="3" name="Text Placeholder 2"/>
          <p:cNvSpPr>
            <a:spLocks noGrp="1"/>
          </p:cNvSpPr>
          <p:nvPr>
            <p:ph type="body" sz="quarter" idx="11"/>
          </p:nvPr>
        </p:nvSpPr>
        <p:spPr>
          <a:xfrm>
            <a:off x="467544" y="5733256"/>
            <a:ext cx="8136904" cy="720080"/>
          </a:xfrm>
          <a:solidFill>
            <a:schemeClr val="accent4">
              <a:lumMod val="60000"/>
              <a:lumOff val="40000"/>
            </a:schemeClr>
          </a:solidFill>
        </p:spPr>
        <p:txBody>
          <a:bodyPr/>
          <a:lstStyle/>
          <a:p>
            <a:r>
              <a:rPr lang="en-GB" dirty="0">
                <a:solidFill>
                  <a:schemeClr val="bg1"/>
                </a:solidFill>
              </a:rPr>
              <a:t>There was evidence that the </a:t>
            </a:r>
            <a:r>
              <a:rPr lang="en-GB" dirty="0" smtClean="0">
                <a:solidFill>
                  <a:schemeClr val="bg1"/>
                </a:solidFill>
              </a:rPr>
              <a:t>way </a:t>
            </a:r>
            <a:r>
              <a:rPr lang="en-GB" dirty="0">
                <a:solidFill>
                  <a:schemeClr val="bg1"/>
                </a:solidFill>
              </a:rPr>
              <a:t>young people learn was changing and that their brains are literally wired </a:t>
            </a:r>
            <a:r>
              <a:rPr lang="en-GB" dirty="0" smtClean="0">
                <a:solidFill>
                  <a:schemeClr val="bg1"/>
                </a:solidFill>
              </a:rPr>
              <a:t>differently.      </a:t>
            </a:r>
          </a:p>
          <a:p>
            <a:pPr algn="r"/>
            <a:r>
              <a:rPr lang="en-GB" sz="1100" dirty="0" smtClean="0">
                <a:solidFill>
                  <a:schemeClr val="bg1"/>
                </a:solidFill>
              </a:rPr>
              <a:t>(</a:t>
            </a:r>
            <a:r>
              <a:rPr lang="en-GB" sz="1100" dirty="0">
                <a:solidFill>
                  <a:schemeClr val="bg1"/>
                </a:solidFill>
              </a:rPr>
              <a:t>Brown, 2002; </a:t>
            </a:r>
            <a:r>
              <a:rPr lang="en-GB" sz="1100" dirty="0" smtClean="0">
                <a:solidFill>
                  <a:schemeClr val="bg1"/>
                </a:solidFill>
              </a:rPr>
              <a:t>Ertmer </a:t>
            </a:r>
            <a:r>
              <a:rPr lang="en-GB" sz="1100" dirty="0">
                <a:solidFill>
                  <a:schemeClr val="bg1"/>
                </a:solidFill>
              </a:rPr>
              <a:t>and Newby, 2013)</a:t>
            </a:r>
            <a:endParaRPr lang="en-GB" sz="1100" b="1" u="sng" dirty="0">
              <a:solidFill>
                <a:schemeClr val="bg1"/>
              </a:solidFill>
            </a:endParaRPr>
          </a:p>
          <a:p>
            <a:endParaRPr lang="en-GB" dirty="0"/>
          </a:p>
        </p:txBody>
      </p:sp>
      <p:pic>
        <p:nvPicPr>
          <p:cNvPr id="21506" name="Picture 2" descr="Image result for child with computer carto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633" y="1052736"/>
            <a:ext cx="8124815" cy="4680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5416668"/>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1560" y="188640"/>
            <a:ext cx="6515621" cy="1366120"/>
          </a:xfrm>
        </p:spPr>
        <p:txBody>
          <a:bodyPr/>
          <a:lstStyle/>
          <a:p>
            <a:r>
              <a:rPr lang="en-GB" dirty="0" smtClean="0"/>
              <a:t>The advantages and disadvantages of Flipping </a:t>
            </a:r>
            <a:endParaRPr lang="en-GB" dirty="0"/>
          </a:p>
        </p:txBody>
      </p:sp>
      <p:sp>
        <p:nvSpPr>
          <p:cNvPr id="3" name="Text Placeholder 2"/>
          <p:cNvSpPr>
            <a:spLocks noGrp="1"/>
          </p:cNvSpPr>
          <p:nvPr>
            <p:ph type="body" sz="quarter" idx="11"/>
          </p:nvPr>
        </p:nvSpPr>
        <p:spPr>
          <a:xfrm>
            <a:off x="595576" y="1628800"/>
            <a:ext cx="7792848" cy="4536504"/>
          </a:xfrm>
          <a:solidFill>
            <a:srgbClr val="9E86B8">
              <a:alpha val="73000"/>
            </a:srgbClr>
          </a:solidFill>
        </p:spPr>
        <p:txBody>
          <a:bodyPr/>
          <a:lstStyle/>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041207839"/>
              </p:ext>
            </p:extLst>
          </p:nvPr>
        </p:nvGraphicFramePr>
        <p:xfrm>
          <a:off x="855596" y="1844827"/>
          <a:ext cx="7272808" cy="3880437"/>
        </p:xfrm>
        <a:graphic>
          <a:graphicData uri="http://schemas.openxmlformats.org/drawingml/2006/table">
            <a:tbl>
              <a:tblPr firstRow="1" bandRow="1">
                <a:tableStyleId>{5C22544A-7EE6-4342-B048-85BDC9FD1C3A}</a:tableStyleId>
              </a:tblPr>
              <a:tblGrid>
                <a:gridCol w="3816424">
                  <a:extLst>
                    <a:ext uri="{9D8B030D-6E8A-4147-A177-3AD203B41FA5}">
                      <a16:colId xmlns:a16="http://schemas.microsoft.com/office/drawing/2014/main" val="20000"/>
                    </a:ext>
                  </a:extLst>
                </a:gridCol>
                <a:gridCol w="3456384">
                  <a:extLst>
                    <a:ext uri="{9D8B030D-6E8A-4147-A177-3AD203B41FA5}">
                      <a16:colId xmlns:a16="http://schemas.microsoft.com/office/drawing/2014/main" val="20001"/>
                    </a:ext>
                  </a:extLst>
                </a:gridCol>
              </a:tblGrid>
              <a:tr h="507500">
                <a:tc>
                  <a:txBody>
                    <a:bodyPr/>
                    <a:lstStyle/>
                    <a:p>
                      <a:r>
                        <a:rPr lang="en-GB" sz="1800" dirty="0" smtClean="0">
                          <a:solidFill>
                            <a:schemeClr val="accent3">
                              <a:lumMod val="50000"/>
                            </a:schemeClr>
                          </a:solidFill>
                        </a:rPr>
                        <a:t>Advantages</a:t>
                      </a:r>
                      <a:endParaRPr lang="en-GB" sz="1800" dirty="0">
                        <a:solidFill>
                          <a:schemeClr val="accent3">
                            <a:lumMod val="50000"/>
                          </a:schemeClr>
                        </a:solidFill>
                      </a:endParaRPr>
                    </a:p>
                  </a:txBody>
                  <a:tcPr>
                    <a:noFill/>
                  </a:tcPr>
                </a:tc>
                <a:tc>
                  <a:txBody>
                    <a:bodyPr/>
                    <a:lstStyle/>
                    <a:p>
                      <a:r>
                        <a:rPr lang="en-GB" sz="1800" dirty="0" smtClean="0">
                          <a:solidFill>
                            <a:schemeClr val="accent2">
                              <a:lumMod val="75000"/>
                            </a:schemeClr>
                          </a:solidFill>
                        </a:rPr>
                        <a:t>Disadvantages</a:t>
                      </a:r>
                      <a:endParaRPr lang="en-GB" sz="1800" dirty="0">
                        <a:solidFill>
                          <a:schemeClr val="accent2">
                            <a:lumMod val="75000"/>
                          </a:schemeClr>
                        </a:solidFill>
                      </a:endParaRPr>
                    </a:p>
                  </a:txBody>
                  <a:tcPr>
                    <a:noFill/>
                  </a:tcPr>
                </a:tc>
                <a:extLst>
                  <a:ext uri="{0D108BD9-81ED-4DB2-BD59-A6C34878D82A}">
                    <a16:rowId xmlns:a16="http://schemas.microsoft.com/office/drawing/2014/main" val="10000"/>
                  </a:ext>
                </a:extLst>
              </a:tr>
              <a:tr h="507500">
                <a:tc>
                  <a:txBody>
                    <a:bodyPr/>
                    <a:lstStyle/>
                    <a:p>
                      <a:r>
                        <a:rPr lang="en-GB" sz="1800" dirty="0" smtClean="0">
                          <a:solidFill>
                            <a:schemeClr val="accent3">
                              <a:lumMod val="50000"/>
                            </a:schemeClr>
                          </a:solidFill>
                        </a:rPr>
                        <a:t>Fosters independent learning</a:t>
                      </a:r>
                      <a:endParaRPr lang="en-GB" sz="1800" dirty="0">
                        <a:solidFill>
                          <a:schemeClr val="accent3">
                            <a:lumMod val="50000"/>
                          </a:schemeClr>
                        </a:solidFill>
                      </a:endParaRPr>
                    </a:p>
                  </a:txBody>
                  <a:tcPr>
                    <a:noFill/>
                  </a:tcPr>
                </a:tc>
                <a:tc>
                  <a:txBody>
                    <a:bodyPr/>
                    <a:lstStyle/>
                    <a:p>
                      <a:r>
                        <a:rPr lang="en-GB" sz="1800" dirty="0" smtClean="0">
                          <a:solidFill>
                            <a:schemeClr val="accent2">
                              <a:lumMod val="75000"/>
                            </a:schemeClr>
                          </a:solidFill>
                        </a:rPr>
                        <a:t>Time to create resources </a:t>
                      </a:r>
                      <a:endParaRPr lang="en-GB" sz="1800" dirty="0">
                        <a:solidFill>
                          <a:schemeClr val="accent2">
                            <a:lumMod val="75000"/>
                          </a:schemeClr>
                        </a:solidFill>
                      </a:endParaRPr>
                    </a:p>
                  </a:txBody>
                  <a:tcPr>
                    <a:noFill/>
                  </a:tcPr>
                </a:tc>
                <a:extLst>
                  <a:ext uri="{0D108BD9-81ED-4DB2-BD59-A6C34878D82A}">
                    <a16:rowId xmlns:a16="http://schemas.microsoft.com/office/drawing/2014/main" val="10001"/>
                  </a:ext>
                </a:extLst>
              </a:tr>
              <a:tr h="783477">
                <a:tc>
                  <a:txBody>
                    <a:bodyPr/>
                    <a:lstStyle/>
                    <a:p>
                      <a:r>
                        <a:rPr lang="en-GB" sz="1800" dirty="0" smtClean="0">
                          <a:solidFill>
                            <a:schemeClr val="accent3">
                              <a:lumMod val="50000"/>
                            </a:schemeClr>
                          </a:solidFill>
                        </a:rPr>
                        <a:t>Promotes peer interaction</a:t>
                      </a:r>
                      <a:r>
                        <a:rPr lang="en-GB" sz="1800" baseline="0" dirty="0" smtClean="0">
                          <a:solidFill>
                            <a:schemeClr val="accent3">
                              <a:lumMod val="50000"/>
                            </a:schemeClr>
                          </a:solidFill>
                        </a:rPr>
                        <a:t> and collaboration </a:t>
                      </a:r>
                      <a:endParaRPr lang="en-GB" sz="1800" dirty="0">
                        <a:solidFill>
                          <a:schemeClr val="accent3">
                            <a:lumMod val="50000"/>
                          </a:schemeClr>
                        </a:solidFill>
                      </a:endParaRPr>
                    </a:p>
                  </a:txBody>
                  <a:tcPr>
                    <a:noFill/>
                  </a:tcPr>
                </a:tc>
                <a:tc>
                  <a:txBody>
                    <a:bodyPr/>
                    <a:lstStyle/>
                    <a:p>
                      <a:r>
                        <a:rPr lang="en-GB" sz="1800" dirty="0" smtClean="0">
                          <a:solidFill>
                            <a:schemeClr val="accent2">
                              <a:lumMod val="75000"/>
                            </a:schemeClr>
                          </a:solidFill>
                        </a:rPr>
                        <a:t>Marking</a:t>
                      </a:r>
                      <a:r>
                        <a:rPr lang="en-GB" sz="1800" baseline="0" dirty="0" smtClean="0">
                          <a:solidFill>
                            <a:schemeClr val="accent2">
                              <a:lumMod val="75000"/>
                            </a:schemeClr>
                          </a:solidFill>
                        </a:rPr>
                        <a:t> frequent tests</a:t>
                      </a:r>
                      <a:endParaRPr lang="en-GB" sz="1800" dirty="0">
                        <a:solidFill>
                          <a:schemeClr val="accent2">
                            <a:lumMod val="75000"/>
                          </a:schemeClr>
                        </a:solidFill>
                      </a:endParaRPr>
                    </a:p>
                  </a:txBody>
                  <a:tcPr>
                    <a:noFill/>
                  </a:tcPr>
                </a:tc>
                <a:extLst>
                  <a:ext uri="{0D108BD9-81ED-4DB2-BD59-A6C34878D82A}">
                    <a16:rowId xmlns:a16="http://schemas.microsoft.com/office/drawing/2014/main" val="10002"/>
                  </a:ext>
                </a:extLst>
              </a:tr>
              <a:tr h="783477">
                <a:tc>
                  <a:txBody>
                    <a:bodyPr/>
                    <a:lstStyle/>
                    <a:p>
                      <a:r>
                        <a:rPr lang="en-GB" sz="1800" dirty="0" smtClean="0">
                          <a:solidFill>
                            <a:schemeClr val="accent3">
                              <a:lumMod val="50000"/>
                            </a:schemeClr>
                          </a:solidFill>
                        </a:rPr>
                        <a:t>Learning central rather than teaching </a:t>
                      </a:r>
                      <a:endParaRPr lang="en-GB" sz="1800" dirty="0">
                        <a:solidFill>
                          <a:schemeClr val="accent3">
                            <a:lumMod val="50000"/>
                          </a:schemeClr>
                        </a:solidFill>
                      </a:endParaRPr>
                    </a:p>
                  </a:txBody>
                  <a:tcPr>
                    <a:noFill/>
                  </a:tcPr>
                </a:tc>
                <a:tc>
                  <a:txBody>
                    <a:bodyPr/>
                    <a:lstStyle/>
                    <a:p>
                      <a:pPr marL="0" marR="0" lvl="0" indent="0" algn="l" defTabSz="609555" rtl="0" eaLnBrk="1" fontAlgn="auto" latinLnBrk="0" hangingPunct="1">
                        <a:lnSpc>
                          <a:spcPct val="100000"/>
                        </a:lnSpc>
                        <a:spcBef>
                          <a:spcPts val="0"/>
                        </a:spcBef>
                        <a:spcAft>
                          <a:spcPts val="0"/>
                        </a:spcAft>
                        <a:buClrTx/>
                        <a:buSzTx/>
                        <a:buFontTx/>
                        <a:buNone/>
                        <a:tabLst/>
                        <a:defRPr/>
                      </a:pPr>
                      <a:r>
                        <a:rPr lang="en-GB" sz="1800" dirty="0" smtClean="0">
                          <a:solidFill>
                            <a:schemeClr val="accent2">
                              <a:lumMod val="75000"/>
                            </a:schemeClr>
                          </a:solidFill>
                        </a:rPr>
                        <a:t>Access to resources</a:t>
                      </a:r>
                    </a:p>
                    <a:p>
                      <a:endParaRPr lang="en-GB" sz="1800" dirty="0">
                        <a:solidFill>
                          <a:schemeClr val="accent2">
                            <a:lumMod val="75000"/>
                          </a:schemeClr>
                        </a:solidFill>
                      </a:endParaRPr>
                    </a:p>
                  </a:txBody>
                  <a:tcPr>
                    <a:noFill/>
                  </a:tcPr>
                </a:tc>
                <a:extLst>
                  <a:ext uri="{0D108BD9-81ED-4DB2-BD59-A6C34878D82A}">
                    <a16:rowId xmlns:a16="http://schemas.microsoft.com/office/drawing/2014/main" val="10003"/>
                  </a:ext>
                </a:extLst>
              </a:tr>
              <a:tr h="658403">
                <a:tc>
                  <a:txBody>
                    <a:bodyPr/>
                    <a:lstStyle/>
                    <a:p>
                      <a:r>
                        <a:rPr lang="en-GB" sz="1800" dirty="0" smtClean="0">
                          <a:solidFill>
                            <a:schemeClr val="accent3">
                              <a:lumMod val="50000"/>
                            </a:schemeClr>
                          </a:solidFill>
                        </a:rPr>
                        <a:t>Individual</a:t>
                      </a:r>
                      <a:r>
                        <a:rPr lang="en-GB" sz="1800" baseline="0" dirty="0" smtClean="0">
                          <a:solidFill>
                            <a:schemeClr val="accent3">
                              <a:lumMod val="50000"/>
                            </a:schemeClr>
                          </a:solidFill>
                        </a:rPr>
                        <a:t> attention </a:t>
                      </a:r>
                      <a:endParaRPr lang="en-GB" sz="1800" dirty="0">
                        <a:solidFill>
                          <a:schemeClr val="accent3">
                            <a:lumMod val="50000"/>
                          </a:schemeClr>
                        </a:solidFill>
                      </a:endParaRPr>
                    </a:p>
                  </a:txBody>
                  <a:tcPr>
                    <a:noFill/>
                  </a:tcPr>
                </a:tc>
                <a:tc>
                  <a:txBody>
                    <a:bodyPr/>
                    <a:lstStyle/>
                    <a:p>
                      <a:r>
                        <a:rPr lang="en-GB" sz="1800" dirty="0" smtClean="0">
                          <a:solidFill>
                            <a:schemeClr val="accent2">
                              <a:lumMod val="75000"/>
                            </a:schemeClr>
                          </a:solidFill>
                        </a:rPr>
                        <a:t>Student</a:t>
                      </a:r>
                      <a:r>
                        <a:rPr lang="en-GB" sz="1800" baseline="0" dirty="0" smtClean="0">
                          <a:solidFill>
                            <a:schemeClr val="accent2">
                              <a:lumMod val="75000"/>
                            </a:schemeClr>
                          </a:solidFill>
                        </a:rPr>
                        <a:t> buy-in </a:t>
                      </a:r>
                      <a:endParaRPr lang="en-GB" sz="1800" dirty="0">
                        <a:solidFill>
                          <a:schemeClr val="accent2">
                            <a:lumMod val="75000"/>
                          </a:schemeClr>
                        </a:solidFill>
                      </a:endParaRPr>
                    </a:p>
                  </a:txBody>
                  <a:tcPr>
                    <a:noFill/>
                  </a:tcPr>
                </a:tc>
                <a:extLst>
                  <a:ext uri="{0D108BD9-81ED-4DB2-BD59-A6C34878D82A}">
                    <a16:rowId xmlns:a16="http://schemas.microsoft.com/office/drawing/2014/main" val="10004"/>
                  </a:ext>
                </a:extLst>
              </a:tr>
              <a:tr h="507500">
                <a:tc>
                  <a:txBody>
                    <a:bodyPr/>
                    <a:lstStyle/>
                    <a:p>
                      <a:r>
                        <a:rPr lang="en-GB" sz="1800" dirty="0" smtClean="0">
                          <a:solidFill>
                            <a:schemeClr val="accent3">
                              <a:lumMod val="50000"/>
                            </a:schemeClr>
                          </a:solidFill>
                        </a:rPr>
                        <a:t>Higher student engagement</a:t>
                      </a:r>
                      <a:r>
                        <a:rPr lang="en-GB" sz="1800" baseline="0" dirty="0" smtClean="0">
                          <a:solidFill>
                            <a:schemeClr val="accent3">
                              <a:lumMod val="50000"/>
                            </a:schemeClr>
                          </a:solidFill>
                        </a:rPr>
                        <a:t> </a:t>
                      </a:r>
                      <a:endParaRPr lang="en-GB" sz="1800" dirty="0">
                        <a:solidFill>
                          <a:schemeClr val="accent3">
                            <a:lumMod val="50000"/>
                          </a:schemeClr>
                        </a:solidFill>
                      </a:endParaRPr>
                    </a:p>
                  </a:txBody>
                  <a:tcPr>
                    <a:noFill/>
                  </a:tcPr>
                </a:tc>
                <a:tc>
                  <a:txBody>
                    <a:bodyPr/>
                    <a:lstStyle/>
                    <a:p>
                      <a:r>
                        <a:rPr lang="en-GB" sz="1800" dirty="0" smtClean="0">
                          <a:solidFill>
                            <a:schemeClr val="accent2">
                              <a:lumMod val="75000"/>
                            </a:schemeClr>
                          </a:solidFill>
                        </a:rPr>
                        <a:t>Answering</a:t>
                      </a:r>
                      <a:r>
                        <a:rPr lang="en-GB" sz="1800" baseline="0" dirty="0" smtClean="0">
                          <a:solidFill>
                            <a:schemeClr val="accent2">
                              <a:lumMod val="75000"/>
                            </a:schemeClr>
                          </a:solidFill>
                        </a:rPr>
                        <a:t> q</a:t>
                      </a:r>
                      <a:r>
                        <a:rPr lang="en-GB" sz="1800" dirty="0" smtClean="0">
                          <a:solidFill>
                            <a:schemeClr val="accent2">
                              <a:lumMod val="75000"/>
                            </a:schemeClr>
                          </a:solidFill>
                        </a:rPr>
                        <a:t>uestions</a:t>
                      </a:r>
                      <a:r>
                        <a:rPr lang="en-GB" sz="1800" baseline="0" dirty="0" smtClean="0">
                          <a:solidFill>
                            <a:schemeClr val="accent2">
                              <a:lumMod val="75000"/>
                            </a:schemeClr>
                          </a:solidFill>
                        </a:rPr>
                        <a:t> around pre-work</a:t>
                      </a:r>
                      <a:endParaRPr lang="en-GB" sz="1800" dirty="0">
                        <a:solidFill>
                          <a:schemeClr val="accent2">
                            <a:lumMod val="75000"/>
                          </a:schemeClr>
                        </a:solidFill>
                      </a:endParaRPr>
                    </a:p>
                  </a:txBody>
                  <a:tcP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0530317"/>
      </p:ext>
    </p:extLst>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ASPOLLED" val="D3567B0B808F442DAECBFF7E26A039CB"/>
  <p:tag name="TPVERSION" val="5"/>
  <p:tag name="TPFULLVERSION" val="5.3.1.3337"/>
  <p:tag name="PPTVERSION" val="14"/>
  <p:tag name="TPOS" val="2"/>
</p:tagLst>
</file>

<file path=ppt/tags/tag2.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84A9971FCCCC4BA695B84B1AE7D4620A&lt;/guid&gt;&#10;        &lt;description /&gt;&#10;        &lt;date&gt;6/7/2017 2:53:40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EF487FB055A142FBBFD4439BED218866&lt;/guid&gt;&#10;            &lt;repollguid&gt;302799692B9549D79CB4977A98FB9591&lt;/repollguid&gt;&#10;            &lt;sourceid&gt;FFE6D91ED00D4207B7E2FED2C45B15A3&lt;/sourceid&gt;&#10;            &lt;questiontext&gt;Are you considering implementing the flipped approach in your modul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453AA770537246189B27D76AD18BB8EA&lt;/guid&gt;&#10;                    &lt;answertext&gt;Yes, definitely.&lt;/answertext&gt;&#10;                    &lt;valuetype&gt;0&lt;/valuetype&gt;&#10;                &lt;/answer&gt;&#10;                &lt;answer&gt;&#10;                    &lt;guid&gt;27B8704C0F3247C09A41A355262503B5&lt;/guid&gt;&#10;                    &lt;answertext&gt;Probably, but I want to know more.&lt;/answertext&gt;&#10;                    &lt;valuetype&gt;0&lt;/valuetype&gt;&#10;                &lt;/answer&gt;&#10;                &lt;answer&gt;&#10;                    &lt;guid&gt;C3C4C429E97B43D5AEFF5031014AC40D&lt;/guid&gt;&#10;                    &lt;answertext&gt;Possibly, but I am apprehensive.&lt;/answertext&gt;&#10;                    &lt;valuetype&gt;0&lt;/valuetype&gt;&#10;                &lt;/answer&gt;&#10;                &lt;answer&gt;&#10;                    &lt;guid&gt;34E949CCF48F4D29A2A1820DD348B5F1&lt;/guid&gt;&#10;                    &lt;answertext&gt;Probably not. I don’t think the students benefit.&lt;/answertext&gt;&#10;                    &lt;valuetype&gt;0&lt;/valuetype&gt;&#10;                &lt;/answer&gt;&#10;                &lt;answer&gt;&#10;                    &lt;guid&gt;26D66AFB4C0642AA8BA6F98FD7CF7661&lt;/guid&gt;&#10;                    &lt;answertext&gt;No. I see no benefit.&lt;/answertext&gt;&#10;                    &lt;valuetype&gt;0&lt;/valuetype&gt;&#10;                &lt;/answer&gt;&#10;            &lt;/answers&gt;&#10;        &lt;/multichoice&gt;&#10;    &lt;/questions&gt;&#10;&lt;/questionlist&gt;"/>
  <p:tag name="LIVECHARTING" val="False"/>
  <p:tag name="AUTOOPENPOLL" val="True"/>
  <p:tag name="AUTOFORMATCHART" val="True"/>
  <p:tag name="HASRESULTS" val="False"/>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4.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5.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84A9971FCCCC4BA695B84B1AE7D4620A&lt;/guid&gt;&#10;        &lt;description /&gt;&#10;        &lt;date&gt;6/7/2017 2:53:40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103F5B03C10244DCA7795AD8A6A403A1&lt;/guid&gt;&#10;            &lt;repollguid&gt;302799692B9549D79CB4977A98FB9591&lt;/repollguid&gt;&#10;            &lt;sourceid&gt;FFE6D91ED00D4207B7E2FED2C45B15A3&lt;/sourceid&gt;&#10;            &lt;questiontext&gt;Are you considering implementing the flipped approach in your modul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453AA770537246189B27D76AD18BB8EA&lt;/guid&gt;&#10;                    &lt;answertext&gt;Yes, definitely&lt;/answertext&gt;&#10;                    &lt;valuetype&gt;0&lt;/valuetype&gt;&#10;                &lt;/answer&gt;&#10;                &lt;answer&gt;&#10;                    &lt;guid&gt;27B8704C0F3247C09A41A355262503B5&lt;/guid&gt;&#10;                    &lt;answertext&gt;Probably, but I want to know more&lt;/answertext&gt;&#10;                    &lt;valuetype&gt;0&lt;/valuetype&gt;&#10;                &lt;/answer&gt;&#10;                &lt;answer&gt;&#10;                    &lt;guid&gt;C3C4C429E97B43D5AEFF5031014AC40D&lt;/guid&gt;&#10;                    &lt;answertext&gt;Possibly, but I am apprehensive&lt;/answertext&gt;&#10;                    &lt;valuetype&gt;0&lt;/valuetype&gt;&#10;                &lt;/answer&gt;&#10;                &lt;answer&gt;&#10;                    &lt;guid&gt;34E949CCF48F4D29A2A1820DD348B5F1&lt;/guid&gt;&#10;                    &lt;answertext&gt;Probably not. I don’t think the students benefit.&lt;/answertext&gt;&#10;                    &lt;valuetype&gt;0&lt;/valuetype&gt;&#10;                &lt;/answer&gt;&#10;                &lt;answer&gt;&#10;                    &lt;guid&gt;26D66AFB4C0642AA8BA6F98FD7CF7661&lt;/guid&gt;&#10;                    &lt;answertext&gt;No. I see no benefit.&lt;/answertext&gt;&#10;                    &lt;valuetype&gt;0&lt;/valuetype&gt;&#10;                &lt;/answer&gt;&#10;            &lt;/answers&gt;&#10;        &lt;/multichoice&gt;&#10;    &lt;/questions&gt;&#10;&lt;/questionlist&gt;"/>
  <p:tag name="LIVECHARTING" val="False"/>
  <p:tag name="AUTOOPENPOLL" val="True"/>
  <p:tag name="AUTOFORMATCHART" val="True"/>
  <p:tag name="HASRESULTS" val="False"/>
</p:tagLst>
</file>

<file path=ppt/tags/tag6.xml><?xml version="1.0" encoding="utf-8"?>
<p:tagLst xmlns:a="http://schemas.openxmlformats.org/drawingml/2006/main" xmlns:r="http://schemas.openxmlformats.org/officeDocument/2006/relationships" xmlns:p="http://schemas.openxmlformats.org/presentationml/2006/main">
  <p:tag name="ZEROBASED" val="False"/>
</p:tagLst>
</file>

<file path=ppt/tags/tag7.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56E99604-B34A-AB45-82E2-A2F6C5EC15CC}" vid="{C3811B3D-AE0C-294C-BC2C-607328485A3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file>

<file path=customXml/item2.xml><?xml version="1.0" encoding="utf-8"?>
<ct:contentTypeSchema xmlns:ct="http://schemas.microsoft.com/office/2006/metadata/contentType" xmlns:ma="http://schemas.microsoft.com/office/2006/metadata/properties/metaAttributes" ct:_="" ma:_="" ma:contentTypeName="Document" ma:contentTypeID="0x01010087B7AB1D9504C54F9BDC21A13F3D45F8" ma:contentTypeVersion="4" ma:contentTypeDescription="Create a new document." ma:contentTypeScope="" ma:versionID="281a8aee3199a915906587ecc3b4a3d3">
  <xsd:schema xmlns:xsd="http://www.w3.org/2001/XMLSchema" xmlns:xs="http://www.w3.org/2001/XMLSchema" xmlns:p="http://schemas.microsoft.com/office/2006/metadata/properties" targetNamespace="http://schemas.microsoft.com/office/2006/metadata/properties" ma:root="true" ma:fieldsID="868fb88f7b8fe3d26c835aeb35faa26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59EA77-23EE-4B9E-A47E-754CA789F9C5}"/>
</file>

<file path=customXml/itemProps2.xml><?xml version="1.0" encoding="utf-8"?>
<ds:datastoreItem xmlns:ds="http://schemas.openxmlformats.org/officeDocument/2006/customXml" ds:itemID="{A59CF599-E5F8-4004-8AB6-09808FFEB977}"/>
</file>

<file path=customXml/itemProps3.xml><?xml version="1.0" encoding="utf-8"?>
<ds:datastoreItem xmlns:ds="http://schemas.openxmlformats.org/officeDocument/2006/customXml" ds:itemID="{6673FB9F-A4E9-45F5-81F1-D494A5D52A35}"/>
</file>

<file path=customXml/itemProps4.xml><?xml version="1.0" encoding="utf-8"?>
<ds:datastoreItem xmlns:ds="http://schemas.openxmlformats.org/officeDocument/2006/customXml" ds:itemID="{A4274F75-AD18-4932-9B76-F9E2E5D8D7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 new template SUNSHINE YELLOW with UWE logo bottom STANDARD</Template>
  <TotalTime>2093</TotalTime>
  <Words>1561</Words>
  <Application>Microsoft Office PowerPoint</Application>
  <PresentationFormat>On-screen Show (4:3)</PresentationFormat>
  <Paragraphs>197</Paragraphs>
  <Slides>24</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4" baseType="lpstr">
      <vt:lpstr>ＭＳ Ｐゴシック</vt:lpstr>
      <vt:lpstr>Arial</vt:lpstr>
      <vt:lpstr>Calibri</vt:lpstr>
      <vt:lpstr>Courier New</vt:lpstr>
      <vt:lpstr>ff-meta-web-pro-1</vt:lpstr>
      <vt:lpstr>Georgia</vt:lpstr>
      <vt:lpstr>Open Sans</vt:lpstr>
      <vt:lpstr>Tahoma</vt:lpstr>
      <vt:lpstr>Custom Design</vt:lpstr>
      <vt:lpstr>Chart</vt:lpstr>
      <vt:lpstr>PowerPoint Presentation</vt:lpstr>
      <vt:lpstr>Are you considering implementing the flipped approach in your module?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Are you considering implementing the flipped approach in your module?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Julia Denman</cp:lastModifiedBy>
  <cp:revision>69</cp:revision>
  <cp:lastPrinted>2016-04-26T08:55:24Z</cp:lastPrinted>
  <dcterms:created xsi:type="dcterms:W3CDTF">2016-04-27T08:32:31Z</dcterms:created>
  <dcterms:modified xsi:type="dcterms:W3CDTF">2017-06-08T09:15:31Z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2459ac95-26d8-411e-8e12-cd946e8a6840</vt:lpwstr>
  </property>
  <property fmtid="{D5CDD505-2E9C-101B-9397-08002B2CF9AE}" pid="3" name="ContentTypeId">
    <vt:lpwstr>0x01010087B7AB1D9504C54F9BDC21A13F3D45F8</vt:lpwstr>
  </property>
  <property fmtid="{D5CDD505-2E9C-101B-9397-08002B2CF9AE}" pid="4" name="_dlc_DocId">
    <vt:lpwstr>NAYYJSKVSPAS-2-439</vt:lpwstr>
  </property>
  <property fmtid="{D5CDD505-2E9C-101B-9397-08002B2CF9AE}" pid="5" name="_dlc_DocIdUrl">
    <vt:lpwstr>https://docs.uwe.ac.uk/ou/Communications/_layouts/15/DocIdRedir.aspx?ID=NAYYJSKVSPAS-2-439NAYYJSKVSPAS-2-439</vt:lpwstr>
  </property>
  <property fmtid="{D5CDD505-2E9C-101B-9397-08002B2CF9AE}" pid="6" name="Document Type">
    <vt:lpwstr>Main Issue</vt:lpwstr>
  </property>
</Properties>
</file>