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  <p:sldMasterId id="2147483976" r:id="rId6"/>
  </p:sldMasterIdLst>
  <p:notesMasterIdLst>
    <p:notesMasterId r:id="rId14"/>
  </p:notesMasterIdLst>
  <p:sldIdLst>
    <p:sldId id="256" r:id="rId7"/>
    <p:sldId id="275" r:id="rId8"/>
    <p:sldId id="281" r:id="rId9"/>
    <p:sldId id="277" r:id="rId10"/>
    <p:sldId id="279" r:id="rId11"/>
    <p:sldId id="280" r:id="rId12"/>
    <p:sldId id="276" r:id="rId13"/>
  </p:sldIdLst>
  <p:sldSz cx="9144000" cy="6858000" type="screen4x3"/>
  <p:notesSz cx="9144000" cy="6858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7" pos="5103">
          <p15:clr>
            <a:srgbClr val="A4A3A4"/>
          </p15:clr>
        </p15:guide>
        <p15:guide id="12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King [7356]" initials="HK[" lastIdx="2" clrIdx="0">
    <p:extLst>
      <p:ext uri="{19B8F6BF-5375-455C-9EA6-DF929625EA0E}">
        <p15:presenceInfo xmlns:p15="http://schemas.microsoft.com/office/powerpoint/2012/main" userId="S-1-5-21-2029537294-294921379-188441444-258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18D"/>
    <a:srgbClr val="1C9DAC"/>
    <a:srgbClr val="598752"/>
    <a:srgbClr val="6DA463"/>
    <a:srgbClr val="1A9DAC"/>
    <a:srgbClr val="A65C45"/>
    <a:srgbClr val="CC7054"/>
    <a:srgbClr val="FFFFFF"/>
    <a:srgbClr val="D6A700"/>
    <a:srgbClr val="958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1" autoAdjust="0"/>
    <p:restoredTop sz="80021" autoAdjust="0"/>
  </p:normalViewPr>
  <p:slideViewPr>
    <p:cSldViewPr showGuides="1">
      <p:cViewPr varScale="1">
        <p:scale>
          <a:sx n="86" d="100"/>
          <a:sy n="86" d="100"/>
        </p:scale>
        <p:origin x="528" y="84"/>
      </p:cViewPr>
      <p:guideLst>
        <p:guide orient="horz" pos="3838"/>
        <p:guide pos="2880"/>
        <p:guide pos="5103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4" d="100"/>
          <a:sy n="74" d="100"/>
        </p:scale>
        <p:origin x="2052" y="6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notesMaster" Target="notesMasters/notesMaster1.xml"/><Relationship Id="rId9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1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23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3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Deliberate Practice = looking at oneself, identifying</a:t>
            </a:r>
            <a:r>
              <a:rPr lang="en-GB" baseline="0" dirty="0" smtClean="0"/>
              <a:t> areas for development</a:t>
            </a:r>
          </a:p>
          <a:p>
            <a:r>
              <a:rPr lang="en-GB" baseline="0" dirty="0" smtClean="0"/>
              <a:t>Progressive Problem-Solving = looking at the outcomes of practice and identifying ways to improve or overcome obstacles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another way of thinking</a:t>
            </a:r>
            <a:r>
              <a:rPr lang="en-GB" baseline="0" dirty="0" smtClean="0"/>
              <a:t> about deliberate-practice and identifies potential implications for teaching practice (e.g. I can think of teachers I’ve observed who are stuck in a rut, getting bad feedback, continuing to try the same things and not getting better feedback, blaming the students etc.).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68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794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360570-2B09-DB43-BBE0-DA076DA911F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58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1C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-1588"/>
            <a:ext cx="2166937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919288" y="19891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886400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972800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2332800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876400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1268" y="5503482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906811"/>
            <a:ext cx="9144000" cy="595119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552727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1906" userDrawn="1">
          <p15:clr>
            <a:srgbClr val="FBAE40"/>
          </p15:clr>
        </p15:guide>
        <p15:guide id="8" pos="1927" userDrawn="1">
          <p15:clr>
            <a:srgbClr val="FBAE40"/>
          </p15:clr>
        </p15:guide>
        <p15:guide id="9" pos="3854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6624735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38574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856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16818D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6941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852936"/>
            <a:ext cx="4283969" cy="25922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16818D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 dirty="0" smtClean="0"/>
              <a:t>100%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870014"/>
            <a:ext cx="3601021" cy="25752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16818D"/>
                </a:solidFill>
                <a:latin typeface="Georgi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5661025"/>
            <a:ext cx="7129412" cy="64829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73426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84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0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922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20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434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24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151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11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411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652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66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83096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600" b="0" i="0">
                <a:solidFill>
                  <a:srgbClr val="1681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0112" y="1773238"/>
            <a:ext cx="7596187" cy="4608512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Arial" panose="020B0604020202020204" pitchFamily="34" charset="0"/>
              <a:buChar char="•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16818D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Second Bullet Point</a:t>
            </a:r>
          </a:p>
          <a:p>
            <a:pPr lvl="2"/>
            <a:r>
              <a:rPr lang="en-GB" dirty="0" smtClean="0"/>
              <a:t>Third Bullet Point</a:t>
            </a:r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6818D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Bullet Point</a:t>
            </a:r>
          </a:p>
          <a:p>
            <a:pPr lvl="2"/>
            <a:r>
              <a:rPr lang="en-US" dirty="0" smtClean="0"/>
              <a:t>Third Bullet Point</a:t>
            </a:r>
          </a:p>
          <a:p>
            <a:pPr lvl="3"/>
            <a:endParaRPr lang="en-US" dirty="0" smtClean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  <a:p>
            <a:pPr lvl="3"/>
            <a:endParaRPr lang="en-GB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6818D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16818D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6818D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 smtClean="0"/>
              <a:t>Click to add text</a:t>
            </a:r>
          </a:p>
          <a:p>
            <a:pPr lvl="1"/>
            <a:r>
              <a:rPr lang="en-GB" dirty="0" smtClean="0"/>
              <a:t>Number Position Number 2</a:t>
            </a:r>
          </a:p>
          <a:p>
            <a:pPr lvl="2"/>
            <a:r>
              <a:rPr lang="en-GB" dirty="0" smtClean="0"/>
              <a:t>Number Position Number 3</a:t>
            </a:r>
          </a:p>
          <a:p>
            <a:pPr lvl="3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16818D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A9F9-9E82-47C6-B244-F3EF936D5CA1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23C3F-E7C3-4B32-8B70-C3F416C43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8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051720" y="1886400"/>
            <a:ext cx="6840760" cy="35588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z="3600" dirty="0">
                <a:latin typeface="+mn-lt"/>
              </a:rPr>
              <a:t>Expertise in teaching in higher education: a new approach to defining and rewarding excellence in the disciplines and areas of practice</a:t>
            </a:r>
            <a:r>
              <a:rPr lang="en-GB" sz="3600" dirty="0" smtClean="0">
                <a:latin typeface="+mn-lt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000" dirty="0" smtClean="0">
                <a:latin typeface="+mn-lt"/>
                <a:ea typeface="ＭＳ Ｐゴシック" charset="-128"/>
              </a:rPr>
              <a:t>Presentation at the UWE Learning &amp; Teaching Conference</a:t>
            </a:r>
          </a:p>
          <a:p>
            <a:pPr eaLnBrk="1" hangingPunct="1">
              <a:spcBef>
                <a:spcPct val="0"/>
              </a:spcBef>
            </a:pPr>
            <a:endParaRPr lang="en-GB" altLang="en-US" sz="3200" dirty="0">
              <a:latin typeface="+mn-lt"/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179512" y="3789040"/>
            <a:ext cx="1680895" cy="14187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400" b="0" dirty="0" err="1" smtClean="0"/>
              <a:t>Prof.</a:t>
            </a:r>
            <a:r>
              <a:rPr lang="en-GB" sz="1400" b="0" dirty="0" smtClean="0"/>
              <a:t> Elizabeth Cleaver</a:t>
            </a:r>
          </a:p>
          <a:p>
            <a:endParaRPr lang="en-GB" sz="1400" b="0" dirty="0"/>
          </a:p>
          <a:p>
            <a:r>
              <a:rPr lang="en-GB" sz="1200" b="0" dirty="0" smtClean="0"/>
              <a:t>University Director of Learning and Teaching </a:t>
            </a:r>
          </a:p>
          <a:p>
            <a:endParaRPr lang="en-GB" sz="1200" b="0" dirty="0" smtClean="0"/>
          </a:p>
          <a:p>
            <a:r>
              <a:rPr lang="en-GB" sz="1000" b="0" dirty="0" smtClean="0"/>
              <a:t>elizabeth.cleaver@uwe.ac.uk</a:t>
            </a:r>
            <a:endParaRPr lang="en-GB" sz="1000" b="0" dirty="0"/>
          </a:p>
          <a:p>
            <a:endParaRPr lang="en-GB" sz="1200" b="0" dirty="0" smtClean="0"/>
          </a:p>
          <a:p>
            <a:endParaRPr lang="en-GB" sz="1200" dirty="0"/>
          </a:p>
          <a:p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2050908" y="5092917"/>
            <a:ext cx="1729004" cy="229774"/>
          </a:xfrm>
        </p:spPr>
        <p:txBody>
          <a:bodyPr/>
          <a:lstStyle/>
          <a:p>
            <a:r>
              <a:rPr lang="en-US" sz="1400" dirty="0" smtClean="0"/>
              <a:t>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June 2017</a:t>
            </a:r>
            <a:endParaRPr lang="en-US" sz="140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179512" y="2345057"/>
            <a:ext cx="1680895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z="1400" b="0" dirty="0"/>
              <a:t>Dr Helen </a:t>
            </a:r>
            <a:r>
              <a:rPr lang="en-GB" sz="1400" b="0" dirty="0" smtClean="0"/>
              <a:t>King NTF</a:t>
            </a:r>
          </a:p>
          <a:p>
            <a:pPr>
              <a:spcBef>
                <a:spcPct val="0"/>
              </a:spcBef>
            </a:pPr>
            <a:endParaRPr lang="en-GB" sz="1200" b="0" dirty="0" smtClean="0"/>
          </a:p>
          <a:p>
            <a:pPr>
              <a:spcBef>
                <a:spcPct val="0"/>
              </a:spcBef>
            </a:pPr>
            <a:r>
              <a:rPr lang="en-GB" sz="1200" b="0" dirty="0" smtClean="0"/>
              <a:t>UWE Visiting Fellow  </a:t>
            </a:r>
          </a:p>
          <a:p>
            <a:pPr>
              <a:spcBef>
                <a:spcPct val="0"/>
              </a:spcBef>
            </a:pPr>
            <a:endParaRPr lang="en-GB" sz="1200" b="0" dirty="0" smtClean="0"/>
          </a:p>
          <a:p>
            <a:pPr>
              <a:spcBef>
                <a:spcPct val="0"/>
              </a:spcBef>
            </a:pPr>
            <a:r>
              <a:rPr lang="en-GB" sz="1000" b="0" dirty="0"/>
              <a:t>h.king@hefce.ac.uk</a:t>
            </a:r>
          </a:p>
          <a:p>
            <a:pPr>
              <a:spcBef>
                <a:spcPct val="0"/>
              </a:spcBef>
            </a:pPr>
            <a:endParaRPr lang="en-GB" sz="1200" b="0" dirty="0"/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Exploring excellence: is ‘expertise’ a more useful concept?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3000"/>
              </a:lnSpc>
            </a:pPr>
            <a:endParaRPr lang="en-GB" sz="2400" dirty="0" smtClean="0"/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000"/>
              </a:lnSpc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Excellence: 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status to be reached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Surpassing others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Contested / self-defined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From the Latin: </a:t>
            </a:r>
            <a:r>
              <a:rPr lang="en-GB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excellere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(to surpass)</a:t>
            </a:r>
          </a:p>
          <a:p>
            <a:pPr marL="274638" lvl="1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Expertise: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 process of learning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Surpassing ourselves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Based on empirical evidence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From the Latin: </a:t>
            </a:r>
            <a:r>
              <a:rPr lang="en-GB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experir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(to try: see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also ‘experiment’ and ‘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experience’)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Expertise = ways of thinking &amp; practising (built on experience) + Deliberate Practice + high quality outcomes</a:t>
            </a:r>
          </a:p>
        </p:txBody>
      </p:sp>
    </p:spTree>
    <p:extLst>
      <p:ext uri="{BB962C8B-B14F-4D97-AF65-F5344CB8AC3E}">
        <p14:creationId xmlns:p14="http://schemas.microsoft.com/office/powerpoint/2010/main" val="898121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811222"/>
            <a:ext cx="7920880" cy="79508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Exploring expertise: ways of thinking &amp; practising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>
              <a:lnSpc>
                <a:spcPts val="3000"/>
              </a:lnSpc>
            </a:pP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4031" y="1725565"/>
            <a:ext cx="7939339" cy="2232248"/>
          </a:xfrm>
        </p:spPr>
        <p:txBody>
          <a:bodyPr/>
          <a:lstStyle/>
          <a:p>
            <a:pPr marL="265113" lvl="1" indent="-265113"/>
            <a:r>
              <a:rPr lang="en-GB" sz="18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Epistime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 what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nowledge is</a:t>
            </a:r>
          </a:p>
          <a:p>
            <a:pPr marL="265113" lvl="1" indent="-265113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Methodologies and pedagogies: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skills and approaches to knowledge generation and testing</a:t>
            </a:r>
          </a:p>
          <a:p>
            <a:pPr marL="265113" lvl="1" indent="-265113"/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Pattern recognition, </a:t>
            </a:r>
            <a:b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problem-solving &amp; seeing</a:t>
            </a:r>
            <a:b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big picture</a:t>
            </a:r>
          </a:p>
          <a:p>
            <a:pPr marL="265113" lvl="1" indent="-265113"/>
            <a:endParaRPr lang="en-GB" sz="1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447675" indent="-265113"/>
            <a:endParaRPr lang="en-GB" dirty="0"/>
          </a:p>
        </p:txBody>
      </p:sp>
      <p:pic>
        <p:nvPicPr>
          <p:cNvPr id="6" name="Picture 5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5050317" cy="386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7949" y="450912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Connecting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Research and Teaching in Disciplinary </a:t>
            </a:r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Communities (Cleaver 2014)</a:t>
            </a:r>
            <a:endParaRPr lang="en-GB" sz="16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349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692696"/>
            <a:ext cx="7920880" cy="65106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Exploring expertise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Deliberate Practice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773238"/>
            <a:ext cx="7740723" cy="4608512"/>
          </a:xfrm>
        </p:spPr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“Research across domains shows that it is only by working at what you can’t do that you turn into the expert you want to become.” </a:t>
            </a:r>
            <a:endParaRPr lang="en-GB" i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Ericsson et al, 2007)</a:t>
            </a: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Deliberate and Informed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Practice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Specification, feedback, time &amp; motivation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Self-directed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learning; or 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Self-determined learning/</a:t>
            </a:r>
            <a:r>
              <a:rPr lang="en-GB" sz="1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heutagogical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practice?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highly autonomous practitioners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self-determined and directed learning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capacity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and capability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for learning strong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well-prepared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complexity in learning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</a:rPr>
              <a:t>ontological shifts?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endParaRPr lang="en-GB" sz="1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95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692696"/>
            <a:ext cx="7920880" cy="65106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Progressive Problem-Solving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773238"/>
            <a:ext cx="7740723" cy="4608512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Expertise is a process of progressive problem-solving in which people continuously rethink and redefine their tasks” </a:t>
            </a:r>
            <a:b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Bereiter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&amp; </a:t>
            </a:r>
            <a:r>
              <a:rPr lang="en-GB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Scardamalia</a:t>
            </a:r>
            <a:r>
              <a:rPr lang="en-GB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1993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</a:p>
          <a:p>
            <a:pPr marL="0" indent="0">
              <a:buNone/>
            </a:pPr>
            <a:endParaRPr lang="en-GB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Progressive Problem-Solving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Experience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learned patterns &amp; procedures, efficiency, routine, automatic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Getting stuck in a rut: reducing problems to be solved by those patterns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Progressive problem-solving: doing better things, innovating</a:t>
            </a:r>
          </a:p>
          <a:p>
            <a:pPr lvl="2"/>
            <a:endParaRPr lang="en-GB" sz="1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2"/>
            <a:endParaRPr lang="en-GB" sz="1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16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692696"/>
            <a:ext cx="7920880" cy="65106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Being an expert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6" y="1773238"/>
            <a:ext cx="7740723" cy="4824114"/>
          </a:xfrm>
        </p:spPr>
        <p:txBody>
          <a:bodyPr/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Phases of learning for expert performance (Bloom, 1985; Ericsson et al, 1993):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Playful: regular practice, rapid progress (extrinsically motivated)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Intensive: guided, high expectations, clear goals (intrinsically motivated)</a:t>
            </a:r>
          </a:p>
          <a:p>
            <a:pPr lvl="1"/>
            <a:r>
              <a:rPr lang="en-GB" sz="18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Committed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analysing, overcoming particular difficulties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(Deliberate Practice / Progressive Problem-Solving)</a:t>
            </a:r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GB" sz="18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Eminence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: contributing to the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field</a:t>
            </a:r>
          </a:p>
          <a:p>
            <a:pPr lvl="1"/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GB" sz="1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Mapping to Excellence Award Criteria</a:t>
            </a:r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Committed Learning  = self-reflection &amp; CPD</a:t>
            </a:r>
          </a:p>
          <a:p>
            <a:pPr lvl="1"/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Eminence  = scholarship / supporting others</a:t>
            </a:r>
          </a:p>
          <a:p>
            <a:pPr lvl="2"/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SFHEA, PFHEA, National Teaching Fellowships</a:t>
            </a:r>
          </a:p>
          <a:p>
            <a:endParaRPr lang="en-GB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/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68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620688"/>
            <a:ext cx="6803653" cy="651068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Conclusions &amp; Questions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7544" y="1412776"/>
            <a:ext cx="8424936" cy="4968974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Expertise is personal &amp; context-related: being an expert is a dynamic, fluctuating process not a static point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Expertise is much more than just experience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concept of expertise offers a new discourse for CPD/reflection that is situated within disciplinary, academic practice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Questions: 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does this resonate with you / your professional practice?</a:t>
            </a:r>
          </a:p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is Deliberate Practice / Progressive Problem-Solving characterised in your day-to-day work?</a:t>
            </a:r>
            <a:endParaRPr lang="en-GB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994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ACC0CAD-B3E0-41C7-AFD3-10C1ABF7A6C7}"/>
</file>

<file path=customXml/itemProps2.xml><?xml version="1.0" encoding="utf-8"?>
<ds:datastoreItem xmlns:ds="http://schemas.openxmlformats.org/officeDocument/2006/customXml" ds:itemID="{C0963446-575C-4AD4-BA46-BAF80D6F32F8}"/>
</file>

<file path=customXml/itemProps3.xml><?xml version="1.0" encoding="utf-8"?>
<ds:datastoreItem xmlns:ds="http://schemas.openxmlformats.org/officeDocument/2006/customXml" ds:itemID="{FD9B9ED7-3366-4013-BA6E-A3CEBF25F277}"/>
</file>

<file path=customXml/itemProps4.xml><?xml version="1.0" encoding="utf-8"?>
<ds:datastoreItem xmlns:ds="http://schemas.openxmlformats.org/officeDocument/2006/customXml" ds:itemID="{AC1FFF10-1FB9-47BF-AE48-ECBF8C8E6AA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647</TotalTime>
  <Words>522</Words>
  <Application>Microsoft Office PowerPoint</Application>
  <PresentationFormat>On-screen Show (4:3)</PresentationFormat>
  <Paragraphs>89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Courier New</vt:lpstr>
      <vt:lpstr>Georgia</vt:lpstr>
      <vt:lpstr>Tahoma</vt:lpstr>
      <vt:lpstr>Wingdings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Carol Fox</cp:lastModifiedBy>
  <cp:revision>109</cp:revision>
  <cp:lastPrinted>2016-09-22T10:08:48Z</cp:lastPrinted>
  <dcterms:created xsi:type="dcterms:W3CDTF">2016-04-27T08:32:31Z</dcterms:created>
  <dcterms:modified xsi:type="dcterms:W3CDTF">2017-06-05T14:39:02Z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b0137ec2-5322-47b8-8799-9a0e1818de5f</vt:lpwstr>
  </property>
  <property fmtid="{D5CDD505-2E9C-101B-9397-08002B2CF9AE}" pid="3" name="ContentTypeId">
    <vt:lpwstr>0x01010087B7AB1D9504C54F9BDC21A13F3D45F8</vt:lpwstr>
  </property>
  <property fmtid="{D5CDD505-2E9C-101B-9397-08002B2CF9AE}" pid="4" name="_dlc_DocId">
    <vt:lpwstr>NAYYJSKVSPAS-2-507</vt:lpwstr>
  </property>
  <property fmtid="{D5CDD505-2E9C-101B-9397-08002B2CF9AE}" pid="5" name="Document Type">
    <vt:lpwstr>Main Issue</vt:lpwstr>
  </property>
  <property fmtid="{D5CDD505-2E9C-101B-9397-08002B2CF9AE}" pid="6" name="_dlc_DocIdUrl">
    <vt:lpwstr>https://docs.uwe.ac.uk/ou/Communications/_layouts/15/DocIdRedir.aspx?ID=NAYYJSKVSPAS-2-507NAYYJSKVSPAS-2-507</vt:lpwstr>
  </property>
</Properties>
</file>