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8" r:id="rId3"/>
    <p:sldId id="257" r:id="rId4"/>
    <p:sldId id="260" r:id="rId5"/>
    <p:sldId id="262" r:id="rId6"/>
    <p:sldId id="258" r:id="rId7"/>
    <p:sldId id="266" r:id="rId8"/>
    <p:sldId id="259" r:id="rId9"/>
    <p:sldId id="269" r:id="rId10"/>
    <p:sldId id="274" r:id="rId11"/>
    <p:sldId id="271" r:id="rId12"/>
    <p:sldId id="275" r:id="rId13"/>
    <p:sldId id="276" r:id="rId14"/>
    <p:sldId id="273" r:id="rId15"/>
    <p:sldId id="277" r:id="rId16"/>
    <p:sldId id="270" r:id="rId17"/>
    <p:sldId id="264" r:id="rId18"/>
    <p:sldId id="272" r:id="rId19"/>
    <p:sldId id="265" r:id="rId20"/>
    <p:sldId id="279" r:id="rId21"/>
    <p:sldId id="280" r:id="rId22"/>
    <p:sldId id="282" r:id="rId23"/>
    <p:sldId id="278" r:id="rId24"/>
    <p:sldId id="285" r:id="rId25"/>
    <p:sldId id="284" r:id="rId26"/>
    <p:sldId id="283" r:id="rId27"/>
    <p:sldId id="267" r:id="rId28"/>
    <p:sldId id="286"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0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6/14/2016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6/14/2016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6/14/2016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6/14/2016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6/14/2016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6/14/2016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6/14/2016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304800"/>
            <a:ext cx="5334000" cy="2971800"/>
          </a:xfrm>
        </p:spPr>
        <p:txBody>
          <a:bodyPr>
            <a:noAutofit/>
          </a:bodyPr>
          <a:lstStyle/>
          <a:p>
            <a:r>
              <a:rPr lang="en-GB" sz="4000" dirty="0"/>
              <a:t>Assessment Feedback: Evaluating the use of </a:t>
            </a:r>
            <a:r>
              <a:rPr lang="en-GB" sz="4000" dirty="0" err="1"/>
              <a:t>screencasting</a:t>
            </a:r>
            <a:r>
              <a:rPr lang="en-GB" sz="4000" dirty="0"/>
              <a:t> </a:t>
            </a:r>
          </a:p>
        </p:txBody>
      </p:sp>
      <p:sp>
        <p:nvSpPr>
          <p:cNvPr id="3" name="Subtitle 2"/>
          <p:cNvSpPr>
            <a:spLocks noGrp="1"/>
          </p:cNvSpPr>
          <p:nvPr>
            <p:ph type="subTitle" idx="1"/>
          </p:nvPr>
        </p:nvSpPr>
        <p:spPr>
          <a:xfrm>
            <a:off x="3419475" y="3505200"/>
            <a:ext cx="5334000" cy="3048000"/>
          </a:xfrm>
        </p:spPr>
        <p:txBody>
          <a:bodyPr>
            <a:normAutofit/>
          </a:bodyPr>
          <a:lstStyle/>
          <a:p>
            <a:pPr algn="ctr"/>
            <a:r>
              <a:rPr lang="en-US" sz="2400" b="1" dirty="0"/>
              <a:t>Mandy Lee</a:t>
            </a:r>
            <a:r>
              <a:rPr lang="en-US" sz="2400" dirty="0" smtClean="0"/>
              <a:t>, Sue Norman, Sarah Whitehouse, </a:t>
            </a:r>
            <a:r>
              <a:rPr lang="en-US" sz="2400" dirty="0" err="1" smtClean="0"/>
              <a:t>Dr</a:t>
            </a:r>
            <a:r>
              <a:rPr lang="en-US" sz="2400" dirty="0" smtClean="0"/>
              <a:t> Marcus Witt</a:t>
            </a:r>
            <a:r>
              <a:rPr lang="en-US" sz="2400" b="1" dirty="0" smtClean="0"/>
              <a:t> </a:t>
            </a:r>
          </a:p>
          <a:p>
            <a:pPr algn="ctr"/>
            <a:r>
              <a:rPr lang="en-US" sz="2400" dirty="0" smtClean="0"/>
              <a:t>Education</a:t>
            </a:r>
            <a:r>
              <a:rPr lang="en-US" sz="2400" dirty="0"/>
              <a:t>, ACE</a:t>
            </a:r>
            <a:endParaRPr lang="en-GB" sz="2400" dirty="0"/>
          </a:p>
          <a:p>
            <a:pPr algn="ctr"/>
            <a:endParaRPr lang="en-GB" sz="2400" dirty="0" smtClean="0"/>
          </a:p>
          <a:p>
            <a:pPr algn="ctr"/>
            <a:r>
              <a:rPr lang="en-GB" sz="2400" dirty="0" smtClean="0"/>
              <a:t>UWE Learning and Teaching Conference</a:t>
            </a:r>
          </a:p>
          <a:p>
            <a:pPr algn="ctr"/>
            <a:r>
              <a:rPr lang="en-GB" sz="2400" dirty="0" smtClean="0"/>
              <a:t>21</a:t>
            </a:r>
            <a:r>
              <a:rPr lang="en-GB" sz="2400" baseline="30000" dirty="0" smtClean="0"/>
              <a:t>st</a:t>
            </a:r>
            <a:r>
              <a:rPr lang="en-GB" sz="2400" dirty="0" smtClean="0"/>
              <a:t> June 2016</a:t>
            </a:r>
            <a:endParaRPr lang="en-GB" sz="2400" dirty="0"/>
          </a:p>
        </p:txBody>
      </p:sp>
    </p:spTree>
    <p:extLst>
      <p:ext uri="{BB962C8B-B14F-4D97-AF65-F5344CB8AC3E}">
        <p14:creationId xmlns:p14="http://schemas.microsoft.com/office/powerpoint/2010/main" val="358480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analysis version 1 </a:t>
            </a:r>
            <a:endParaRPr lang="en-US" dirty="0"/>
          </a:p>
        </p:txBody>
      </p:sp>
      <p:sp>
        <p:nvSpPr>
          <p:cNvPr id="3" name="Content Placeholder 2"/>
          <p:cNvSpPr>
            <a:spLocks noGrp="1"/>
          </p:cNvSpPr>
          <p:nvPr>
            <p:ph sz="quarter" idx="1"/>
          </p:nvPr>
        </p:nvSpPr>
        <p:spPr/>
        <p:txBody>
          <a:bodyPr/>
          <a:lstStyle/>
          <a:p>
            <a:r>
              <a:rPr lang="en-US" dirty="0" smtClean="0"/>
              <a:t>After we had all engaged with the literature, we used the key principles outlined by Henderson and Philips (2014) to devise a recording sheet for content analysis of our feedbacks.</a:t>
            </a:r>
          </a:p>
          <a:p>
            <a:r>
              <a:rPr lang="en-US" dirty="0" smtClean="0"/>
              <a:t>We then all went off to try this with some examples we had previously recorded- this was an eye opening experience!</a:t>
            </a:r>
          </a:p>
          <a:p>
            <a:r>
              <a:rPr lang="en-US" dirty="0" smtClean="0"/>
              <a:t>The following was my recording sheet for a student who had produced a weak assignment….</a:t>
            </a:r>
            <a:endParaRPr lang="en-US" dirty="0"/>
          </a:p>
        </p:txBody>
      </p:sp>
    </p:spTree>
    <p:extLst>
      <p:ext uri="{BB962C8B-B14F-4D97-AF65-F5344CB8AC3E}">
        <p14:creationId xmlns:p14="http://schemas.microsoft.com/office/powerpoint/2010/main" val="190924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quarter" idx="1"/>
          </p:nvPr>
        </p:nvSpPr>
        <p:spPr/>
        <p:txBody>
          <a:bodyPr/>
          <a:lstStyle/>
          <a:p>
            <a:r>
              <a:rPr lang="en-GB" dirty="0" smtClean="0"/>
              <a:t>Sue…</a:t>
            </a:r>
            <a:endParaRPr lang="en-GB" dirty="0"/>
          </a:p>
        </p:txBody>
      </p:sp>
      <p:pic>
        <p:nvPicPr>
          <p:cNvPr id="2" name="Picture 1"/>
          <p:cNvPicPr>
            <a:picLocks noChangeAspect="1"/>
          </p:cNvPicPr>
          <p:nvPr/>
        </p:nvPicPr>
        <p:blipFill rotWithShape="1">
          <a:blip r:embed="rId2"/>
          <a:srcRect t="4229" r="2576"/>
          <a:stretch/>
        </p:blipFill>
        <p:spPr>
          <a:xfrm>
            <a:off x="0" y="498764"/>
            <a:ext cx="8908473" cy="6118844"/>
          </a:xfrm>
          <a:prstGeom prst="rect">
            <a:avLst/>
          </a:prstGeom>
        </p:spPr>
      </p:pic>
    </p:spTree>
    <p:extLst>
      <p:ext uri="{BB962C8B-B14F-4D97-AF65-F5344CB8AC3E}">
        <p14:creationId xmlns:p14="http://schemas.microsoft.com/office/powerpoint/2010/main" val="260659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2…</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 then met again to reflect upon the experience and the challenges we had encountered with regards to producing a meaningful content analysis</a:t>
            </a:r>
          </a:p>
          <a:p>
            <a:r>
              <a:rPr lang="en-US" dirty="0" smtClean="0"/>
              <a:t>We also all watched each other’s examples of feedback to see what lessons could be learned- for example was there a ‘maximum’ length of time for feedback?</a:t>
            </a:r>
          </a:p>
          <a:p>
            <a:r>
              <a:rPr lang="en-US" dirty="0" smtClean="0"/>
              <a:t>We needed to be able to record in more detail regarding the level of analysis of the feedback</a:t>
            </a:r>
          </a:p>
          <a:p>
            <a:r>
              <a:rPr lang="en-US" dirty="0" smtClean="0"/>
              <a:t>We also wanted to record the tone of our feedback</a:t>
            </a:r>
          </a:p>
          <a:p>
            <a:r>
              <a:rPr lang="en-US" dirty="0" smtClean="0"/>
              <a:t>Had we presented a clear summary of strengths as well as weaknesses?</a:t>
            </a:r>
            <a:endParaRPr lang="en-US" dirty="0"/>
          </a:p>
        </p:txBody>
      </p:sp>
    </p:spTree>
    <p:extLst>
      <p:ext uri="{BB962C8B-B14F-4D97-AF65-F5344CB8AC3E}">
        <p14:creationId xmlns:p14="http://schemas.microsoft.com/office/powerpoint/2010/main" val="172771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Based on our discussions, our reading, and feedback from students we came up with a revised content analysis record form</a:t>
            </a:r>
          </a:p>
          <a:p>
            <a:r>
              <a:rPr lang="en-US" dirty="0" smtClean="0"/>
              <a:t>Once again this is an example of a form I completed from a previous recording for a student who had produced a weak assignment </a:t>
            </a:r>
            <a:endParaRPr lang="en-US" dirty="0"/>
          </a:p>
        </p:txBody>
      </p:sp>
    </p:spTree>
    <p:extLst>
      <p:ext uri="{BB962C8B-B14F-4D97-AF65-F5344CB8AC3E}">
        <p14:creationId xmlns:p14="http://schemas.microsoft.com/office/powerpoint/2010/main" val="12931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304800" y="271472"/>
            <a:ext cx="8458200" cy="5897554"/>
          </a:xfrm>
        </p:spPr>
      </p:pic>
    </p:spTree>
    <p:extLst>
      <p:ext uri="{BB962C8B-B14F-4D97-AF65-F5344CB8AC3E}">
        <p14:creationId xmlns:p14="http://schemas.microsoft.com/office/powerpoint/2010/main" val="395200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conclusions drawn</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Version 2 of the content form was much more suitable for our purposes.  Thoughts leading from these:</a:t>
            </a:r>
          </a:p>
          <a:p>
            <a:r>
              <a:rPr lang="en-US" dirty="0" smtClean="0"/>
              <a:t>A general feeling that 5 minutes was a good length for the feedback- stronger assignments might receive shorter feedback- and weaker ones perhaps up to 7 minutes.</a:t>
            </a:r>
          </a:p>
          <a:p>
            <a:r>
              <a:rPr lang="en-US" dirty="0" smtClean="0"/>
              <a:t>A useful discussion about the level of analysis of the feedback – this style of feedback can lead to more feedback on higher order thinking rather than micro level (spelling, grammar etc.) </a:t>
            </a:r>
            <a:r>
              <a:rPr lang="en-GB" dirty="0" smtClean="0"/>
              <a:t>(</a:t>
            </a:r>
            <a:r>
              <a:rPr lang="en-GB" dirty="0" err="1"/>
              <a:t>Vincelette</a:t>
            </a:r>
            <a:r>
              <a:rPr lang="en-GB" dirty="0"/>
              <a:t> &amp; Bostic 2013)</a:t>
            </a:r>
          </a:p>
          <a:p>
            <a:r>
              <a:rPr lang="en-US" dirty="0" smtClean="0"/>
              <a:t> Using the lessons learned from this, some members of the team have adapted their practice and just used screen casting once again for feedback for an assignment. We have asked the students for their opinions on this…</a:t>
            </a:r>
          </a:p>
        </p:txBody>
      </p:sp>
    </p:spTree>
    <p:extLst>
      <p:ext uri="{BB962C8B-B14F-4D97-AF65-F5344CB8AC3E}">
        <p14:creationId xmlns:p14="http://schemas.microsoft.com/office/powerpoint/2010/main" val="10592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evaluations</a:t>
            </a:r>
            <a:endParaRPr lang="en-GB" dirty="0"/>
          </a:p>
        </p:txBody>
      </p:sp>
    </p:spTree>
    <p:extLst>
      <p:ext uri="{BB962C8B-B14F-4D97-AF65-F5344CB8AC3E}">
        <p14:creationId xmlns:p14="http://schemas.microsoft.com/office/powerpoint/2010/main" val="444474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28600"/>
            <a:ext cx="8105775" cy="1066801"/>
          </a:xfrm>
        </p:spPr>
        <p:txBody>
          <a:bodyPr/>
          <a:lstStyle/>
          <a:p>
            <a:r>
              <a:rPr lang="en-GB" b="1" u="sng" dirty="0" smtClean="0"/>
              <a:t>Previous feedback from our EC students</a:t>
            </a:r>
            <a:endParaRPr lang="en-GB" b="1" u="sng" dirty="0"/>
          </a:p>
        </p:txBody>
      </p:sp>
      <p:sp>
        <p:nvSpPr>
          <p:cNvPr id="3" name="Content Placeholder 2"/>
          <p:cNvSpPr>
            <a:spLocks noGrp="1"/>
          </p:cNvSpPr>
          <p:nvPr>
            <p:ph sz="quarter" idx="1"/>
          </p:nvPr>
        </p:nvSpPr>
        <p:spPr>
          <a:xfrm>
            <a:off x="762000" y="1524000"/>
            <a:ext cx="7696200" cy="4712208"/>
          </a:xfrm>
        </p:spPr>
        <p:txBody>
          <a:bodyPr>
            <a:normAutofit fontScale="92500" lnSpcReduction="10000"/>
          </a:bodyPr>
          <a:lstStyle/>
          <a:p>
            <a:r>
              <a:rPr lang="en-GB" sz="2400" dirty="0"/>
              <a:t>‘</a:t>
            </a:r>
            <a:r>
              <a:rPr lang="en-GB" sz="2400" i="1" dirty="0"/>
              <a:t>the best feedback we have had</a:t>
            </a:r>
            <a:r>
              <a:rPr lang="en-GB" sz="2400" i="1" dirty="0" smtClean="0"/>
              <a:t>’</a:t>
            </a:r>
          </a:p>
          <a:p>
            <a:pPr marL="0" indent="0">
              <a:buNone/>
            </a:pPr>
            <a:endParaRPr lang="en-GB" sz="2400" i="1" dirty="0" smtClean="0"/>
          </a:p>
          <a:p>
            <a:r>
              <a:rPr lang="en-GB" sz="2400" i="1" dirty="0"/>
              <a:t>It was really interesting to hear the feedback against the essay to see visually where the issues/strong points were</a:t>
            </a:r>
            <a:r>
              <a:rPr lang="en-GB" sz="2400" i="1" dirty="0" smtClean="0"/>
              <a:t>.’</a:t>
            </a:r>
          </a:p>
          <a:p>
            <a:pPr marL="0" indent="0">
              <a:buNone/>
            </a:pPr>
            <a:endParaRPr lang="en-GB" sz="2400" i="1" dirty="0" smtClean="0"/>
          </a:p>
          <a:p>
            <a:r>
              <a:rPr lang="en-GB" sz="2400" i="1" dirty="0"/>
              <a:t>‘I understood it a lot as I could see where Mandy was talking about and really took in what I need to improve on</a:t>
            </a:r>
            <a:r>
              <a:rPr lang="en-GB" sz="2400" i="1" dirty="0" smtClean="0"/>
              <a:t>.’</a:t>
            </a:r>
          </a:p>
          <a:p>
            <a:pPr marL="0" indent="0">
              <a:buNone/>
            </a:pPr>
            <a:endParaRPr lang="en-GB" sz="2400" i="1" dirty="0" smtClean="0"/>
          </a:p>
          <a:p>
            <a:r>
              <a:rPr lang="en-GB" sz="2400" i="1" dirty="0"/>
              <a:t>‘shows they take time to go through your work</a:t>
            </a:r>
            <a:r>
              <a:rPr lang="en-GB" sz="2400" i="1" dirty="0" smtClean="0"/>
              <a:t>’</a:t>
            </a:r>
          </a:p>
          <a:p>
            <a:pPr marL="0" indent="0">
              <a:buNone/>
            </a:pPr>
            <a:endParaRPr lang="en-GB" sz="2400" i="1" dirty="0" smtClean="0"/>
          </a:p>
          <a:p>
            <a:r>
              <a:rPr lang="en-GB" sz="2400" i="1" dirty="0"/>
              <a:t>‘felt like a more personal feedback </a:t>
            </a:r>
            <a:r>
              <a:rPr lang="en-GB" sz="2400" i="1" dirty="0" smtClean="0"/>
              <a:t>than </a:t>
            </a:r>
            <a:r>
              <a:rPr lang="en-GB" sz="2400" i="1" dirty="0"/>
              <a:t>a typed sheet’</a:t>
            </a:r>
            <a:endParaRPr lang="en-GB" sz="2400" dirty="0"/>
          </a:p>
        </p:txBody>
      </p:sp>
    </p:spTree>
    <p:extLst>
      <p:ext uri="{BB962C8B-B14F-4D97-AF65-F5344CB8AC3E}">
        <p14:creationId xmlns:p14="http://schemas.microsoft.com/office/powerpoint/2010/main" val="28996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Results of Student Survey</a:t>
            </a:r>
            <a:endParaRPr lang="en-GB" dirty="0"/>
          </a:p>
        </p:txBody>
      </p:sp>
    </p:spTree>
    <p:extLst>
      <p:ext uri="{BB962C8B-B14F-4D97-AF65-F5344CB8AC3E}">
        <p14:creationId xmlns:p14="http://schemas.microsoft.com/office/powerpoint/2010/main" val="420874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495299"/>
            <a:ext cx="2819400" cy="533401"/>
          </a:xfrm>
        </p:spPr>
        <p:txBody>
          <a:bodyPr>
            <a:normAutofit fontScale="90000"/>
          </a:bodyPr>
          <a:lstStyle/>
          <a:p>
            <a:r>
              <a:rPr lang="en-GB" b="1" u="sng" dirty="0" smtClean="0"/>
              <a:t>Headlines</a:t>
            </a:r>
            <a:endParaRPr lang="en-GB" b="1" u="sng" dirty="0"/>
          </a:p>
        </p:txBody>
      </p:sp>
      <p:sp>
        <p:nvSpPr>
          <p:cNvPr id="3" name="Content Placeholder 2"/>
          <p:cNvSpPr>
            <a:spLocks noGrp="1"/>
          </p:cNvSpPr>
          <p:nvPr>
            <p:ph sz="quarter" idx="1"/>
          </p:nvPr>
        </p:nvSpPr>
        <p:spPr>
          <a:xfrm>
            <a:off x="557212" y="1219200"/>
            <a:ext cx="7696200" cy="3276600"/>
          </a:xfrm>
        </p:spPr>
        <p:txBody>
          <a:bodyPr>
            <a:normAutofit/>
          </a:bodyPr>
          <a:lstStyle/>
          <a:p>
            <a:pPr marL="0" indent="0">
              <a:buNone/>
            </a:pPr>
            <a:r>
              <a:rPr lang="en-GB" b="1" dirty="0"/>
              <a:t>Overall, what format(s) of assessment feedback would you most like to receive? </a:t>
            </a:r>
            <a:endParaRPr lang="en-GB" dirty="0"/>
          </a:p>
          <a:p>
            <a:pPr>
              <a:buFont typeface="Arial" panose="020B0604020202020204" pitchFamily="34" charset="0"/>
              <a:buChar char="•"/>
            </a:pPr>
            <a:r>
              <a:rPr lang="en-GB" dirty="0" smtClean="0"/>
              <a:t>Opinions about video feedback were strong and polarised.</a:t>
            </a:r>
          </a:p>
          <a:p>
            <a:pPr>
              <a:buFont typeface="Arial" panose="020B0604020202020204" pitchFamily="34" charset="0"/>
              <a:buChar char="•"/>
            </a:pPr>
            <a:r>
              <a:rPr lang="en-GB" dirty="0" smtClean="0"/>
              <a:t>16 out of 30 said they would prefer video feedback</a:t>
            </a:r>
          </a:p>
          <a:p>
            <a:pPr>
              <a:buFont typeface="Arial" panose="020B0604020202020204" pitchFamily="34" charset="0"/>
              <a:buChar char="•"/>
            </a:pPr>
            <a:r>
              <a:rPr lang="en-GB" dirty="0" smtClean="0"/>
              <a:t>3 out of 30 said they would prefer written feedback</a:t>
            </a:r>
          </a:p>
          <a:p>
            <a:pPr>
              <a:buFont typeface="Arial" panose="020B0604020202020204" pitchFamily="34" charset="0"/>
              <a:buChar char="•"/>
            </a:pPr>
            <a:r>
              <a:rPr lang="en-GB" dirty="0" smtClean="0"/>
              <a:t>11 out of 30 said they would prefer ‘both’. </a:t>
            </a:r>
            <a:endParaRPr lang="en-GB" dirty="0"/>
          </a:p>
        </p:txBody>
      </p:sp>
      <p:sp>
        <p:nvSpPr>
          <p:cNvPr id="7" name="Rounded Rectangle 6"/>
          <p:cNvSpPr/>
          <p:nvPr/>
        </p:nvSpPr>
        <p:spPr>
          <a:xfrm>
            <a:off x="557212" y="4876800"/>
            <a:ext cx="8129588" cy="15240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62000" y="5029200"/>
            <a:ext cx="7796212" cy="1200329"/>
          </a:xfrm>
          <a:prstGeom prst="rect">
            <a:avLst/>
          </a:prstGeom>
          <a:noFill/>
        </p:spPr>
        <p:txBody>
          <a:bodyPr wrap="square" rtlCol="0">
            <a:spAutoFit/>
          </a:bodyPr>
          <a:lstStyle/>
          <a:p>
            <a:pPr algn="ctr"/>
            <a:r>
              <a:rPr lang="en-GB" sz="2400" dirty="0" smtClean="0"/>
              <a:t>Catering for the variety of opinions is relatively easy by offering a choice. The students who would like both forms of feedback present more of a challenge. </a:t>
            </a:r>
          </a:p>
        </p:txBody>
      </p:sp>
    </p:spTree>
    <p:extLst>
      <p:ext uri="{BB962C8B-B14F-4D97-AF65-F5344CB8AC3E}">
        <p14:creationId xmlns:p14="http://schemas.microsoft.com/office/powerpoint/2010/main" val="183879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 and literature</a:t>
            </a:r>
            <a:endParaRPr lang="en-GB" dirty="0"/>
          </a:p>
        </p:txBody>
      </p:sp>
    </p:spTree>
    <p:extLst>
      <p:ext uri="{BB962C8B-B14F-4D97-AF65-F5344CB8AC3E}">
        <p14:creationId xmlns:p14="http://schemas.microsoft.com/office/powerpoint/2010/main" val="91117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57212" y="1219200"/>
            <a:ext cx="7696200" cy="1905000"/>
          </a:xfrm>
        </p:spPr>
        <p:txBody>
          <a:bodyPr>
            <a:normAutofit/>
          </a:bodyPr>
          <a:lstStyle/>
          <a:p>
            <a:pPr marL="0" indent="0">
              <a:buNone/>
            </a:pPr>
            <a:r>
              <a:rPr lang="en-GB" b="1" dirty="0"/>
              <a:t>What would you consider to be the optimum length of video feedback</a:t>
            </a:r>
            <a:r>
              <a:rPr lang="en-GB" b="1" dirty="0" smtClean="0"/>
              <a:t>?</a:t>
            </a:r>
          </a:p>
          <a:p>
            <a:pPr marL="0" indent="0">
              <a:buNone/>
            </a:pPr>
            <a:r>
              <a:rPr lang="en-GB" dirty="0" smtClean="0"/>
              <a:t>50% thought that 2-5 mins was optimal.</a:t>
            </a:r>
          </a:p>
          <a:p>
            <a:pPr marL="0" indent="0">
              <a:buNone/>
            </a:pPr>
            <a:r>
              <a:rPr lang="en-GB" dirty="0" smtClean="0"/>
              <a:t>50% thought that 5-10 mins was optimal. </a:t>
            </a:r>
            <a:endParaRPr lang="en-GB" dirty="0"/>
          </a:p>
        </p:txBody>
      </p:sp>
      <p:sp>
        <p:nvSpPr>
          <p:cNvPr id="8" name="Content Placeholder 2"/>
          <p:cNvSpPr txBox="1">
            <a:spLocks/>
          </p:cNvSpPr>
          <p:nvPr/>
        </p:nvSpPr>
        <p:spPr>
          <a:xfrm>
            <a:off x="557212" y="3810000"/>
            <a:ext cx="7696200" cy="1905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b="1" dirty="0"/>
              <a:t>To what extent did the video feedback contain the features of good feedback you identified above</a:t>
            </a:r>
            <a:r>
              <a:rPr lang="en-GB" b="1" dirty="0" smtClean="0"/>
              <a:t>?</a:t>
            </a:r>
          </a:p>
          <a:p>
            <a:pPr marL="0" indent="0">
              <a:buNone/>
            </a:pPr>
            <a:r>
              <a:rPr lang="en-GB" dirty="0" smtClean="0"/>
              <a:t>76% - to a great extent</a:t>
            </a:r>
          </a:p>
          <a:p>
            <a:pPr marL="0" indent="0">
              <a:buNone/>
            </a:pPr>
            <a:r>
              <a:rPr lang="en-GB" dirty="0" smtClean="0"/>
              <a:t>21% - somewhat</a:t>
            </a:r>
          </a:p>
          <a:p>
            <a:pPr marL="0" indent="0">
              <a:buNone/>
            </a:pPr>
            <a:r>
              <a:rPr lang="en-GB" dirty="0" smtClean="0"/>
              <a:t>3% - not at all</a:t>
            </a:r>
            <a:endParaRPr lang="en-GB" dirty="0"/>
          </a:p>
        </p:txBody>
      </p:sp>
    </p:spTree>
    <p:extLst>
      <p:ext uri="{BB962C8B-B14F-4D97-AF65-F5344CB8AC3E}">
        <p14:creationId xmlns:p14="http://schemas.microsoft.com/office/powerpoint/2010/main" val="58006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609600"/>
            <a:ext cx="7696200" cy="4343400"/>
          </a:xfrm>
        </p:spPr>
        <p:txBody>
          <a:bodyPr>
            <a:normAutofit lnSpcReduction="10000"/>
          </a:bodyPr>
          <a:lstStyle/>
          <a:p>
            <a:pPr marL="0" indent="0">
              <a:buNone/>
            </a:pPr>
            <a:r>
              <a:rPr lang="en-GB" b="1" dirty="0"/>
              <a:t>What is helpful about video feedback compared to feedback given in other ways, for example written feedback</a:t>
            </a:r>
            <a:r>
              <a:rPr lang="en-GB" b="1" dirty="0" smtClean="0"/>
              <a:t>?</a:t>
            </a:r>
          </a:p>
          <a:p>
            <a:pPr marL="0" indent="0">
              <a:buNone/>
            </a:pPr>
            <a:endParaRPr lang="en-GB" b="1" dirty="0"/>
          </a:p>
          <a:p>
            <a:pPr marL="0" indent="0">
              <a:buNone/>
            </a:pPr>
            <a:r>
              <a:rPr lang="en-GB" dirty="0" smtClean="0"/>
              <a:t>Easier to understand</a:t>
            </a:r>
          </a:p>
          <a:p>
            <a:pPr marL="0" indent="0">
              <a:buNone/>
            </a:pPr>
            <a:endParaRPr lang="en-GB" dirty="0"/>
          </a:p>
          <a:p>
            <a:pPr marL="0" indent="0">
              <a:buNone/>
            </a:pPr>
            <a:r>
              <a:rPr lang="en-GB" dirty="0" smtClean="0"/>
              <a:t>Felt more personalised</a:t>
            </a:r>
          </a:p>
          <a:p>
            <a:pPr marL="0" indent="0">
              <a:buNone/>
            </a:pPr>
            <a:endParaRPr lang="en-GB" dirty="0"/>
          </a:p>
          <a:p>
            <a:pPr marL="0" indent="0">
              <a:buNone/>
            </a:pPr>
            <a:r>
              <a:rPr lang="en-GB" dirty="0" smtClean="0"/>
              <a:t>Exemplification was clearer</a:t>
            </a:r>
          </a:p>
          <a:p>
            <a:pPr marL="0" indent="0">
              <a:buNone/>
            </a:pPr>
            <a:endParaRPr lang="en-GB" dirty="0"/>
          </a:p>
          <a:p>
            <a:pPr marL="0" indent="0">
              <a:buNone/>
            </a:pPr>
            <a:r>
              <a:rPr lang="en-GB" dirty="0" smtClean="0"/>
              <a:t>More motivating</a:t>
            </a:r>
          </a:p>
          <a:p>
            <a:pPr marL="0" indent="0">
              <a:buNone/>
            </a:pPr>
            <a:endParaRPr lang="en-GB" sz="1800" i="1" dirty="0"/>
          </a:p>
          <a:p>
            <a:pPr marL="0" indent="0">
              <a:buNone/>
            </a:pPr>
            <a:endParaRPr lang="en-GB" sz="1800" i="1" dirty="0"/>
          </a:p>
        </p:txBody>
      </p:sp>
    </p:spTree>
    <p:extLst>
      <p:ext uri="{BB962C8B-B14F-4D97-AF65-F5344CB8AC3E}">
        <p14:creationId xmlns:p14="http://schemas.microsoft.com/office/powerpoint/2010/main" val="91203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5788" y="381000"/>
            <a:ext cx="7824788" cy="5943600"/>
          </a:xfrm>
        </p:spPr>
        <p:txBody>
          <a:bodyPr>
            <a:normAutofit fontScale="70000" lnSpcReduction="20000"/>
          </a:bodyPr>
          <a:lstStyle/>
          <a:p>
            <a:pPr marL="0" indent="0">
              <a:buNone/>
            </a:pPr>
            <a:r>
              <a:rPr lang="en-GB" b="1" dirty="0"/>
              <a:t>What is helpful about video feedback compared to feedback given in other ways, for example written feedback</a:t>
            </a:r>
            <a:r>
              <a:rPr lang="en-GB" b="1" dirty="0" smtClean="0"/>
              <a:t>?</a:t>
            </a:r>
          </a:p>
          <a:p>
            <a:pPr marL="0" indent="0">
              <a:buNone/>
            </a:pPr>
            <a:endParaRPr lang="en-GB" b="1" dirty="0"/>
          </a:p>
          <a:p>
            <a:pPr marL="0" indent="0">
              <a:lnSpc>
                <a:spcPct val="120000"/>
              </a:lnSpc>
              <a:spcAft>
                <a:spcPts val="600"/>
              </a:spcAft>
              <a:buNone/>
            </a:pPr>
            <a:r>
              <a:rPr lang="en-GB" sz="2900" i="1" dirty="0" smtClean="0">
                <a:latin typeface="Calibri" panose="020F0502020204030204" pitchFamily="34" charset="0"/>
              </a:rPr>
              <a:t>‘Brought </a:t>
            </a:r>
            <a:r>
              <a:rPr lang="en-GB" sz="2900" i="1" dirty="0">
                <a:latin typeface="Calibri" panose="020F0502020204030204" pitchFamily="34" charset="0"/>
              </a:rPr>
              <a:t>it to life. Gave sense of interactivity without actually having that. Helped to pinpoint specific areas discussed and helped identity where I was meeting criteria in a much more effective way. Took much less time to get the key ideas too. </a:t>
            </a:r>
            <a:r>
              <a:rPr lang="en-GB" sz="2900" i="1" dirty="0" smtClean="0">
                <a:latin typeface="Calibri" panose="020F0502020204030204" pitchFamily="34" charset="0"/>
              </a:rPr>
              <a:t>Also </a:t>
            </a:r>
            <a:r>
              <a:rPr lang="en-GB" sz="2900" i="1" dirty="0">
                <a:latin typeface="Calibri" panose="020F0502020204030204" pitchFamily="34" charset="0"/>
              </a:rPr>
              <a:t>felt more </a:t>
            </a:r>
            <a:r>
              <a:rPr lang="en-GB" sz="2900" i="1" dirty="0" smtClean="0">
                <a:latin typeface="Calibri" panose="020F0502020204030204" pitchFamily="34" charset="0"/>
              </a:rPr>
              <a:t>personalised.’</a:t>
            </a:r>
            <a:endParaRPr lang="en-GB" sz="2900" i="1" dirty="0">
              <a:latin typeface="Calibri" panose="020F0502020204030204" pitchFamily="34" charset="0"/>
            </a:endParaRPr>
          </a:p>
          <a:p>
            <a:pPr marL="0" indent="0">
              <a:lnSpc>
                <a:spcPct val="120000"/>
              </a:lnSpc>
              <a:spcAft>
                <a:spcPts val="600"/>
              </a:spcAft>
              <a:buNone/>
            </a:pPr>
            <a:r>
              <a:rPr lang="en-GB" sz="2900" i="1" dirty="0" smtClean="0">
                <a:latin typeface="Calibri" panose="020F0502020204030204" pitchFamily="34" charset="0"/>
              </a:rPr>
              <a:t>‘The </a:t>
            </a:r>
            <a:r>
              <a:rPr lang="en-GB" sz="2900" i="1" dirty="0">
                <a:latin typeface="Calibri" panose="020F0502020204030204" pitchFamily="34" charset="0"/>
              </a:rPr>
              <a:t>language used when talking is far easier to take on board than that in a short comment in Word </a:t>
            </a:r>
            <a:r>
              <a:rPr lang="en-GB" sz="2900" i="1" dirty="0" err="1">
                <a:latin typeface="Calibri" panose="020F0502020204030204" pitchFamily="34" charset="0"/>
              </a:rPr>
              <a:t>markups</a:t>
            </a:r>
            <a:r>
              <a:rPr lang="en-GB" sz="2900" i="1" dirty="0" smtClean="0">
                <a:latin typeface="Calibri" panose="020F0502020204030204" pitchFamily="34" charset="0"/>
              </a:rPr>
              <a:t>.’</a:t>
            </a:r>
            <a:endParaRPr lang="en-GB" sz="2900" i="1" dirty="0">
              <a:latin typeface="Calibri" panose="020F0502020204030204" pitchFamily="34" charset="0"/>
            </a:endParaRPr>
          </a:p>
          <a:p>
            <a:pPr marL="0" indent="0">
              <a:lnSpc>
                <a:spcPct val="120000"/>
              </a:lnSpc>
              <a:spcAft>
                <a:spcPts val="600"/>
              </a:spcAft>
              <a:buNone/>
            </a:pPr>
            <a:r>
              <a:rPr lang="en-GB" sz="2900" i="1" dirty="0" smtClean="0">
                <a:latin typeface="Calibri" panose="020F0502020204030204" pitchFamily="34" charset="0"/>
              </a:rPr>
              <a:t>‘Written </a:t>
            </a:r>
            <a:r>
              <a:rPr lang="en-GB" sz="2900" i="1" dirty="0">
                <a:latin typeface="Calibri" panose="020F0502020204030204" pitchFamily="34" charset="0"/>
              </a:rPr>
              <a:t>feedback is very unanimous and basic, video feedback is detailed and you hear the marker explain </a:t>
            </a:r>
            <a:r>
              <a:rPr lang="en-GB" sz="2900" i="1" dirty="0" smtClean="0">
                <a:latin typeface="Calibri" panose="020F0502020204030204" pitchFamily="34" charset="0"/>
              </a:rPr>
              <a:t>things.’</a:t>
            </a:r>
            <a:endParaRPr lang="en-GB" sz="2900" i="1" dirty="0">
              <a:latin typeface="Calibri" panose="020F0502020204030204" pitchFamily="34" charset="0"/>
            </a:endParaRPr>
          </a:p>
          <a:p>
            <a:pPr marL="0" indent="0">
              <a:lnSpc>
                <a:spcPct val="120000"/>
              </a:lnSpc>
              <a:spcAft>
                <a:spcPts val="600"/>
              </a:spcAft>
              <a:buNone/>
            </a:pPr>
            <a:r>
              <a:rPr lang="en-GB" sz="2900" i="1" dirty="0" smtClean="0">
                <a:latin typeface="Calibri" panose="020F0502020204030204" pitchFamily="34" charset="0"/>
              </a:rPr>
              <a:t>‘Comments </a:t>
            </a:r>
            <a:r>
              <a:rPr lang="en-GB" sz="2900" i="1" dirty="0">
                <a:latin typeface="Calibri" panose="020F0502020204030204" pitchFamily="34" charset="0"/>
              </a:rPr>
              <a:t>seem more meaningful when given verbally</a:t>
            </a:r>
            <a:r>
              <a:rPr lang="en-GB" sz="2900" i="1" dirty="0" smtClean="0">
                <a:latin typeface="Calibri" panose="020F0502020204030204" pitchFamily="34" charset="0"/>
              </a:rPr>
              <a:t>.’</a:t>
            </a:r>
            <a:endParaRPr lang="en-GB" sz="2900" i="1" dirty="0">
              <a:latin typeface="Calibri" panose="020F0502020204030204" pitchFamily="34" charset="0"/>
            </a:endParaRPr>
          </a:p>
          <a:p>
            <a:pPr marL="0" indent="0">
              <a:lnSpc>
                <a:spcPct val="120000"/>
              </a:lnSpc>
              <a:spcAft>
                <a:spcPts val="600"/>
              </a:spcAft>
              <a:buNone/>
            </a:pPr>
            <a:r>
              <a:rPr lang="en-GB" sz="2900" i="1" dirty="0" smtClean="0">
                <a:latin typeface="Calibri" panose="020F0502020204030204" pitchFamily="34" charset="0"/>
              </a:rPr>
              <a:t>‘Could </a:t>
            </a:r>
            <a:r>
              <a:rPr lang="en-GB" sz="2900" i="1" dirty="0">
                <a:latin typeface="Calibri" panose="020F0502020204030204" pitchFamily="34" charset="0"/>
              </a:rPr>
              <a:t>give a more detailed response that felt more personal and </a:t>
            </a:r>
            <a:r>
              <a:rPr lang="en-GB" sz="2900" i="1" dirty="0" smtClean="0">
                <a:latin typeface="Calibri" panose="020F0502020204030204" pitchFamily="34" charset="0"/>
              </a:rPr>
              <a:t>engaging.’</a:t>
            </a:r>
            <a:endParaRPr lang="en-GB" sz="2900" i="1" dirty="0">
              <a:latin typeface="Calibri" panose="020F0502020204030204" pitchFamily="34" charset="0"/>
            </a:endParaRPr>
          </a:p>
          <a:p>
            <a:pPr marL="0" indent="0">
              <a:lnSpc>
                <a:spcPct val="120000"/>
              </a:lnSpc>
              <a:spcAft>
                <a:spcPts val="600"/>
              </a:spcAft>
              <a:buNone/>
            </a:pPr>
            <a:r>
              <a:rPr lang="en-GB" sz="2900" i="1" dirty="0" smtClean="0">
                <a:latin typeface="Calibri" panose="020F0502020204030204" pitchFamily="34" charset="0"/>
              </a:rPr>
              <a:t>‘Written </a:t>
            </a:r>
            <a:r>
              <a:rPr lang="en-GB" sz="2900" i="1" dirty="0">
                <a:latin typeface="Calibri" panose="020F0502020204030204" pitchFamily="34" charset="0"/>
              </a:rPr>
              <a:t>feedback can sound negative. With video feedback you feel as though you are being spoken to directly which is more personal. I took criticisms much better when being spoken to</a:t>
            </a:r>
            <a:r>
              <a:rPr lang="en-GB" sz="2900" i="1" dirty="0" smtClean="0">
                <a:latin typeface="Calibri" panose="020F0502020204030204" pitchFamily="34" charset="0"/>
              </a:rPr>
              <a:t>.’</a:t>
            </a:r>
          </a:p>
        </p:txBody>
      </p:sp>
    </p:spTree>
    <p:extLst>
      <p:ext uri="{BB962C8B-B14F-4D97-AF65-F5344CB8AC3E}">
        <p14:creationId xmlns:p14="http://schemas.microsoft.com/office/powerpoint/2010/main" val="127689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28601"/>
            <a:ext cx="8105775" cy="838200"/>
          </a:xfrm>
        </p:spPr>
        <p:txBody>
          <a:bodyPr/>
          <a:lstStyle/>
          <a:p>
            <a:r>
              <a:rPr lang="en-GB" b="1" u="sng" dirty="0" smtClean="0"/>
              <a:t>However</a:t>
            </a:r>
            <a:endParaRPr lang="en-GB" b="1" u="sng" dirty="0"/>
          </a:p>
        </p:txBody>
      </p:sp>
      <p:sp>
        <p:nvSpPr>
          <p:cNvPr id="3" name="Content Placeholder 2"/>
          <p:cNvSpPr>
            <a:spLocks noGrp="1"/>
          </p:cNvSpPr>
          <p:nvPr>
            <p:ph sz="quarter" idx="1"/>
          </p:nvPr>
        </p:nvSpPr>
        <p:spPr>
          <a:xfrm>
            <a:off x="761999" y="1371600"/>
            <a:ext cx="7696200" cy="5017008"/>
          </a:xfrm>
        </p:spPr>
        <p:txBody>
          <a:bodyPr>
            <a:normAutofit/>
          </a:bodyPr>
          <a:lstStyle/>
          <a:p>
            <a:pPr marL="0" indent="0">
              <a:buNone/>
            </a:pPr>
            <a:r>
              <a:rPr lang="en-GB" dirty="0" smtClean="0"/>
              <a:t>Some students wanted to be able to go through their feedback at their own pace.</a:t>
            </a:r>
          </a:p>
          <a:p>
            <a:pPr marL="0" indent="0">
              <a:buNone/>
            </a:pPr>
            <a:endParaRPr lang="en-GB" dirty="0"/>
          </a:p>
          <a:p>
            <a:pPr marL="0" indent="0">
              <a:buNone/>
            </a:pPr>
            <a:r>
              <a:rPr lang="en-GB" dirty="0" smtClean="0"/>
              <a:t>Performance against specific assessment domains is not explicitly conveyed through video feedback.</a:t>
            </a:r>
          </a:p>
          <a:p>
            <a:pPr marL="0" indent="0">
              <a:buNone/>
            </a:pPr>
            <a:endParaRPr lang="en-GB" dirty="0"/>
          </a:p>
          <a:p>
            <a:pPr marL="0" indent="0">
              <a:buNone/>
            </a:pPr>
            <a:r>
              <a:rPr lang="en-GB" dirty="0" smtClean="0"/>
              <a:t>It is more difficult to make connections between the feedback and subsequent assignments. </a:t>
            </a:r>
          </a:p>
          <a:p>
            <a:pPr marL="0" indent="0">
              <a:buNone/>
            </a:pPr>
            <a:endParaRPr lang="en-GB" dirty="0"/>
          </a:p>
          <a:p>
            <a:pPr marL="0" indent="0">
              <a:buNone/>
            </a:pPr>
            <a:r>
              <a:rPr lang="en-GB" dirty="0" smtClean="0"/>
              <a:t>Can feel more negative – the ‘personal’ element noted earlier can cut both ways. </a:t>
            </a:r>
            <a:endParaRPr lang="en-GB" dirty="0"/>
          </a:p>
        </p:txBody>
      </p:sp>
    </p:spTree>
    <p:extLst>
      <p:ext uri="{BB962C8B-B14F-4D97-AF65-F5344CB8AC3E}">
        <p14:creationId xmlns:p14="http://schemas.microsoft.com/office/powerpoint/2010/main" val="325892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28601"/>
            <a:ext cx="8105775" cy="838200"/>
          </a:xfrm>
        </p:spPr>
        <p:txBody>
          <a:bodyPr/>
          <a:lstStyle/>
          <a:p>
            <a:r>
              <a:rPr lang="en-GB" b="1" u="sng" dirty="0" smtClean="0"/>
              <a:t>Also …</a:t>
            </a:r>
            <a:endParaRPr lang="en-GB" b="1" u="sng" dirty="0"/>
          </a:p>
        </p:txBody>
      </p:sp>
      <p:sp>
        <p:nvSpPr>
          <p:cNvPr id="3" name="Content Placeholder 2"/>
          <p:cNvSpPr>
            <a:spLocks noGrp="1"/>
          </p:cNvSpPr>
          <p:nvPr>
            <p:ph sz="quarter" idx="1"/>
          </p:nvPr>
        </p:nvSpPr>
        <p:spPr>
          <a:xfrm>
            <a:off x="761999" y="1371600"/>
            <a:ext cx="7696200" cy="5017008"/>
          </a:xfrm>
        </p:spPr>
        <p:txBody>
          <a:bodyPr>
            <a:normAutofit/>
          </a:bodyPr>
          <a:lstStyle/>
          <a:p>
            <a:pPr marL="0" indent="0">
              <a:buNone/>
            </a:pPr>
            <a:r>
              <a:rPr lang="en-GB" dirty="0" smtClean="0"/>
              <a:t>For students on teacher education and Early Childhood courses who will be in the business of giving feedback to children, the questionnaire caused them to think about the ways that they might give that feedback. </a:t>
            </a:r>
            <a:endParaRPr lang="en-GB" dirty="0"/>
          </a:p>
        </p:txBody>
      </p:sp>
    </p:spTree>
    <p:extLst>
      <p:ext uri="{BB962C8B-B14F-4D97-AF65-F5344CB8AC3E}">
        <p14:creationId xmlns:p14="http://schemas.microsoft.com/office/powerpoint/2010/main" val="193127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28601"/>
            <a:ext cx="8105775" cy="838200"/>
          </a:xfrm>
        </p:spPr>
        <p:txBody>
          <a:bodyPr/>
          <a:lstStyle/>
          <a:p>
            <a:r>
              <a:rPr lang="en-GB" b="1" u="sng" dirty="0" smtClean="0"/>
              <a:t>Issues</a:t>
            </a:r>
            <a:endParaRPr lang="en-GB" b="1" u="sng" dirty="0"/>
          </a:p>
        </p:txBody>
      </p:sp>
      <p:sp>
        <p:nvSpPr>
          <p:cNvPr id="3" name="Content Placeholder 2"/>
          <p:cNvSpPr>
            <a:spLocks noGrp="1"/>
          </p:cNvSpPr>
          <p:nvPr>
            <p:ph sz="quarter" idx="1"/>
          </p:nvPr>
        </p:nvSpPr>
        <p:spPr>
          <a:xfrm>
            <a:off x="762000" y="1219200"/>
            <a:ext cx="7696200" cy="5017008"/>
          </a:xfrm>
        </p:spPr>
        <p:txBody>
          <a:bodyPr>
            <a:normAutofit fontScale="92500"/>
          </a:bodyPr>
          <a:lstStyle/>
          <a:p>
            <a:r>
              <a:rPr lang="en-GB" dirty="0" smtClean="0"/>
              <a:t>All of the studies I looked at, and in the work I have done, most students prefer feedback in this format.</a:t>
            </a:r>
          </a:p>
          <a:p>
            <a:pPr marL="0" indent="0">
              <a:buNone/>
            </a:pPr>
            <a:endParaRPr lang="en-GB" dirty="0" smtClean="0"/>
          </a:p>
          <a:p>
            <a:r>
              <a:rPr lang="en-GB" dirty="0" smtClean="0"/>
              <a:t>However the one key issue which has arisen is the lack of a written record to support the use of feedback with future assignments</a:t>
            </a:r>
          </a:p>
          <a:p>
            <a:r>
              <a:rPr lang="en-GB" dirty="0" smtClean="0"/>
              <a:t>Several students would prefer written feedback too!</a:t>
            </a:r>
          </a:p>
          <a:p>
            <a:r>
              <a:rPr lang="en-GB" dirty="0" smtClean="0"/>
              <a:t>A clear and persistent steer to download the video, and to note summary points might improve this.</a:t>
            </a:r>
          </a:p>
          <a:p>
            <a:endParaRPr lang="en-GB" dirty="0"/>
          </a:p>
          <a:p>
            <a:r>
              <a:rPr lang="en-GB" dirty="0" smtClean="0"/>
              <a:t>A few technical issues but it has mostly been very straightforward.</a:t>
            </a:r>
            <a:endParaRPr lang="en-GB" dirty="0"/>
          </a:p>
        </p:txBody>
      </p:sp>
    </p:spTree>
    <p:extLst>
      <p:ext uri="{BB962C8B-B14F-4D97-AF65-F5344CB8AC3E}">
        <p14:creationId xmlns:p14="http://schemas.microsoft.com/office/powerpoint/2010/main" val="134626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Next steps</a:t>
            </a:r>
            <a:endParaRPr lang="en-GB" dirty="0"/>
          </a:p>
        </p:txBody>
      </p:sp>
    </p:spTree>
    <p:extLst>
      <p:ext uri="{BB962C8B-B14F-4D97-AF65-F5344CB8AC3E}">
        <p14:creationId xmlns:p14="http://schemas.microsoft.com/office/powerpoint/2010/main" val="155775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685800" y="685800"/>
            <a:ext cx="7696200" cy="5562600"/>
          </a:xfrm>
        </p:spPr>
        <p:txBody>
          <a:bodyPr>
            <a:normAutofit/>
          </a:bodyPr>
          <a:lstStyle/>
          <a:p>
            <a:pPr marL="0" indent="0">
              <a:buNone/>
            </a:pPr>
            <a:r>
              <a:rPr lang="en-GB" dirty="0" smtClean="0"/>
              <a:t>Being sure to offer the students a choice and making this explicit to them. </a:t>
            </a:r>
          </a:p>
          <a:p>
            <a:pPr marL="0" indent="0">
              <a:buNone/>
            </a:pPr>
            <a:endParaRPr lang="en-GB" dirty="0"/>
          </a:p>
          <a:p>
            <a:pPr marL="0" indent="0">
              <a:buNone/>
            </a:pPr>
            <a:r>
              <a:rPr lang="en-GB" dirty="0" smtClean="0"/>
              <a:t>How do we cater for students who would like both forms of feedback? </a:t>
            </a:r>
          </a:p>
          <a:p>
            <a:pPr marL="0" indent="0">
              <a:buNone/>
            </a:pPr>
            <a:endParaRPr lang="en-GB" dirty="0"/>
          </a:p>
          <a:p>
            <a:pPr marL="0" indent="0">
              <a:buNone/>
            </a:pPr>
            <a:r>
              <a:rPr lang="en-GB" dirty="0" smtClean="0"/>
              <a:t>Ways to make the key points more ‘portable’ to future assignments. </a:t>
            </a:r>
          </a:p>
          <a:p>
            <a:pPr marL="0" indent="0">
              <a:buNone/>
            </a:pPr>
            <a:endParaRPr lang="en-GB" dirty="0"/>
          </a:p>
          <a:p>
            <a:pPr marL="0" indent="0">
              <a:buNone/>
            </a:pPr>
            <a:r>
              <a:rPr lang="en-GB" dirty="0" smtClean="0"/>
              <a:t>Taking care over tone of voice, body language </a:t>
            </a:r>
            <a:r>
              <a:rPr lang="en-GB" dirty="0" err="1" smtClean="0"/>
              <a:t>etc</a:t>
            </a:r>
            <a:endParaRPr lang="en-GB" dirty="0" smtClean="0"/>
          </a:p>
          <a:p>
            <a:pPr marL="0" indent="0">
              <a:buNone/>
            </a:pPr>
            <a:endParaRPr lang="en-GB" dirty="0"/>
          </a:p>
          <a:p>
            <a:pPr marL="0" indent="0">
              <a:buNone/>
            </a:pPr>
            <a:r>
              <a:rPr lang="en-GB" dirty="0" smtClean="0"/>
              <a:t>How do we ensure that video feedback relates specifically to the assessment domains?</a:t>
            </a:r>
            <a:endParaRPr lang="en-GB" dirty="0"/>
          </a:p>
          <a:p>
            <a:pPr marL="0" indent="0">
              <a:buNone/>
            </a:pPr>
            <a:endParaRPr lang="en-GB" dirty="0"/>
          </a:p>
        </p:txBody>
      </p:sp>
    </p:spTree>
    <p:extLst>
      <p:ext uri="{BB962C8B-B14F-4D97-AF65-F5344CB8AC3E}">
        <p14:creationId xmlns:p14="http://schemas.microsoft.com/office/powerpoint/2010/main" val="136877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8258175" cy="1066801"/>
          </a:xfrm>
        </p:spPr>
        <p:txBody>
          <a:bodyPr/>
          <a:lstStyle/>
          <a:p>
            <a:r>
              <a:rPr lang="en-GB" b="1" u="sng" dirty="0" smtClean="0"/>
              <a:t>Thoughts and questions?</a:t>
            </a:r>
            <a:endParaRPr lang="en-GB" b="1" u="sng" dirty="0"/>
          </a:p>
        </p:txBody>
      </p:sp>
      <p:sp>
        <p:nvSpPr>
          <p:cNvPr id="3" name="Content Placeholder 2"/>
          <p:cNvSpPr>
            <a:spLocks noGrp="1"/>
          </p:cNvSpPr>
          <p:nvPr>
            <p:ph sz="quarter" idx="1"/>
          </p:nvPr>
        </p:nvSpPr>
        <p:spPr>
          <a:xfrm>
            <a:off x="685800" y="1600200"/>
            <a:ext cx="8183880" cy="4636008"/>
          </a:xfrm>
        </p:spPr>
        <p:txBody>
          <a:bodyPr/>
          <a:lstStyle/>
          <a:p>
            <a:endParaRPr lang="en-GB" dirty="0"/>
          </a:p>
        </p:txBody>
      </p:sp>
    </p:spTree>
    <p:extLst>
      <p:ext uri="{BB962C8B-B14F-4D97-AF65-F5344CB8AC3E}">
        <p14:creationId xmlns:p14="http://schemas.microsoft.com/office/powerpoint/2010/main" val="231618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0"/>
            <a:ext cx="8181975" cy="1066801"/>
          </a:xfrm>
        </p:spPr>
        <p:txBody>
          <a:bodyPr/>
          <a:lstStyle/>
          <a:p>
            <a:r>
              <a:rPr lang="en-GB" b="1" dirty="0" smtClean="0"/>
              <a:t>References </a:t>
            </a:r>
            <a:endParaRPr lang="en-GB" b="1" dirty="0"/>
          </a:p>
        </p:txBody>
      </p:sp>
      <p:sp>
        <p:nvSpPr>
          <p:cNvPr id="3" name="Content Placeholder 2"/>
          <p:cNvSpPr>
            <a:spLocks noGrp="1"/>
          </p:cNvSpPr>
          <p:nvPr>
            <p:ph sz="quarter" idx="1"/>
          </p:nvPr>
        </p:nvSpPr>
        <p:spPr>
          <a:xfrm>
            <a:off x="685800" y="1524000"/>
            <a:ext cx="7772400" cy="4712208"/>
          </a:xfrm>
        </p:spPr>
        <p:txBody>
          <a:bodyPr>
            <a:normAutofit fontScale="85000" lnSpcReduction="10000"/>
          </a:bodyPr>
          <a:lstStyle/>
          <a:p>
            <a:r>
              <a:rPr lang="en-GB" dirty="0"/>
              <a:t>Henderson, M. &amp; Phillips, M. (2015) ‘Video-based feedback on student assessment: scarily personal’, in </a:t>
            </a:r>
            <a:r>
              <a:rPr lang="en-GB" i="1" dirty="0"/>
              <a:t>Australasian Journal of Educational Technology, 2015, 31(1</a:t>
            </a:r>
            <a:r>
              <a:rPr lang="en-GB" i="1" dirty="0" smtClean="0"/>
              <a:t>).</a:t>
            </a:r>
          </a:p>
          <a:p>
            <a:r>
              <a:rPr lang="en-GB" dirty="0"/>
              <a:t>Parton, B. S., Crain-</a:t>
            </a:r>
            <a:r>
              <a:rPr lang="en-GB" dirty="0" err="1"/>
              <a:t>Dorough</a:t>
            </a:r>
            <a:r>
              <a:rPr lang="en-GB" dirty="0"/>
              <a:t>, M., &amp; Hancock, R. (2010). Using flip camcorders to create video feedback: Is it realistic for professors and beneficial to students? </a:t>
            </a:r>
            <a:r>
              <a:rPr lang="en-GB" i="1" dirty="0"/>
              <a:t>International Journal of Instructional Technology &amp; Distance Learning, 7</a:t>
            </a:r>
            <a:r>
              <a:rPr lang="en-GB" dirty="0"/>
              <a:t>(1), 15-23. </a:t>
            </a:r>
            <a:endParaRPr lang="en-GB" dirty="0" smtClean="0"/>
          </a:p>
          <a:p>
            <a:r>
              <a:rPr lang="en-GB" dirty="0" smtClean="0"/>
              <a:t>Turner, W. &amp; West, J. (2013) Assessment for “Digital First Language” Speakers: Online Video Assessment and Feedback in Higher Education. </a:t>
            </a:r>
            <a:r>
              <a:rPr lang="en-GB" i="1" dirty="0"/>
              <a:t>International Journal of Teaching and Learning in Higher </a:t>
            </a:r>
            <a:r>
              <a:rPr lang="en-GB" i="1" dirty="0" smtClean="0"/>
              <a:t>Education </a:t>
            </a:r>
            <a:r>
              <a:rPr lang="en-GB" dirty="0"/>
              <a:t>2013, Volume 25, Number 3, </a:t>
            </a:r>
            <a:r>
              <a:rPr lang="en-GB" dirty="0" smtClean="0"/>
              <a:t>288-296</a:t>
            </a:r>
          </a:p>
          <a:p>
            <a:r>
              <a:rPr lang="en-GB" dirty="0" err="1" smtClean="0"/>
              <a:t>Vincelette</a:t>
            </a:r>
            <a:r>
              <a:rPr lang="en-GB" dirty="0" smtClean="0"/>
              <a:t>, E.J. &amp; Bostic, T. (2013) Show and tell: Student and instructor perceptions of screencast assessment.  </a:t>
            </a:r>
            <a:r>
              <a:rPr lang="en-GB" i="1" dirty="0" smtClean="0"/>
              <a:t>Assessing Writing </a:t>
            </a:r>
            <a:r>
              <a:rPr lang="en-GB" dirty="0" smtClean="0"/>
              <a:t>18 (2013) 257-277.</a:t>
            </a:r>
            <a:endParaRPr lang="en-GB" dirty="0"/>
          </a:p>
        </p:txBody>
      </p:sp>
    </p:spTree>
    <p:extLst>
      <p:ext uri="{BB962C8B-B14F-4D97-AF65-F5344CB8AC3E}">
        <p14:creationId xmlns:p14="http://schemas.microsoft.com/office/powerpoint/2010/main" val="161390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a:t>
            </a:r>
            <a:endParaRPr lang="en-GB" b="1"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US" sz="2800" dirty="0"/>
              <a:t>We have been using video (</a:t>
            </a:r>
            <a:r>
              <a:rPr lang="en-US" sz="2800" dirty="0" err="1"/>
              <a:t>Kaltura</a:t>
            </a:r>
            <a:r>
              <a:rPr lang="en-US" sz="2800" dirty="0"/>
              <a:t>) to provide assessment feedback for written assignments </a:t>
            </a:r>
            <a:r>
              <a:rPr lang="en-US" sz="2800" dirty="0" smtClean="0"/>
              <a:t>in the BA(Hons) Early Childhood </a:t>
            </a:r>
            <a:r>
              <a:rPr lang="en-US" sz="2800" dirty="0" err="1" smtClean="0"/>
              <a:t>programme</a:t>
            </a:r>
            <a:r>
              <a:rPr lang="en-US" sz="2800" dirty="0" smtClean="0"/>
              <a:t> and the BA(Hons) Primary Education (ITE) for two years.</a:t>
            </a:r>
            <a:r>
              <a:rPr lang="en-US" sz="2800" dirty="0"/>
              <a:t>  </a:t>
            </a:r>
            <a:endParaRPr lang="en-US" sz="2800" dirty="0" smtClean="0"/>
          </a:p>
          <a:p>
            <a:r>
              <a:rPr lang="en-US" sz="2800" dirty="0" smtClean="0"/>
              <a:t>This </a:t>
            </a:r>
            <a:r>
              <a:rPr lang="en-US" sz="2800" dirty="0"/>
              <a:t>has been positively received by students, </a:t>
            </a:r>
            <a:r>
              <a:rPr lang="en-GB" sz="2800" dirty="0" smtClean="0"/>
              <a:t>but we were keen to evaluate the method and students’ responses more fully.</a:t>
            </a:r>
            <a:endParaRPr lang="en-GB" sz="2800" dirty="0"/>
          </a:p>
          <a:p>
            <a:pPr marL="0" indent="0">
              <a:buNone/>
            </a:pPr>
            <a:endParaRPr lang="en-GB" b="1" dirty="0" smtClean="0"/>
          </a:p>
          <a:p>
            <a:endParaRPr lang="en-GB" dirty="0"/>
          </a:p>
        </p:txBody>
      </p:sp>
    </p:spTree>
    <p:extLst>
      <p:ext uri="{BB962C8B-B14F-4D97-AF65-F5344CB8AC3E}">
        <p14:creationId xmlns:p14="http://schemas.microsoft.com/office/powerpoint/2010/main" val="257737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r>
              <a:rPr lang="en-GB" b="1" u="sng" dirty="0" smtClean="0"/>
              <a:t>What are screencasts?</a:t>
            </a:r>
            <a:endParaRPr lang="en-GB" b="1" u="sng" dirty="0"/>
          </a:p>
        </p:txBody>
      </p:sp>
      <p:sp>
        <p:nvSpPr>
          <p:cNvPr id="3" name="Content Placeholder 2"/>
          <p:cNvSpPr>
            <a:spLocks noGrp="1"/>
          </p:cNvSpPr>
          <p:nvPr>
            <p:ph sz="quarter" idx="1"/>
          </p:nvPr>
        </p:nvSpPr>
        <p:spPr>
          <a:xfrm>
            <a:off x="457200" y="1143001"/>
            <a:ext cx="8229600" cy="2514600"/>
          </a:xfrm>
        </p:spPr>
        <p:txBody>
          <a:bodyPr>
            <a:normAutofit fontScale="92500"/>
          </a:bodyPr>
          <a:lstStyle/>
          <a:p>
            <a:r>
              <a:rPr lang="en-GB" sz="2400" dirty="0"/>
              <a:t>Some </a:t>
            </a:r>
            <a:r>
              <a:rPr lang="en-GB" sz="2400" dirty="0" smtClean="0"/>
              <a:t>studies have looked at the use of video of the marker </a:t>
            </a:r>
            <a:r>
              <a:rPr lang="en-GB" sz="2400" dirty="0"/>
              <a:t>only – not with the student’s work on the screen too</a:t>
            </a:r>
            <a:r>
              <a:rPr lang="en-GB" sz="2400" dirty="0" smtClean="0"/>
              <a:t>.</a:t>
            </a:r>
          </a:p>
          <a:p>
            <a:pPr marL="0" indent="0">
              <a:buNone/>
            </a:pPr>
            <a:endParaRPr lang="en-GB" sz="2400" dirty="0" smtClean="0"/>
          </a:p>
          <a:p>
            <a:r>
              <a:rPr lang="en-GB" sz="2400" dirty="0" smtClean="0"/>
              <a:t>Others have captured the screen with the student’s work up too so you can talk through the script – this is what we have done.</a:t>
            </a:r>
            <a:endParaRPr lang="en-GB" sz="2400" dirty="0"/>
          </a:p>
          <a:p>
            <a:endParaRPr lang="en-GB"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97" t="38293" r="19215" b="20239"/>
          <a:stretch/>
        </p:blipFill>
        <p:spPr bwMode="auto">
          <a:xfrm>
            <a:off x="2362200" y="3276600"/>
            <a:ext cx="5638800" cy="331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2000"/>
          </a:xfrm>
        </p:spPr>
        <p:txBody>
          <a:bodyPr/>
          <a:lstStyle/>
          <a:p>
            <a:r>
              <a:rPr lang="en-GB" b="1" u="sng" dirty="0" smtClean="0"/>
              <a:t>How to feedback using screencasts</a:t>
            </a:r>
            <a:endParaRPr lang="en-GB" b="1" u="sng" dirty="0"/>
          </a:p>
        </p:txBody>
      </p:sp>
      <p:sp>
        <p:nvSpPr>
          <p:cNvPr id="3" name="Content Placeholder 2"/>
          <p:cNvSpPr>
            <a:spLocks noGrp="1"/>
          </p:cNvSpPr>
          <p:nvPr>
            <p:ph sz="quarter" idx="1"/>
          </p:nvPr>
        </p:nvSpPr>
        <p:spPr>
          <a:xfrm>
            <a:off x="274320" y="1298448"/>
            <a:ext cx="8595360" cy="5102352"/>
          </a:xfrm>
        </p:spPr>
        <p:txBody>
          <a:bodyPr>
            <a:normAutofit fontScale="85000" lnSpcReduction="20000"/>
          </a:bodyPr>
          <a:lstStyle/>
          <a:p>
            <a:pPr marL="457200" indent="-457200">
              <a:buAutoNum type="arabicPeriod"/>
            </a:pPr>
            <a:r>
              <a:rPr lang="en-GB" b="1" dirty="0" smtClean="0"/>
              <a:t>Read </a:t>
            </a:r>
            <a:r>
              <a:rPr lang="en-GB" b="1" dirty="0"/>
              <a:t>and annotate the submission and save the annotated </a:t>
            </a:r>
            <a:r>
              <a:rPr lang="en-GB" b="1" dirty="0" smtClean="0"/>
              <a:t>version</a:t>
            </a:r>
          </a:p>
          <a:p>
            <a:pPr marL="457200" indent="-457200">
              <a:buAutoNum type="arabicPeriod"/>
            </a:pPr>
            <a:r>
              <a:rPr lang="en-GB" dirty="0"/>
              <a:t>Still on the same </a:t>
            </a:r>
            <a:r>
              <a:rPr lang="en-GB" b="1" dirty="0"/>
              <a:t>Student Submission </a:t>
            </a:r>
            <a:r>
              <a:rPr lang="en-GB" dirty="0"/>
              <a:t>page, select the </a:t>
            </a:r>
            <a:r>
              <a:rPr lang="en-GB" b="1" dirty="0"/>
              <a:t>mashup icon</a:t>
            </a:r>
            <a:r>
              <a:rPr lang="en-GB" dirty="0"/>
              <a:t>, then from the drop-down, select </a:t>
            </a:r>
            <a:r>
              <a:rPr lang="en-GB" b="1" dirty="0" err="1"/>
              <a:t>Kaltura</a:t>
            </a:r>
            <a:r>
              <a:rPr lang="en-GB" b="1" dirty="0"/>
              <a:t> </a:t>
            </a:r>
            <a:r>
              <a:rPr lang="en-GB" b="1" dirty="0" smtClean="0"/>
              <a:t>Media.</a:t>
            </a:r>
          </a:p>
          <a:p>
            <a:pPr marL="457200" indent="-457200">
              <a:buAutoNum type="arabicPeriod"/>
            </a:pPr>
            <a:r>
              <a:rPr lang="en-GB" dirty="0"/>
              <a:t>On the top right of the screen click on </a:t>
            </a:r>
            <a:r>
              <a:rPr lang="en-GB" b="1" dirty="0"/>
              <a:t>Add media</a:t>
            </a:r>
            <a:r>
              <a:rPr lang="en-GB" dirty="0"/>
              <a:t> and then on </a:t>
            </a:r>
            <a:r>
              <a:rPr lang="en-GB" b="1" dirty="0"/>
              <a:t>Record your </a:t>
            </a:r>
            <a:r>
              <a:rPr lang="en-GB" b="1" dirty="0" smtClean="0"/>
              <a:t>screen</a:t>
            </a:r>
          </a:p>
          <a:p>
            <a:pPr marL="457200" indent="-457200">
              <a:buAutoNum type="arabicPeriod"/>
            </a:pPr>
            <a:r>
              <a:rPr lang="en-GB" dirty="0"/>
              <a:t>If you want to record a video of yourself in the corner of the screen too then click on the camera icon on the bar at the </a:t>
            </a:r>
            <a:r>
              <a:rPr lang="en-GB" dirty="0" smtClean="0"/>
              <a:t>bottom.</a:t>
            </a:r>
          </a:p>
          <a:p>
            <a:pPr marL="457200" indent="-457200">
              <a:buAutoNum type="arabicPeriod"/>
            </a:pPr>
            <a:r>
              <a:rPr lang="en-GB" b="1" dirty="0"/>
              <a:t>Make sure the assignment is on your screen and drag the dotted screen to encompass it</a:t>
            </a:r>
            <a:r>
              <a:rPr lang="en-GB" b="1" dirty="0" smtClean="0"/>
              <a:t>.</a:t>
            </a:r>
          </a:p>
          <a:p>
            <a:pPr marL="457200" indent="-457200">
              <a:buAutoNum type="arabicPeriod"/>
            </a:pPr>
            <a:r>
              <a:rPr lang="en-GB" b="1" dirty="0"/>
              <a:t>Click on the red record button to start your recording.  </a:t>
            </a:r>
            <a:r>
              <a:rPr lang="en-GB" dirty="0"/>
              <a:t>You can scroll up and down the assignment on your page. Click on </a:t>
            </a:r>
            <a:r>
              <a:rPr lang="en-GB" b="1" dirty="0"/>
              <a:t>done </a:t>
            </a:r>
            <a:r>
              <a:rPr lang="en-GB" dirty="0"/>
              <a:t>when you have </a:t>
            </a:r>
            <a:r>
              <a:rPr lang="en-GB" dirty="0" smtClean="0"/>
              <a:t>finished.</a:t>
            </a:r>
          </a:p>
          <a:p>
            <a:pPr marL="457200" indent="-457200">
              <a:buAutoNum type="arabicPeriod"/>
            </a:pPr>
            <a:r>
              <a:rPr lang="en-GB" dirty="0" smtClean="0"/>
              <a:t>Give the recording a title (student number).</a:t>
            </a:r>
          </a:p>
          <a:p>
            <a:pPr marL="457200" lvl="0" indent="-457200">
              <a:buFont typeface="Arial" pitchFamily="34" charset="0"/>
              <a:buAutoNum type="arabicPeriod"/>
            </a:pPr>
            <a:r>
              <a:rPr lang="en-GB" dirty="0"/>
              <a:t>Finally, </a:t>
            </a:r>
            <a:r>
              <a:rPr lang="en-GB" b="1" dirty="0"/>
              <a:t>click on upload.  </a:t>
            </a:r>
            <a:r>
              <a:rPr lang="en-GB" dirty="0"/>
              <a:t>The upload can take some time – I </a:t>
            </a:r>
            <a:r>
              <a:rPr lang="en-GB" dirty="0" smtClean="0"/>
              <a:t>go </a:t>
            </a:r>
            <a:r>
              <a:rPr lang="en-GB" dirty="0"/>
              <a:t>and get the next assignment and read through and annotate this whilst the previous video is uploading.</a:t>
            </a:r>
          </a:p>
          <a:p>
            <a:pPr marL="457200" indent="-457200">
              <a:buAutoNum type="arabicPeriod"/>
            </a:pPr>
            <a:endParaRPr lang="en-GB" dirty="0"/>
          </a:p>
        </p:txBody>
      </p:sp>
    </p:spTree>
    <p:extLst>
      <p:ext uri="{BB962C8B-B14F-4D97-AF65-F5344CB8AC3E}">
        <p14:creationId xmlns:p14="http://schemas.microsoft.com/office/powerpoint/2010/main" val="383000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2"/>
            <a:ext cx="8258174" cy="914400"/>
          </a:xfrm>
        </p:spPr>
        <p:txBody>
          <a:bodyPr>
            <a:normAutofit/>
          </a:bodyPr>
          <a:lstStyle/>
          <a:p>
            <a:r>
              <a:rPr lang="en-GB" b="1" u="sng" dirty="0" smtClean="0"/>
              <a:t>Focus  - effective feedback</a:t>
            </a:r>
            <a:endParaRPr lang="en-GB" b="1" u="sng" dirty="0"/>
          </a:p>
        </p:txBody>
      </p:sp>
      <p:sp>
        <p:nvSpPr>
          <p:cNvPr id="3" name="Content Placeholder 2"/>
          <p:cNvSpPr>
            <a:spLocks noGrp="1"/>
          </p:cNvSpPr>
          <p:nvPr>
            <p:ph sz="quarter" idx="1"/>
          </p:nvPr>
        </p:nvSpPr>
        <p:spPr>
          <a:xfrm>
            <a:off x="381000" y="990600"/>
            <a:ext cx="8534400" cy="1270001"/>
          </a:xfrm>
        </p:spPr>
        <p:txBody>
          <a:bodyPr>
            <a:normAutofit/>
          </a:bodyPr>
          <a:lstStyle/>
          <a:p>
            <a:r>
              <a:rPr lang="en-GB" sz="2400" dirty="0" smtClean="0"/>
              <a:t>Initiatives (workshops and focus groups with staff and students) on improving assessment feedback in 2012 and again last year.</a:t>
            </a:r>
          </a:p>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41"/>
          <a:stretch/>
        </p:blipFill>
        <p:spPr bwMode="auto">
          <a:xfrm>
            <a:off x="609600" y="2286000"/>
            <a:ext cx="7677150" cy="382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19872" y="6209956"/>
            <a:ext cx="8534400" cy="609600"/>
          </a:xfrm>
          <a:prstGeom prst="rect">
            <a:avLst/>
          </a:prstGeom>
        </p:spPr>
        <p:txBody>
          <a:bodyPr vert="horz" lIns="91440" tIns="45720" rIns="91440" bIns="45720" rtlCol="0">
            <a:normAutofit fontScale="92500" lnSpcReduction="20000"/>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None/>
            </a:pPr>
            <a:r>
              <a:rPr lang="en-GB" i="1" dirty="0"/>
              <a:t>Feedback Transfer Between Tutors and </a:t>
            </a:r>
            <a:r>
              <a:rPr lang="en-GB" i="1" dirty="0" smtClean="0"/>
              <a:t>Students </a:t>
            </a:r>
            <a:r>
              <a:rPr lang="en-GB" dirty="0" smtClean="0"/>
              <a:t>(Turner &amp; West 2013)</a:t>
            </a:r>
            <a:endParaRPr lang="en-GB" dirty="0"/>
          </a:p>
        </p:txBody>
      </p:sp>
    </p:spTree>
    <p:extLst>
      <p:ext uri="{BB962C8B-B14F-4D97-AF65-F5344CB8AC3E}">
        <p14:creationId xmlns:p14="http://schemas.microsoft.com/office/powerpoint/2010/main" val="239587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1"/>
            <a:ext cx="8486774" cy="838200"/>
          </a:xfrm>
        </p:spPr>
        <p:txBody>
          <a:bodyPr>
            <a:normAutofit/>
          </a:bodyPr>
          <a:lstStyle/>
          <a:p>
            <a:r>
              <a:rPr lang="en-GB" sz="2400" b="1" u="sng" dirty="0" smtClean="0"/>
              <a:t>Summary from previous student focus groups on assessment and feedback generally:</a:t>
            </a:r>
            <a:endParaRPr lang="en-GB" sz="2400" b="1" u="sng" dirty="0"/>
          </a:p>
        </p:txBody>
      </p:sp>
      <p:sp>
        <p:nvSpPr>
          <p:cNvPr id="3" name="Content Placeholder 2"/>
          <p:cNvSpPr>
            <a:spLocks noGrp="1"/>
          </p:cNvSpPr>
          <p:nvPr>
            <p:ph sz="quarter" idx="1"/>
          </p:nvPr>
        </p:nvSpPr>
        <p:spPr>
          <a:xfrm>
            <a:off x="381000" y="1524000"/>
            <a:ext cx="8534400" cy="4876800"/>
          </a:xfrm>
        </p:spPr>
        <p:txBody>
          <a:bodyPr>
            <a:normAutofit fontScale="77500" lnSpcReduction="20000"/>
          </a:bodyPr>
          <a:lstStyle/>
          <a:p>
            <a:pPr marL="0" indent="0">
              <a:buNone/>
            </a:pPr>
            <a:r>
              <a:rPr lang="en-GB" sz="3600" b="1" dirty="0"/>
              <a:t>Content/nature of feedback</a:t>
            </a:r>
            <a:endParaRPr lang="en-GB" sz="3600" dirty="0"/>
          </a:p>
          <a:p>
            <a:pPr lvl="0">
              <a:lnSpc>
                <a:spcPct val="120000"/>
              </a:lnSpc>
            </a:pPr>
            <a:r>
              <a:rPr lang="en-GB" sz="2400" b="1" u="sng" dirty="0"/>
              <a:t>Always</a:t>
            </a:r>
            <a:r>
              <a:rPr lang="en-GB" sz="2400" b="1" dirty="0"/>
              <a:t> give examples to illustrate points (this was the strongest and most consistent message from all of the students).  </a:t>
            </a:r>
            <a:endParaRPr lang="en-GB" sz="2400" b="1" dirty="0" smtClean="0"/>
          </a:p>
          <a:p>
            <a:pPr marL="0" lvl="0" indent="0">
              <a:lnSpc>
                <a:spcPct val="120000"/>
              </a:lnSpc>
              <a:buNone/>
            </a:pPr>
            <a:endParaRPr lang="en-GB" sz="2400" dirty="0"/>
          </a:p>
          <a:p>
            <a:pPr lvl="0">
              <a:lnSpc>
                <a:spcPct val="120000"/>
              </a:lnSpc>
            </a:pPr>
            <a:r>
              <a:rPr lang="en-GB" sz="2400" b="1" dirty="0" smtClean="0"/>
              <a:t>More </a:t>
            </a:r>
            <a:r>
              <a:rPr lang="en-GB" sz="2400" b="1" dirty="0"/>
              <a:t>detail is appreciated – </a:t>
            </a:r>
            <a:r>
              <a:rPr lang="en-GB" sz="2400" dirty="0"/>
              <a:t>brief feedback is less likely to be useful.</a:t>
            </a:r>
          </a:p>
          <a:p>
            <a:pPr marL="0" indent="0">
              <a:lnSpc>
                <a:spcPct val="120000"/>
              </a:lnSpc>
              <a:buNone/>
            </a:pPr>
            <a:endParaRPr lang="en-GB" sz="2400" dirty="0"/>
          </a:p>
          <a:p>
            <a:pPr lvl="0">
              <a:lnSpc>
                <a:spcPct val="120000"/>
              </a:lnSpc>
            </a:pPr>
            <a:r>
              <a:rPr lang="en-GB" sz="2400" b="1" dirty="0"/>
              <a:t>Video assessment feedback is very useful</a:t>
            </a:r>
            <a:r>
              <a:rPr lang="en-GB" sz="2400" dirty="0"/>
              <a:t> because it can facilitate many of the above points:</a:t>
            </a:r>
          </a:p>
          <a:p>
            <a:pPr lvl="1">
              <a:lnSpc>
                <a:spcPct val="120000"/>
              </a:lnSpc>
            </a:pPr>
            <a:r>
              <a:rPr lang="en-GB" dirty="0"/>
              <a:t>talking can be more accessible</a:t>
            </a:r>
          </a:p>
          <a:p>
            <a:pPr lvl="1">
              <a:lnSpc>
                <a:spcPct val="120000"/>
              </a:lnSpc>
            </a:pPr>
            <a:r>
              <a:rPr lang="en-GB" dirty="0"/>
              <a:t> it is possible to be very specific about examples for points made throughout</a:t>
            </a:r>
          </a:p>
          <a:p>
            <a:pPr lvl="1">
              <a:lnSpc>
                <a:spcPct val="120000"/>
              </a:lnSpc>
            </a:pPr>
            <a:r>
              <a:rPr lang="en-GB" dirty="0"/>
              <a:t> it can be very in-depth – the marker can say more than they would be able to easily write.</a:t>
            </a:r>
          </a:p>
          <a:p>
            <a:endParaRPr lang="en-GB" dirty="0"/>
          </a:p>
        </p:txBody>
      </p:sp>
    </p:spTree>
    <p:extLst>
      <p:ext uri="{BB962C8B-B14F-4D97-AF65-F5344CB8AC3E}">
        <p14:creationId xmlns:p14="http://schemas.microsoft.com/office/powerpoint/2010/main" val="266654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1"/>
            <a:ext cx="8258174" cy="838200"/>
          </a:xfrm>
        </p:spPr>
        <p:txBody>
          <a:bodyPr/>
          <a:lstStyle/>
          <a:p>
            <a:r>
              <a:rPr lang="en-GB" b="1" u="sng" dirty="0" smtClean="0"/>
              <a:t>Potential Benefits</a:t>
            </a:r>
            <a:endParaRPr lang="en-GB" b="1" u="sng" dirty="0"/>
          </a:p>
        </p:txBody>
      </p:sp>
      <p:sp>
        <p:nvSpPr>
          <p:cNvPr id="3" name="Content Placeholder 2"/>
          <p:cNvSpPr>
            <a:spLocks noGrp="1"/>
          </p:cNvSpPr>
          <p:nvPr>
            <p:ph sz="quarter" idx="1"/>
          </p:nvPr>
        </p:nvSpPr>
        <p:spPr>
          <a:xfrm>
            <a:off x="533400" y="1298448"/>
            <a:ext cx="7620000" cy="5102352"/>
          </a:xfrm>
        </p:spPr>
        <p:txBody>
          <a:bodyPr>
            <a:normAutofit fontScale="92500" lnSpcReduction="10000"/>
          </a:bodyPr>
          <a:lstStyle/>
          <a:p>
            <a:r>
              <a:rPr lang="en-GB" b="1" dirty="0" smtClean="0"/>
              <a:t>Value and depth of feedback </a:t>
            </a:r>
            <a:r>
              <a:rPr lang="en-GB" dirty="0" smtClean="0"/>
              <a:t>- much more feedback can be provided in a 10 minute screencast than in 10 minutes of typing (Henderson and Phillips 2015, Turner &amp; West 2013). </a:t>
            </a:r>
            <a:r>
              <a:rPr lang="en-GB" dirty="0"/>
              <a:t>All of the feedback is matched to the script – nothing vague about it.</a:t>
            </a:r>
          </a:p>
          <a:p>
            <a:r>
              <a:rPr lang="en-GB" b="1" dirty="0" smtClean="0"/>
              <a:t>Encourages more in-depth ideas and analysis-focused comments </a:t>
            </a:r>
            <a:r>
              <a:rPr lang="en-GB" dirty="0" smtClean="0"/>
              <a:t>over micro-level feedback (</a:t>
            </a:r>
            <a:r>
              <a:rPr lang="en-GB" dirty="0" err="1" smtClean="0"/>
              <a:t>Vincelette</a:t>
            </a:r>
            <a:r>
              <a:rPr lang="en-GB" dirty="0" smtClean="0"/>
              <a:t> &amp; Bostic 2013)</a:t>
            </a:r>
          </a:p>
          <a:p>
            <a:r>
              <a:rPr lang="en-GB" b="1" dirty="0" smtClean="0"/>
              <a:t>Student engagement with the feedback </a:t>
            </a:r>
            <a:r>
              <a:rPr lang="en-GB" dirty="0" smtClean="0"/>
              <a:t>– they spent more time reviewing it – although possibility of the Hawthorne effect (</a:t>
            </a:r>
            <a:r>
              <a:rPr lang="en-GB" dirty="0"/>
              <a:t>Turner &amp; West </a:t>
            </a:r>
            <a:r>
              <a:rPr lang="en-GB" dirty="0" smtClean="0"/>
              <a:t>2013).</a:t>
            </a:r>
          </a:p>
          <a:p>
            <a:r>
              <a:rPr lang="en-GB" b="1" dirty="0" smtClean="0"/>
              <a:t>More personal </a:t>
            </a:r>
            <a:r>
              <a:rPr lang="en-GB" dirty="0"/>
              <a:t>(Henderson &amp; Phillips 2015, Parton </a:t>
            </a:r>
            <a:r>
              <a:rPr lang="en-GB" dirty="0" smtClean="0"/>
              <a:t>2010, </a:t>
            </a:r>
            <a:r>
              <a:rPr lang="en-GB" dirty="0"/>
              <a:t>Turner &amp; West </a:t>
            </a:r>
            <a:r>
              <a:rPr lang="en-GB" dirty="0" smtClean="0"/>
              <a:t>2013, </a:t>
            </a:r>
            <a:r>
              <a:rPr lang="en-GB" dirty="0" err="1"/>
              <a:t>Vincelette</a:t>
            </a:r>
            <a:r>
              <a:rPr lang="en-GB" dirty="0"/>
              <a:t> &amp; Bostic 2013</a:t>
            </a:r>
            <a:r>
              <a:rPr lang="en-GB" dirty="0" smtClean="0"/>
              <a:t>).</a:t>
            </a:r>
          </a:p>
          <a:p>
            <a:r>
              <a:rPr lang="en-GB" b="1" dirty="0" smtClean="0"/>
              <a:t>Takes no more time</a:t>
            </a:r>
            <a:r>
              <a:rPr lang="en-GB" dirty="0" smtClean="0"/>
              <a:t> than written feedback (</a:t>
            </a:r>
            <a:r>
              <a:rPr lang="en-GB" dirty="0" err="1"/>
              <a:t>Vincelette</a:t>
            </a:r>
            <a:r>
              <a:rPr lang="en-GB" dirty="0"/>
              <a:t> &amp; Bostic 2013)</a:t>
            </a:r>
          </a:p>
          <a:p>
            <a:endParaRPr lang="en-GB" dirty="0"/>
          </a:p>
        </p:txBody>
      </p:sp>
    </p:spTree>
    <p:extLst>
      <p:ext uri="{BB962C8B-B14F-4D97-AF65-F5344CB8AC3E}">
        <p14:creationId xmlns:p14="http://schemas.microsoft.com/office/powerpoint/2010/main" val="213523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Reviewing our feedbacks: Content analysis</a:t>
            </a:r>
            <a:endParaRPr lang="en-GB" dirty="0"/>
          </a:p>
        </p:txBody>
      </p:sp>
    </p:spTree>
    <p:extLst>
      <p:ext uri="{BB962C8B-B14F-4D97-AF65-F5344CB8AC3E}">
        <p14:creationId xmlns:p14="http://schemas.microsoft.com/office/powerpoint/2010/main" val="3837580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A2DEF35-FAB2-448E-A933-F7950239B9A1}"/>
</file>

<file path=customXml/itemProps2.xml><?xml version="1.0" encoding="utf-8"?>
<ds:datastoreItem xmlns:ds="http://schemas.openxmlformats.org/officeDocument/2006/customXml" ds:itemID="{B8BCE8F6-4C27-4635-9C25-50F5598D60B6}"/>
</file>

<file path=customXml/itemProps3.xml><?xml version="1.0" encoding="utf-8"?>
<ds:datastoreItem xmlns:ds="http://schemas.openxmlformats.org/officeDocument/2006/customXml" ds:itemID="{BF9BC891-19F0-4E1B-A4DA-6131440F8727}"/>
</file>

<file path=docProps/app.xml><?xml version="1.0" encoding="utf-8"?>
<Properties xmlns="http://schemas.openxmlformats.org/officeDocument/2006/extended-properties" xmlns:vt="http://schemas.openxmlformats.org/officeDocument/2006/docPropsVTypes">
  <Template>Integral</Template>
  <TotalTime>265</TotalTime>
  <Words>1792</Words>
  <Application>Microsoft Office PowerPoint</Application>
  <PresentationFormat>On-screen Show (4:3)</PresentationFormat>
  <Paragraphs>138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Schoolbook</vt:lpstr>
      <vt:lpstr>Tahoma</vt:lpstr>
      <vt:lpstr>Wingdings</vt:lpstr>
      <vt:lpstr>Wingdings 2</vt:lpstr>
      <vt:lpstr>Oriel</vt:lpstr>
      <vt:lpstr>Assessment Feedback: Evaluating the use of screencasting </vt:lpstr>
      <vt:lpstr>Background and literature</vt:lpstr>
      <vt:lpstr>Introduction</vt:lpstr>
      <vt:lpstr>What are screencasts?</vt:lpstr>
      <vt:lpstr>How to feedback using screencasts</vt:lpstr>
      <vt:lpstr>Focus  - effective feedback</vt:lpstr>
      <vt:lpstr>Summary from previous student focus groups on assessment and feedback generally:</vt:lpstr>
      <vt:lpstr>Potential Benefits</vt:lpstr>
      <vt:lpstr>Reviewing our feedbacks: Content analysis</vt:lpstr>
      <vt:lpstr>Content analysis version 1 </vt:lpstr>
      <vt:lpstr>PowerPoint Presentation</vt:lpstr>
      <vt:lpstr>Version 2…</vt:lpstr>
      <vt:lpstr>PowerPoint Presentation</vt:lpstr>
      <vt:lpstr>PowerPoint Presentation</vt:lpstr>
      <vt:lpstr>Initial conclusions drawn</vt:lpstr>
      <vt:lpstr>Student evaluations</vt:lpstr>
      <vt:lpstr>Previous feedback from our EC students</vt:lpstr>
      <vt:lpstr>Results of Student Survey</vt:lpstr>
      <vt:lpstr>Headlines</vt:lpstr>
      <vt:lpstr>PowerPoint Presentation</vt:lpstr>
      <vt:lpstr>PowerPoint Presentation</vt:lpstr>
      <vt:lpstr>PowerPoint Presentation</vt:lpstr>
      <vt:lpstr>However</vt:lpstr>
      <vt:lpstr>Also …</vt:lpstr>
      <vt:lpstr>Issues</vt:lpstr>
      <vt:lpstr>Next steps</vt:lpstr>
      <vt:lpstr>PowerPoint Presentation</vt:lpstr>
      <vt:lpstr>Thoughts and questions?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screencasts to provide assessment feedback – features and student responses</dc:title>
  <dc:creator>Mandy2</dc:creator>
  <cp:lastModifiedBy>Carol Fox</cp:lastModifiedBy>
  <cp:revision>44</cp:revision>
  <dcterms:created xsi:type="dcterms:W3CDTF">2006-08-16T00:00:00Z</dcterms:created>
  <dcterms:modified xsi:type="dcterms:W3CDTF">2016-06-14T07:43:18Z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ies>
</file>