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65" r:id="rId4"/>
    <p:sldId id="260" r:id="rId5"/>
    <p:sldId id="269" r:id="rId6"/>
    <p:sldId id="258" r:id="rId7"/>
    <p:sldId id="259" r:id="rId8"/>
    <p:sldId id="262" r:id="rId9"/>
    <p:sldId id="268" r:id="rId10"/>
    <p:sldId id="264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1328" autoAdjust="0"/>
  </p:normalViewPr>
  <p:slideViewPr>
    <p:cSldViewPr snapToGrid="0">
      <p:cViewPr varScale="1">
        <p:scale>
          <a:sx n="105" d="100"/>
          <a:sy n="105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CD12-254D-4B80-9AF7-97E37B0F587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94BFF-E949-41FB-AD25-082750CB55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4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10:30 – 10:33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8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19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336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19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28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7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35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4BFF-E949-41FB-AD25-082750CB55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2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7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7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3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2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7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73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0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E428F2-6D86-4BFA-B0AE-202CEE77EC0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0D38EFD-58D8-4696-A5E1-599068776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8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li.Schofield@uwe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3212" y="881909"/>
            <a:ext cx="7228684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Learning Together In A PAL Session Look </a:t>
            </a:r>
            <a:r>
              <a:rPr lang="en-GB" dirty="0" smtClean="0"/>
              <a:t>Like?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212" y="3439768"/>
            <a:ext cx="7948246" cy="2274886"/>
          </a:xfrm>
        </p:spPr>
        <p:txBody>
          <a:bodyPr>
            <a:normAutofit fontScale="92500"/>
          </a:bodyPr>
          <a:lstStyle/>
          <a:p>
            <a:r>
              <a:rPr lang="en-GB" sz="3200" b="1" dirty="0" smtClean="0"/>
              <a:t>Oli </a:t>
            </a:r>
            <a:r>
              <a:rPr lang="en-GB" sz="3200" b="1" dirty="0"/>
              <a:t>Schofield</a:t>
            </a:r>
          </a:p>
          <a:p>
            <a:endParaRPr lang="en-GB" dirty="0"/>
          </a:p>
          <a:p>
            <a:pPr>
              <a:lnSpc>
                <a:spcPct val="160000"/>
              </a:lnSpc>
            </a:pPr>
            <a:r>
              <a:rPr lang="en-GB" dirty="0"/>
              <a:t>Peer Assisted Learning Manager, University of the West of England (UWE)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9273" y="1023763"/>
            <a:ext cx="2377286" cy="11581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577" y="6223919"/>
            <a:ext cx="1128395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sz="2400" b="1" dirty="0" smtClean="0"/>
              <a:t>Thursday 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June 2018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19052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findings:</a:t>
            </a:r>
            <a:br>
              <a:rPr lang="en-GB" dirty="0"/>
            </a:br>
            <a:r>
              <a:rPr lang="en-GB" dirty="0"/>
              <a:t>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Institutions were mostly in agreement with perceptions </a:t>
            </a:r>
          </a:p>
          <a:p>
            <a:endParaRPr lang="en-GB" sz="2400" dirty="0"/>
          </a:p>
          <a:p>
            <a:r>
              <a:rPr lang="en-GB" sz="2400" dirty="0"/>
              <a:t>Some variation with the following principles:</a:t>
            </a:r>
          </a:p>
          <a:p>
            <a:pPr lvl="1"/>
            <a:r>
              <a:rPr lang="en-GB" sz="2200" dirty="0"/>
              <a:t>Small group learning</a:t>
            </a:r>
          </a:p>
          <a:p>
            <a:pPr lvl="1"/>
            <a:r>
              <a:rPr lang="en-GB" sz="2200" dirty="0"/>
              <a:t>Is confidential</a:t>
            </a:r>
          </a:p>
          <a:p>
            <a:pPr lvl="1"/>
            <a:r>
              <a:rPr lang="en-GB" sz="2200" dirty="0"/>
              <a:t>Is voluntary</a:t>
            </a:r>
          </a:p>
          <a:p>
            <a:pPr lvl="1"/>
            <a:r>
              <a:rPr lang="en-GB" sz="2200" dirty="0"/>
              <a:t>Develops learning strategies</a:t>
            </a:r>
          </a:p>
          <a:p>
            <a:pPr lvl="1"/>
            <a:r>
              <a:rPr lang="en-GB" sz="2200" dirty="0"/>
              <a:t>Content based and process oriented</a:t>
            </a:r>
          </a:p>
          <a:p>
            <a:pPr lvl="1"/>
            <a:r>
              <a:rPr lang="en-GB" sz="2200" dirty="0"/>
              <a:t>Encourages learner autonomy </a:t>
            </a:r>
          </a:p>
        </p:txBody>
      </p:sp>
    </p:spTree>
    <p:extLst>
      <p:ext uri="{BB962C8B-B14F-4D97-AF65-F5344CB8AC3E}">
        <p14:creationId xmlns:p14="http://schemas.microsoft.com/office/powerpoint/2010/main" val="257053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Conclusions, Limitations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One size possibly doesn’t fit all</a:t>
            </a:r>
          </a:p>
          <a:p>
            <a:pPr>
              <a:lnSpc>
                <a:spcPct val="150000"/>
              </a:lnSpc>
            </a:pPr>
            <a:r>
              <a:rPr lang="en-GB" dirty="0"/>
              <a:t>Principles still appear important however some word refinements may be necessary and new ones added</a:t>
            </a:r>
          </a:p>
          <a:p>
            <a:pPr>
              <a:lnSpc>
                <a:spcPct val="150000"/>
              </a:lnSpc>
            </a:pPr>
            <a:r>
              <a:rPr lang="en-GB" dirty="0"/>
              <a:t>Further exploration of staff and student attitudes would help us to further understand the model</a:t>
            </a:r>
          </a:p>
          <a:p>
            <a:pPr>
              <a:lnSpc>
                <a:spcPct val="150000"/>
              </a:lnSpc>
            </a:pPr>
            <a:r>
              <a:rPr lang="en-GB" dirty="0"/>
              <a:t>Participants engaging in PASS/PAL could offer us some interesting insight</a:t>
            </a:r>
          </a:p>
          <a:p>
            <a:pPr>
              <a:lnSpc>
                <a:spcPct val="150000"/>
              </a:lnSpc>
            </a:pPr>
            <a:r>
              <a:rPr lang="en-GB" dirty="0"/>
              <a:t>Bigger response rate would allow for an enhanced review</a:t>
            </a:r>
          </a:p>
          <a:p>
            <a:pPr>
              <a:lnSpc>
                <a:spcPct val="150000"/>
              </a:lnSpc>
            </a:pPr>
            <a:r>
              <a:rPr lang="en-GB" dirty="0"/>
              <a:t>Institutions to think about how the principles fit with their own PASS/PAL models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7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Contributors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325677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more information about the project: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 Schofield,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oli.Schofield@uwe.ac.uk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special thanks to contributors: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Andrew Williams,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Brunel University London; </a:t>
            </a:r>
            <a:r>
              <a:rPr lang="en-GB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Charlotte Thackeray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Bournemouth University;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Beatrice </a:t>
            </a:r>
            <a:r>
              <a:rPr lang="en-GB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Colleran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Galway-Mayo Institute of Technology (GMIT)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Miriam Lowe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Goldsmiths University of London;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Sandra </a:t>
            </a:r>
            <a:r>
              <a:rPr lang="en-GB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Abegglen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London Metropolitan University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Yvonne Cotton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Teesside University;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Aoife Walsh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Athlone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Institute of Technology (AIT)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Ruth Lefever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University of Bradford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Amber Walsh-</a:t>
            </a:r>
            <a:r>
              <a:rPr lang="en-GB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Oleson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University of Ireland Galway Students’ Union;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Katie Scott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Maz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Nathoo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University of Edinburgh Students’ Association;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Zoe Pither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University of Bristol;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Catherine McConnell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Lucy </a:t>
            </a:r>
            <a:r>
              <a:rPr lang="en-GB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Chilvers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University of Brighton;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Michele Wright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University of Wales, Trinity Saint David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Laura McLachlan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Rosamund Knapton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University of Bath Students’ Union</a:t>
            </a:r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ACTIVITY: </a:t>
            </a:r>
            <a:r>
              <a:rPr lang="en-GB" sz="4800" dirty="0"/>
              <a:t>How do you define “Peer Assisted Learning”?</a:t>
            </a:r>
          </a:p>
        </p:txBody>
      </p:sp>
    </p:spTree>
    <p:extLst>
      <p:ext uri="{BB962C8B-B14F-4D97-AF65-F5344CB8AC3E}">
        <p14:creationId xmlns:p14="http://schemas.microsoft.com/office/powerpoint/2010/main" val="11111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Adaptation of Supplemental Instruction (SI)</a:t>
            </a:r>
          </a:p>
          <a:p>
            <a:endParaRPr lang="en-GB" sz="2400" dirty="0"/>
          </a:p>
          <a:p>
            <a:r>
              <a:rPr lang="en-GB" sz="2400" dirty="0"/>
              <a:t>Regular timetabled study support sessions</a:t>
            </a:r>
          </a:p>
          <a:p>
            <a:endParaRPr lang="en-GB" sz="2400" dirty="0"/>
          </a:p>
          <a:p>
            <a:r>
              <a:rPr lang="en-GB" sz="2400" dirty="0"/>
              <a:t>Peer-led, guiding by a more experienced student</a:t>
            </a:r>
          </a:p>
          <a:p>
            <a:endParaRPr lang="en-GB" sz="2400" dirty="0"/>
          </a:p>
          <a:p>
            <a:r>
              <a:rPr lang="en-GB" sz="2400" dirty="0"/>
              <a:t>Emphasis on promoting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8561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Rationale for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An assumed “essential core” of SI that shouldn’t be lost by adopting Universities (Martin and Blanc 1995)</a:t>
            </a:r>
          </a:p>
          <a:p>
            <a:endParaRPr lang="en-GB" sz="2400" dirty="0"/>
          </a:p>
          <a:p>
            <a:r>
              <a:rPr lang="en-GB" sz="2400" dirty="0"/>
              <a:t>21 Principles of PASS developed to outline best practice for models (Rust and Wallace 1995)</a:t>
            </a:r>
          </a:p>
          <a:p>
            <a:pPr lvl="1"/>
            <a:r>
              <a:rPr lang="en-GB" sz="2200" dirty="0"/>
              <a:t>E.g. </a:t>
            </a:r>
            <a:r>
              <a:rPr lang="en-GB" sz="2200" i="1" dirty="0"/>
              <a:t>PASS is participative; it benefits all students; it is non-remedial</a:t>
            </a:r>
          </a:p>
          <a:p>
            <a:pPr marL="502920" lvl="1" indent="0">
              <a:buNone/>
            </a:pPr>
            <a:endParaRPr lang="en-GB" sz="2400" dirty="0"/>
          </a:p>
          <a:p>
            <a:r>
              <a:rPr lang="en-GB" sz="2400" dirty="0"/>
              <a:t>Many institutions use the principles within their training to describe the model </a:t>
            </a:r>
          </a:p>
        </p:txBody>
      </p:sp>
    </p:spTree>
    <p:extLst>
      <p:ext uri="{BB962C8B-B14F-4D97-AF65-F5344CB8AC3E}">
        <p14:creationId xmlns:p14="http://schemas.microsoft.com/office/powerpoint/2010/main" val="136076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Universities and students have changed since the 1990s are the principles still important?</a:t>
            </a:r>
          </a:p>
          <a:p>
            <a:pPr lvl="1"/>
            <a:r>
              <a:rPr lang="en-GB" sz="2000" dirty="0"/>
              <a:t>Increased student numbers</a:t>
            </a:r>
          </a:p>
          <a:p>
            <a:pPr lvl="1"/>
            <a:r>
              <a:rPr lang="en-GB" sz="2000" dirty="0"/>
              <a:t>Student diversity</a:t>
            </a:r>
          </a:p>
          <a:p>
            <a:endParaRPr lang="en-GB" sz="2800" dirty="0"/>
          </a:p>
          <a:p>
            <a:r>
              <a:rPr lang="en-GB" sz="2400" dirty="0"/>
              <a:t>Does one size fit all? Do students and staff agree? What about all institutions?</a:t>
            </a:r>
          </a:p>
          <a:p>
            <a:pPr lvl="1"/>
            <a:r>
              <a:rPr lang="en-GB" sz="2000" dirty="0"/>
              <a:t>Research on the attitudes of staff and PASS Leaders but usually not combined.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0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</a:t>
            </a:r>
            <a:r>
              <a:rPr lang="en-GB" sz="2800" b="1" dirty="0"/>
              <a:t>important </a:t>
            </a:r>
            <a:r>
              <a:rPr lang="en-GB" sz="2800" dirty="0"/>
              <a:t>are the principles of PASS/PAL?</a:t>
            </a:r>
          </a:p>
          <a:p>
            <a:endParaRPr lang="en-GB" sz="2800" dirty="0"/>
          </a:p>
          <a:p>
            <a:r>
              <a:rPr lang="en-GB" sz="2800" dirty="0"/>
              <a:t>Is there </a:t>
            </a:r>
            <a:r>
              <a:rPr lang="en-GB" sz="2800" b="1" dirty="0"/>
              <a:t>a shared perception </a:t>
            </a:r>
            <a:r>
              <a:rPr lang="en-GB" sz="2800" dirty="0"/>
              <a:t>between staff and students?</a:t>
            </a:r>
          </a:p>
          <a:p>
            <a:endParaRPr lang="en-GB" sz="2800" dirty="0"/>
          </a:p>
          <a:p>
            <a:r>
              <a:rPr lang="en-GB" sz="2800" dirty="0"/>
              <a:t>Is there a </a:t>
            </a:r>
            <a:r>
              <a:rPr lang="en-GB" sz="2800" b="1" dirty="0"/>
              <a:t>shared understanding </a:t>
            </a:r>
            <a:r>
              <a:rPr lang="en-GB" sz="2800" dirty="0"/>
              <a:t>across institutions?</a:t>
            </a:r>
          </a:p>
        </p:txBody>
      </p:sp>
    </p:spTree>
    <p:extLst>
      <p:ext uri="{BB962C8B-B14F-4D97-AF65-F5344CB8AC3E}">
        <p14:creationId xmlns:p14="http://schemas.microsoft.com/office/powerpoint/2010/main" val="95755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600" dirty="0"/>
              <a:t>Survey design</a:t>
            </a:r>
          </a:p>
          <a:p>
            <a:pPr lvl="1"/>
            <a:r>
              <a:rPr lang="en-GB" sz="2400" dirty="0"/>
              <a:t>Asked open question: “what is the most important aspect of the PASS/PAL Model?”</a:t>
            </a:r>
          </a:p>
          <a:p>
            <a:pPr lvl="1"/>
            <a:r>
              <a:rPr lang="en-GB" sz="2400" dirty="0"/>
              <a:t>Asked a series of closed questions using the principles of PASS</a:t>
            </a:r>
          </a:p>
          <a:p>
            <a:pPr lvl="1"/>
            <a:endParaRPr lang="en-GB" sz="2400" dirty="0"/>
          </a:p>
          <a:p>
            <a:r>
              <a:rPr lang="en-GB" sz="2600" dirty="0"/>
              <a:t>Participants</a:t>
            </a:r>
          </a:p>
          <a:p>
            <a:pPr lvl="1"/>
            <a:r>
              <a:rPr lang="en-GB" sz="2600" dirty="0"/>
              <a:t> </a:t>
            </a:r>
            <a:r>
              <a:rPr lang="en-GB" sz="2400" dirty="0"/>
              <a:t>PASS/PAL Leaders and staff (selected through listserv)</a:t>
            </a:r>
          </a:p>
          <a:p>
            <a:pPr lvl="1"/>
            <a:r>
              <a:rPr lang="en-GB" sz="2400" dirty="0"/>
              <a:t>14 institutions (</a:t>
            </a:r>
            <a:r>
              <a:rPr lang="en-GB" sz="2400" i="1" dirty="0"/>
              <a:t>Bath, Teesside, </a:t>
            </a:r>
            <a:r>
              <a:rPr lang="en-GB" sz="2400" i="1" dirty="0" err="1"/>
              <a:t>Athlone</a:t>
            </a:r>
            <a:r>
              <a:rPr lang="en-GB" sz="2400" i="1" dirty="0"/>
              <a:t>, Bristol </a:t>
            </a:r>
            <a:r>
              <a:rPr lang="en-GB" sz="2400" i="1" dirty="0" err="1"/>
              <a:t>etc</a:t>
            </a:r>
            <a:r>
              <a:rPr lang="en-GB" sz="2400" dirty="0"/>
              <a:t>)</a:t>
            </a:r>
          </a:p>
          <a:p>
            <a:pPr lvl="1"/>
            <a:r>
              <a:rPr lang="en-GB" sz="2400" dirty="0" err="1"/>
              <a:t>Approx</a:t>
            </a:r>
            <a:r>
              <a:rPr lang="en-GB" sz="2400" dirty="0"/>
              <a:t> 1500 participants invited to contribute</a:t>
            </a:r>
          </a:p>
          <a:p>
            <a:pPr lvl="1"/>
            <a:endParaRPr lang="en-GB" sz="2600" dirty="0"/>
          </a:p>
          <a:p>
            <a:r>
              <a:rPr lang="en-GB" sz="2600" dirty="0"/>
              <a:t>Survey administration</a:t>
            </a:r>
          </a:p>
          <a:p>
            <a:pPr lvl="1"/>
            <a:r>
              <a:rPr lang="en-GB" sz="2400" dirty="0"/>
              <a:t>Managed locally</a:t>
            </a:r>
          </a:p>
          <a:p>
            <a:pPr lvl="1"/>
            <a:r>
              <a:rPr lang="en-GB" sz="2400" dirty="0"/>
              <a:t>181 respondents (14% response rate overall)</a:t>
            </a:r>
          </a:p>
          <a:p>
            <a:pPr lvl="1"/>
            <a:endParaRPr lang="en-GB" sz="2400" dirty="0"/>
          </a:p>
          <a:p>
            <a:r>
              <a:rPr lang="en-GB" sz="2600" dirty="0"/>
              <a:t>Data analysis</a:t>
            </a:r>
          </a:p>
          <a:p>
            <a:pPr lvl="1"/>
            <a:r>
              <a:rPr lang="en-GB" sz="2400" dirty="0"/>
              <a:t>Median comparison – box plots</a:t>
            </a:r>
          </a:p>
          <a:p>
            <a:pPr lvl="1"/>
            <a:r>
              <a:rPr lang="en-GB" sz="2400" dirty="0"/>
              <a:t>Mann Whitney U Test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508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findings: </a:t>
            </a:r>
            <a:br>
              <a:rPr lang="en-GB" dirty="0"/>
            </a:br>
            <a:r>
              <a:rPr lang="en-GB" dirty="0"/>
              <a:t>The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77371"/>
            <a:ext cx="7315200" cy="62686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Respondents agreed that all principles were important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These were the principles that were the most important for respondents</a:t>
            </a:r>
          </a:p>
          <a:p>
            <a:pPr lvl="1"/>
            <a:r>
              <a:rPr lang="en-GB" dirty="0"/>
              <a:t>Encourages collaborative learning </a:t>
            </a:r>
          </a:p>
          <a:p>
            <a:pPr lvl="1"/>
            <a:r>
              <a:rPr lang="en-GB" dirty="0"/>
              <a:t>Facilitated by other students</a:t>
            </a:r>
          </a:p>
          <a:p>
            <a:pPr lvl="1"/>
            <a:r>
              <a:rPr lang="en-GB" dirty="0"/>
              <a:t>Is participative</a:t>
            </a:r>
          </a:p>
          <a:p>
            <a:pPr lvl="1"/>
            <a:r>
              <a:rPr lang="en-GB" dirty="0"/>
              <a:t>Benefits all students</a:t>
            </a:r>
          </a:p>
          <a:p>
            <a:pPr lvl="1"/>
            <a:r>
              <a:rPr lang="en-GB" dirty="0"/>
              <a:t>Gives privacy to practise subject and make mistakes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Aspects that respondents felt were important but not mentioned in the principles were:</a:t>
            </a:r>
          </a:p>
          <a:p>
            <a:pPr lvl="1"/>
            <a:r>
              <a:rPr lang="en-GB" dirty="0"/>
              <a:t>Comfortable and safe learning environment</a:t>
            </a:r>
          </a:p>
          <a:p>
            <a:pPr lvl="1"/>
            <a:r>
              <a:rPr lang="en-GB" dirty="0"/>
              <a:t>Inclusivity</a:t>
            </a:r>
          </a:p>
          <a:p>
            <a:pPr lvl="1"/>
            <a:r>
              <a:rPr lang="en-GB" dirty="0"/>
              <a:t>Fun</a:t>
            </a:r>
          </a:p>
          <a:p>
            <a:pPr lvl="1"/>
            <a:r>
              <a:rPr lang="en-GB" dirty="0"/>
              <a:t>Sharing of experience to other students</a:t>
            </a:r>
          </a:p>
          <a:p>
            <a:pPr lvl="1"/>
            <a:r>
              <a:rPr lang="en-GB" dirty="0"/>
              <a:t>PASS/PAL being extra support</a:t>
            </a:r>
          </a:p>
          <a:p>
            <a:pPr lvl="1"/>
            <a:r>
              <a:rPr lang="en-GB" dirty="0"/>
              <a:t>Importance of the PAL Leaders attributes</a:t>
            </a:r>
          </a:p>
          <a:p>
            <a:pPr lvl="1"/>
            <a:r>
              <a:rPr lang="en-GB" dirty="0"/>
              <a:t>The development opportunity for PAL Leaders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66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findings: </a:t>
            </a:r>
            <a:br>
              <a:rPr lang="en-GB" dirty="0"/>
            </a:br>
            <a:r>
              <a:rPr lang="en-GB" dirty="0"/>
              <a:t>Staff and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667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Some key differences between staff and students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spread of staff opinions were tighter than students commenting on the importance of PASS/PAL being facilitated by other students.</a:t>
            </a:r>
          </a:p>
          <a:p>
            <a:endParaRPr lang="en-GB" dirty="0"/>
          </a:p>
          <a:p>
            <a:r>
              <a:rPr lang="en-GB" dirty="0"/>
              <a:t>Students agreed more strongly than staff that it is important that PASS/PAL is confidential</a:t>
            </a:r>
          </a:p>
          <a:p>
            <a:endParaRPr lang="en-GB" dirty="0"/>
          </a:p>
          <a:p>
            <a:r>
              <a:rPr lang="en-GB" dirty="0"/>
              <a:t>Staff agreed more strongly than students that it is important that PASS/PAL is non-remedial </a:t>
            </a:r>
          </a:p>
          <a:p>
            <a:endParaRPr lang="en-GB" dirty="0"/>
          </a:p>
          <a:p>
            <a:r>
              <a:rPr lang="en-GB" dirty="0"/>
              <a:t>Students agreed more strongly than staff that PASS/PAL enables a clear view of course expectations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73030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E044A2F-B426-4FB0-BD5E-48426372AD1E}"/>
</file>

<file path=customXml/itemProps2.xml><?xml version="1.0" encoding="utf-8"?>
<ds:datastoreItem xmlns:ds="http://schemas.openxmlformats.org/officeDocument/2006/customXml" ds:itemID="{18E465BD-8A49-4C55-9877-F296763C490A}"/>
</file>

<file path=customXml/itemProps3.xml><?xml version="1.0" encoding="utf-8"?>
<ds:datastoreItem xmlns:ds="http://schemas.openxmlformats.org/officeDocument/2006/customXml" ds:itemID="{FFD4FC1E-76CD-41B2-9172-27BB74ADD923}"/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1861</TotalTime>
  <Words>720</Words>
  <Application>Microsoft Office PowerPoint</Application>
  <PresentationFormat>Widescreen</PresentationFormat>
  <Paragraphs>112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Corbel</vt:lpstr>
      <vt:lpstr>Times New Roman</vt:lpstr>
      <vt:lpstr>Wingdings 2</vt:lpstr>
      <vt:lpstr>Frame</vt:lpstr>
      <vt:lpstr>What Does Learning Together In A PAL Session Look Like?</vt:lpstr>
      <vt:lpstr>ACTIVITY: How do you define “Peer Assisted Learning”?</vt:lpstr>
      <vt:lpstr>Definition </vt:lpstr>
      <vt:lpstr>Rationale for study</vt:lpstr>
      <vt:lpstr>BUT</vt:lpstr>
      <vt:lpstr>Key questions</vt:lpstr>
      <vt:lpstr>Methodology</vt:lpstr>
      <vt:lpstr>Key findings:  The principles</vt:lpstr>
      <vt:lpstr>Key findings:  Staff and students</vt:lpstr>
      <vt:lpstr>Key findings: Institutions</vt:lpstr>
      <vt:lpstr>Conclusions, Limitations &amp; Next steps</vt:lpstr>
      <vt:lpstr>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PASS/PAL/SI: a shared understanding?</dc:title>
  <dc:creator>my laptop</dc:creator>
  <cp:lastModifiedBy>Louise Mighall</cp:lastModifiedBy>
  <cp:revision>29</cp:revision>
  <dcterms:created xsi:type="dcterms:W3CDTF">2017-04-23T19:19:17Z</dcterms:created>
  <dcterms:modified xsi:type="dcterms:W3CDTF">2018-06-06T07:37:24Z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0x01010087B7AB1D9504C54F9BDC21A13F3D45F8</vt:lpwstr>
  </property>
</Properties>
</file>