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18"/>
  </p:notesMasterIdLst>
  <p:handoutMasterIdLst>
    <p:handoutMasterId r:id="rId19"/>
  </p:handoutMasterIdLst>
  <p:sldIdLst>
    <p:sldId id="256" r:id="rId3"/>
    <p:sldId id="275" r:id="rId4"/>
    <p:sldId id="302" r:id="rId5"/>
    <p:sldId id="303" r:id="rId6"/>
    <p:sldId id="309" r:id="rId7"/>
    <p:sldId id="304" r:id="rId8"/>
    <p:sldId id="280" r:id="rId9"/>
    <p:sldId id="310" r:id="rId10"/>
    <p:sldId id="298" r:id="rId11"/>
    <p:sldId id="299" r:id="rId12"/>
    <p:sldId id="287" r:id="rId13"/>
    <p:sldId id="307" r:id="rId14"/>
    <p:sldId id="300" r:id="rId15"/>
    <p:sldId id="312" r:id="rId16"/>
    <p:sldId id="313" r:id="rId17"/>
  </p:sldIdLst>
  <p:sldSz cx="9144000" cy="6858000" type="screen4x3"/>
  <p:notesSz cx="9872663" cy="674211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DAC"/>
    <a:srgbClr val="16818D"/>
    <a:srgbClr val="598752"/>
    <a:srgbClr val="6DA463"/>
    <a:srgbClr val="1A9DAC"/>
    <a:srgbClr val="A65C45"/>
    <a:srgbClr val="CC7054"/>
    <a:srgbClr val="FFFFFF"/>
    <a:srgbClr val="D6A700"/>
    <a:srgbClr val="95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77248" autoAdjust="0"/>
  </p:normalViewPr>
  <p:slideViewPr>
    <p:cSldViewPr showGuides="1">
      <p:cViewPr varScale="1">
        <p:scale>
          <a:sx n="68" d="100"/>
          <a:sy n="68" d="100"/>
        </p:scale>
        <p:origin x="1642" y="53"/>
      </p:cViewPr>
      <p:guideLst>
        <p:guide orient="horz" pos="3838"/>
        <p:guide pos="2880"/>
        <p:guide pos="5103"/>
        <p:guide pos="6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af-rogers\Documents\Science%20education\Engineer%20Peer%20Learning\Evaluation\Teacher%20self-efficacy.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Pre mean</c:v>
          </c:tx>
          <c:invertIfNegative val="0"/>
          <c:errBars>
            <c:errBarType val="both"/>
            <c:errValType val="cust"/>
            <c:noEndCap val="0"/>
            <c:plus>
              <c:numRef>
                <c:f>'All means and graphs'!$C$2:$C$4</c:f>
                <c:numCache>
                  <c:formatCode>General</c:formatCode>
                  <c:ptCount val="3"/>
                  <c:pt idx="0">
                    <c:v>1.7528079189994055</c:v>
                  </c:pt>
                  <c:pt idx="1">
                    <c:v>0.93011043530053494</c:v>
                  </c:pt>
                  <c:pt idx="2">
                    <c:v>0.90713974317675394</c:v>
                  </c:pt>
                </c:numCache>
              </c:numRef>
            </c:plus>
            <c:minus>
              <c:numRef>
                <c:f>'All means and graphs'!$C$2:$C$4</c:f>
                <c:numCache>
                  <c:formatCode>General</c:formatCode>
                  <c:ptCount val="3"/>
                  <c:pt idx="0">
                    <c:v>1.7528079189994055</c:v>
                  </c:pt>
                  <c:pt idx="1">
                    <c:v>0.93011043530053494</c:v>
                  </c:pt>
                  <c:pt idx="2">
                    <c:v>0.90713974317675394</c:v>
                  </c:pt>
                </c:numCache>
              </c:numRef>
            </c:minus>
          </c:errBars>
          <c:cat>
            <c:strRef>
              <c:f>'All means and graphs'!$A$2:$A$4</c:f>
              <c:strCache>
                <c:ptCount val="3"/>
                <c:pt idx="0">
                  <c:v>Engineering subject knowledge</c:v>
                </c:pt>
                <c:pt idx="1">
                  <c:v>Engineering teaching self-efficacy</c:v>
                </c:pt>
                <c:pt idx="2">
                  <c:v>Science teaching self-efficacy</c:v>
                </c:pt>
              </c:strCache>
            </c:strRef>
          </c:cat>
          <c:val>
            <c:numRef>
              <c:f>'All means and graphs'!$B$2:$B$4</c:f>
              <c:numCache>
                <c:formatCode>0.00</c:formatCode>
                <c:ptCount val="3"/>
                <c:pt idx="0">
                  <c:v>3.3000000000000007</c:v>
                </c:pt>
                <c:pt idx="1">
                  <c:v>4.0636363090909082</c:v>
                </c:pt>
                <c:pt idx="2">
                  <c:v>6.2999999914285718</c:v>
                </c:pt>
              </c:numCache>
            </c:numRef>
          </c:val>
          <c:extLst>
            <c:ext xmlns:c16="http://schemas.microsoft.com/office/drawing/2014/chart" uri="{C3380CC4-5D6E-409C-BE32-E72D297353CC}">
              <c16:uniqueId val="{00000000-02F2-4004-B814-31CF2EF29075}"/>
            </c:ext>
          </c:extLst>
        </c:ser>
        <c:ser>
          <c:idx val="1"/>
          <c:order val="1"/>
          <c:tx>
            <c:v>Post mean</c:v>
          </c:tx>
          <c:invertIfNegative val="0"/>
          <c:errBars>
            <c:errBarType val="both"/>
            <c:errValType val="cust"/>
            <c:noEndCap val="0"/>
            <c:plus>
              <c:numRef>
                <c:f>'All means and graphs'!$E$2:$E$4</c:f>
                <c:numCache>
                  <c:formatCode>General</c:formatCode>
                  <c:ptCount val="3"/>
                  <c:pt idx="0">
                    <c:v>0.91955327811524545</c:v>
                  </c:pt>
                  <c:pt idx="1">
                    <c:v>0.41593599846723622</c:v>
                  </c:pt>
                  <c:pt idx="2">
                    <c:v>0.99488487694173033</c:v>
                  </c:pt>
                </c:numCache>
              </c:numRef>
            </c:plus>
            <c:minus>
              <c:numRef>
                <c:f>'All means and graphs'!$E$2:$E$4</c:f>
                <c:numCache>
                  <c:formatCode>General</c:formatCode>
                  <c:ptCount val="3"/>
                  <c:pt idx="0">
                    <c:v>0.91955327811524545</c:v>
                  </c:pt>
                  <c:pt idx="1">
                    <c:v>0.41593599846723622</c:v>
                  </c:pt>
                  <c:pt idx="2">
                    <c:v>0.99488487694173033</c:v>
                  </c:pt>
                </c:numCache>
              </c:numRef>
            </c:minus>
          </c:errBars>
          <c:cat>
            <c:strRef>
              <c:f>'All means and graphs'!$A$2:$A$4</c:f>
              <c:strCache>
                <c:ptCount val="3"/>
                <c:pt idx="0">
                  <c:v>Engineering subject knowledge</c:v>
                </c:pt>
                <c:pt idx="1">
                  <c:v>Engineering teaching self-efficacy</c:v>
                </c:pt>
                <c:pt idx="2">
                  <c:v>Science teaching self-efficacy</c:v>
                </c:pt>
              </c:strCache>
            </c:strRef>
          </c:cat>
          <c:val>
            <c:numRef>
              <c:f>'All means and graphs'!$D$2:$D$4</c:f>
              <c:numCache>
                <c:formatCode>0.00</c:formatCode>
                <c:ptCount val="3"/>
                <c:pt idx="0">
                  <c:v>7.2714285714285722</c:v>
                </c:pt>
                <c:pt idx="1">
                  <c:v>7.7636363636363637</c:v>
                </c:pt>
                <c:pt idx="2">
                  <c:v>8.2142857142857135</c:v>
                </c:pt>
              </c:numCache>
            </c:numRef>
          </c:val>
          <c:extLst>
            <c:ext xmlns:c16="http://schemas.microsoft.com/office/drawing/2014/chart" uri="{C3380CC4-5D6E-409C-BE32-E72D297353CC}">
              <c16:uniqueId val="{00000001-02F2-4004-B814-31CF2EF29075}"/>
            </c:ext>
          </c:extLst>
        </c:ser>
        <c:dLbls>
          <c:showLegendKey val="0"/>
          <c:showVal val="0"/>
          <c:showCatName val="0"/>
          <c:showSerName val="0"/>
          <c:showPercent val="0"/>
          <c:showBubbleSize val="0"/>
        </c:dLbls>
        <c:gapWidth val="150"/>
        <c:axId val="105728640"/>
        <c:axId val="105730432"/>
      </c:barChart>
      <c:catAx>
        <c:axId val="105728640"/>
        <c:scaling>
          <c:orientation val="minMax"/>
        </c:scaling>
        <c:delete val="0"/>
        <c:axPos val="b"/>
        <c:numFmt formatCode="General" sourceLinked="0"/>
        <c:majorTickMark val="out"/>
        <c:minorTickMark val="none"/>
        <c:tickLblPos val="nextTo"/>
        <c:txPr>
          <a:bodyPr/>
          <a:lstStyle/>
          <a:p>
            <a:pPr>
              <a:defRPr sz="2400" b="1"/>
            </a:pPr>
            <a:endParaRPr lang="en-US"/>
          </a:p>
        </c:txPr>
        <c:crossAx val="105730432"/>
        <c:crosses val="autoZero"/>
        <c:auto val="1"/>
        <c:lblAlgn val="ctr"/>
        <c:lblOffset val="100"/>
        <c:noMultiLvlLbl val="0"/>
      </c:catAx>
      <c:valAx>
        <c:axId val="105730432"/>
        <c:scaling>
          <c:orientation val="minMax"/>
          <c:max val="10"/>
        </c:scaling>
        <c:delete val="0"/>
        <c:axPos val="l"/>
        <c:majorGridlines/>
        <c:title>
          <c:tx>
            <c:rich>
              <a:bodyPr rot="-5400000" vert="horz"/>
              <a:lstStyle/>
              <a:p>
                <a:pPr>
                  <a:defRPr sz="1800" b="1"/>
                </a:pPr>
                <a:r>
                  <a:rPr lang="en-GB" sz="1800" b="1"/>
                  <a:t>Confidence</a:t>
                </a:r>
                <a:r>
                  <a:rPr lang="en-GB" sz="1800" b="1" baseline="0"/>
                  <a:t> in ability, where 1 is Not at All and 10 is Completely</a:t>
                </a:r>
                <a:endParaRPr lang="en-GB" sz="1800" b="1"/>
              </a:p>
            </c:rich>
          </c:tx>
          <c:overlay val="0"/>
        </c:title>
        <c:numFmt formatCode="0" sourceLinked="0"/>
        <c:majorTickMark val="out"/>
        <c:minorTickMark val="none"/>
        <c:tickLblPos val="nextTo"/>
        <c:txPr>
          <a:bodyPr/>
          <a:lstStyle/>
          <a:p>
            <a:pPr>
              <a:defRPr sz="1600"/>
            </a:pPr>
            <a:endParaRPr lang="en-US"/>
          </a:p>
        </c:txPr>
        <c:crossAx val="105728640"/>
        <c:crosses val="autoZero"/>
        <c:crossBetween val="between"/>
        <c:minorUnit val="0.2"/>
      </c:valAx>
    </c:plotArea>
    <c:legend>
      <c:legendPos val="r"/>
      <c:overlay val="0"/>
      <c:txPr>
        <a:bodyPr/>
        <a:lstStyle/>
        <a:p>
          <a:pPr>
            <a:defRPr sz="2000"/>
          </a:pPr>
          <a:endParaRPr lang="en-US"/>
        </a:p>
      </c:txPr>
    </c:legend>
    <c:plotVisOnly val="1"/>
    <c:dispBlanksAs val="gap"/>
    <c:showDLblsOverMax val="0"/>
  </c:chart>
  <c:externalData r:id="rId2">
    <c:autoUpdate val="0"/>
  </c:externalData>
  <c:userShapes r:id="rId3"/>
</c:chartSpac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408FC-D03D-4C57-90F1-25884C664C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30BE5692-605C-4EC0-BB70-A2B59A61B180}">
      <dgm:prSet custT="1"/>
      <dgm:spPr/>
      <dgm:t>
        <a:bodyPr/>
        <a:lstStyle/>
        <a:p>
          <a:r>
            <a:rPr lang="en-GB" altLang="en-US" sz="1600" dirty="0">
              <a:latin typeface="Arial" charset="0"/>
              <a:cs typeface="Arial" charset="0"/>
            </a:rPr>
            <a:t>Engineers</a:t>
          </a:r>
        </a:p>
      </dgm:t>
    </dgm:pt>
    <dgm:pt modelId="{D83D489B-9768-4824-8CAE-48F7AFDC6BCB}" type="parTrans" cxnId="{A53B0DFB-94AA-413E-8824-CB2FF696CF9F}">
      <dgm:prSet/>
      <dgm:spPr/>
      <dgm:t>
        <a:bodyPr/>
        <a:lstStyle/>
        <a:p>
          <a:endParaRPr lang="en-GB" sz="1600"/>
        </a:p>
      </dgm:t>
    </dgm:pt>
    <dgm:pt modelId="{6A295950-737B-43F6-9DB4-1398E92C1EB1}" type="sibTrans" cxnId="{A53B0DFB-94AA-413E-8824-CB2FF696CF9F}">
      <dgm:prSet/>
      <dgm:spPr/>
      <dgm:t>
        <a:bodyPr/>
        <a:lstStyle/>
        <a:p>
          <a:endParaRPr lang="en-GB" sz="1600"/>
        </a:p>
      </dgm:t>
    </dgm:pt>
    <dgm:pt modelId="{97D5F688-3412-4114-9DA6-8109071B9761}">
      <dgm:prSet custT="1"/>
      <dgm:spPr/>
      <dgm:t>
        <a:bodyPr/>
        <a:lstStyle/>
        <a:p>
          <a:r>
            <a:rPr lang="en-GB" altLang="en-US" sz="1600" dirty="0">
              <a:latin typeface="Arial" charset="0"/>
              <a:cs typeface="Arial" charset="0"/>
            </a:rPr>
            <a:t>Teachers</a:t>
          </a:r>
        </a:p>
      </dgm:t>
    </dgm:pt>
    <dgm:pt modelId="{5C3A2DD8-577E-49DD-B050-798F57F5A6F7}" type="parTrans" cxnId="{3AB9258E-273C-48BD-BC9E-0A3EDFD5C2F6}">
      <dgm:prSet/>
      <dgm:spPr/>
      <dgm:t>
        <a:bodyPr/>
        <a:lstStyle/>
        <a:p>
          <a:endParaRPr lang="en-GB" sz="1600"/>
        </a:p>
      </dgm:t>
    </dgm:pt>
    <dgm:pt modelId="{D618A676-6F30-4F66-A610-3A7C4720490D}" type="sibTrans" cxnId="{3AB9258E-273C-48BD-BC9E-0A3EDFD5C2F6}">
      <dgm:prSet/>
      <dgm:spPr/>
      <dgm:t>
        <a:bodyPr/>
        <a:lstStyle/>
        <a:p>
          <a:endParaRPr lang="en-GB" sz="1600"/>
        </a:p>
      </dgm:t>
    </dgm:pt>
    <dgm:pt modelId="{FC8469F1-032F-492F-A2F1-60A977C3B8F0}">
      <dgm:prSet custT="1"/>
      <dgm:spPr/>
      <dgm:t>
        <a:bodyPr/>
        <a:lstStyle/>
        <a:p>
          <a:r>
            <a:rPr lang="en-GB" altLang="en-US" sz="1600" dirty="0">
              <a:latin typeface="Arial" charset="0"/>
              <a:cs typeface="Arial" charset="0"/>
            </a:rPr>
            <a:t>Key Stage 2 Primary School Children</a:t>
          </a:r>
        </a:p>
      </dgm:t>
    </dgm:pt>
    <dgm:pt modelId="{CD1B9893-5545-4EC6-9ECC-E6D494AA0010}" type="parTrans" cxnId="{CADDCB57-D632-435F-814B-52549C3AFC1F}">
      <dgm:prSet/>
      <dgm:spPr/>
      <dgm:t>
        <a:bodyPr/>
        <a:lstStyle/>
        <a:p>
          <a:endParaRPr lang="en-GB" sz="1600"/>
        </a:p>
      </dgm:t>
    </dgm:pt>
    <dgm:pt modelId="{2DE3C3EA-36AA-4E47-A482-DE4967AC2AB9}" type="sibTrans" cxnId="{CADDCB57-D632-435F-814B-52549C3AFC1F}">
      <dgm:prSet/>
      <dgm:spPr/>
      <dgm:t>
        <a:bodyPr/>
        <a:lstStyle/>
        <a:p>
          <a:endParaRPr lang="en-GB" sz="1600"/>
        </a:p>
      </dgm:t>
    </dgm:pt>
    <dgm:pt modelId="{E5E5D84F-9E03-488C-B3C0-5199BCA2FBC0}">
      <dgm:prSet custT="1"/>
      <dgm:spPr/>
      <dgm:t>
        <a:bodyPr/>
        <a:lstStyle/>
        <a:p>
          <a:r>
            <a:rPr lang="en-GB" altLang="en-US" sz="1600" b="1" smtClean="0"/>
            <a:t>Improving public engagement skills is a key aim for engineering professional bodies (EPC, 2014)</a:t>
          </a:r>
          <a:endParaRPr lang="en-GB" sz="1600" dirty="0"/>
        </a:p>
      </dgm:t>
    </dgm:pt>
    <dgm:pt modelId="{5DCC904C-531A-4C62-8E5D-1A4F46B40385}" type="parTrans" cxnId="{C01870AA-E565-4F84-9198-19B482CB380B}">
      <dgm:prSet/>
      <dgm:spPr/>
      <dgm:t>
        <a:bodyPr/>
        <a:lstStyle/>
        <a:p>
          <a:endParaRPr lang="en-GB" sz="1600"/>
        </a:p>
      </dgm:t>
    </dgm:pt>
    <dgm:pt modelId="{6158F149-AADB-4112-8AF7-1FB2816A118F}" type="sibTrans" cxnId="{C01870AA-E565-4F84-9198-19B482CB380B}">
      <dgm:prSet/>
      <dgm:spPr/>
      <dgm:t>
        <a:bodyPr/>
        <a:lstStyle/>
        <a:p>
          <a:endParaRPr lang="en-GB" sz="1600"/>
        </a:p>
      </dgm:t>
    </dgm:pt>
    <dgm:pt modelId="{1CFA95A5-4BD0-4771-BD5B-DE9214B74C77}">
      <dgm:prSet custT="1"/>
      <dgm:spPr/>
      <dgm:t>
        <a:bodyPr/>
        <a:lstStyle/>
        <a:p>
          <a:r>
            <a:rPr lang="en-GB" altLang="en-US" sz="1600" b="1" dirty="0" smtClean="0"/>
            <a:t>Recruitment into engineering is needed to meet the employment gap (Engineering UK, 2017).</a:t>
          </a:r>
          <a:endParaRPr lang="en-GB" altLang="en-US" sz="1600" dirty="0"/>
        </a:p>
      </dgm:t>
    </dgm:pt>
    <dgm:pt modelId="{FA38E133-CE00-47F6-868E-7ABBD6448E85}" type="parTrans" cxnId="{A702B434-6F33-42D7-A3A9-A54857B893F1}">
      <dgm:prSet/>
      <dgm:spPr/>
      <dgm:t>
        <a:bodyPr/>
        <a:lstStyle/>
        <a:p>
          <a:endParaRPr lang="en-GB" sz="1600"/>
        </a:p>
      </dgm:t>
    </dgm:pt>
    <dgm:pt modelId="{EB38786A-BF76-459A-9173-90EE0BB5AAB4}" type="sibTrans" cxnId="{A702B434-6F33-42D7-A3A9-A54857B893F1}">
      <dgm:prSet/>
      <dgm:spPr/>
      <dgm:t>
        <a:bodyPr/>
        <a:lstStyle/>
        <a:p>
          <a:endParaRPr lang="en-GB" sz="1600"/>
        </a:p>
      </dgm:t>
    </dgm:pt>
    <dgm:pt modelId="{838BF4E8-51E6-49F3-8135-A6A2BC3810E7}">
      <dgm:prSet custT="1"/>
      <dgm:spPr/>
      <dgm:t>
        <a:bodyPr/>
        <a:lstStyle/>
        <a:p>
          <a:r>
            <a:rPr lang="en-GB" altLang="en-US" sz="1600" b="1" dirty="0"/>
            <a:t>50% of primary school teachers identify low confidence and subject knowledge in engineering (ENGINEER, 2014)</a:t>
          </a:r>
          <a:endParaRPr lang="en-GB" sz="1600" dirty="0"/>
        </a:p>
      </dgm:t>
    </dgm:pt>
    <dgm:pt modelId="{F2AE1B1B-FD81-4926-96A6-1C9E09BF133A}" type="parTrans" cxnId="{08A4B1F1-7DD9-4BAD-A1FF-3AB55B3FE0D7}">
      <dgm:prSet/>
      <dgm:spPr/>
      <dgm:t>
        <a:bodyPr/>
        <a:lstStyle/>
        <a:p>
          <a:endParaRPr lang="en-GB" sz="1600"/>
        </a:p>
      </dgm:t>
    </dgm:pt>
    <dgm:pt modelId="{76372415-DCA6-4797-A873-B64B475175AC}" type="sibTrans" cxnId="{08A4B1F1-7DD9-4BAD-A1FF-3AB55B3FE0D7}">
      <dgm:prSet/>
      <dgm:spPr/>
      <dgm:t>
        <a:bodyPr/>
        <a:lstStyle/>
        <a:p>
          <a:endParaRPr lang="en-GB" sz="1600"/>
        </a:p>
      </dgm:t>
    </dgm:pt>
    <dgm:pt modelId="{F037E0FC-6AF8-4FFD-ABBD-94CA02B7433B}">
      <dgm:prSet custT="1"/>
      <dgm:spPr/>
      <dgm:t>
        <a:bodyPr/>
        <a:lstStyle/>
        <a:p>
          <a:r>
            <a:rPr lang="en-GB" altLang="en-US" sz="1600" b="1" dirty="0"/>
            <a:t>Children, particularly girls, decide on the appropriateness of science as a career before age 11 (Archer et al, 2013).</a:t>
          </a:r>
          <a:endParaRPr lang="en-GB" sz="1600" dirty="0"/>
        </a:p>
      </dgm:t>
    </dgm:pt>
    <dgm:pt modelId="{BF0E7C5C-D968-4CAA-AD2A-3A8C1CC6C2C8}" type="parTrans" cxnId="{5112E2B8-6633-4D4E-A2B7-6A014F48C60A}">
      <dgm:prSet/>
      <dgm:spPr/>
      <dgm:t>
        <a:bodyPr/>
        <a:lstStyle/>
        <a:p>
          <a:endParaRPr lang="en-GB" sz="1600"/>
        </a:p>
      </dgm:t>
    </dgm:pt>
    <dgm:pt modelId="{AF59CC6F-88B4-4535-9B33-9F0037CB636A}" type="sibTrans" cxnId="{5112E2B8-6633-4D4E-A2B7-6A014F48C60A}">
      <dgm:prSet/>
      <dgm:spPr/>
      <dgm:t>
        <a:bodyPr/>
        <a:lstStyle/>
        <a:p>
          <a:endParaRPr lang="en-GB" sz="1600"/>
        </a:p>
      </dgm:t>
    </dgm:pt>
    <dgm:pt modelId="{4A607BCD-001B-4227-98BC-B9F8A35BF969}">
      <dgm:prSet custT="1"/>
      <dgm:spPr/>
      <dgm:t>
        <a:bodyPr/>
        <a:lstStyle/>
        <a:p>
          <a:r>
            <a:rPr lang="en-GB" altLang="en-US" sz="1600" b="1" dirty="0"/>
            <a:t>Girls like connecting STEM disciplines with relevant real-world problems </a:t>
          </a:r>
          <a:br>
            <a:rPr lang="en-GB" altLang="en-US" sz="1600" b="1" dirty="0"/>
          </a:br>
          <a:r>
            <a:rPr lang="en-GB" altLang="en-US" sz="1600" b="1" dirty="0"/>
            <a:t>(High Level Group on Science Education, 2007). </a:t>
          </a:r>
        </a:p>
      </dgm:t>
    </dgm:pt>
    <dgm:pt modelId="{C0536428-210C-4AB7-B1D7-119AF92776C7}" type="parTrans" cxnId="{8D6F54BE-2956-4FB0-BFCF-704F04D65120}">
      <dgm:prSet/>
      <dgm:spPr/>
      <dgm:t>
        <a:bodyPr/>
        <a:lstStyle/>
        <a:p>
          <a:endParaRPr lang="en-GB"/>
        </a:p>
      </dgm:t>
    </dgm:pt>
    <dgm:pt modelId="{1E2FDBE8-C398-4A33-8689-B85641D04540}" type="sibTrans" cxnId="{8D6F54BE-2956-4FB0-BFCF-704F04D65120}">
      <dgm:prSet/>
      <dgm:spPr/>
      <dgm:t>
        <a:bodyPr/>
        <a:lstStyle/>
        <a:p>
          <a:endParaRPr lang="en-GB"/>
        </a:p>
      </dgm:t>
    </dgm:pt>
    <dgm:pt modelId="{6731857F-E1E0-4AD6-989E-815AF71F4C25}">
      <dgm:prSet custT="1"/>
      <dgm:spPr/>
      <dgm:t>
        <a:bodyPr/>
        <a:lstStyle/>
        <a:p>
          <a:r>
            <a:rPr lang="en-GB" altLang="en-US" sz="1600" b="1" dirty="0" smtClean="0"/>
            <a:t>Initial Teacher Education is key opportunity to embed experience in curriculum.</a:t>
          </a:r>
          <a:endParaRPr lang="en-GB" sz="1600" dirty="0"/>
        </a:p>
      </dgm:t>
    </dgm:pt>
    <dgm:pt modelId="{DD0B618F-BDA2-45DA-84EF-592F9EB7E2A4}" type="parTrans" cxnId="{DF090399-2569-4DE2-9C34-45EA5A7850E9}">
      <dgm:prSet/>
      <dgm:spPr/>
    </dgm:pt>
    <dgm:pt modelId="{513808FE-BBAA-415D-AC83-EF7994FFE016}" type="sibTrans" cxnId="{DF090399-2569-4DE2-9C34-45EA5A7850E9}">
      <dgm:prSet/>
      <dgm:spPr/>
    </dgm:pt>
    <dgm:pt modelId="{A4624216-390C-45B2-A799-0600955E5F67}" type="pres">
      <dgm:prSet presAssocID="{E62408FC-D03D-4C57-90F1-25884C664C02}" presName="linearFlow" presStyleCnt="0">
        <dgm:presLayoutVars>
          <dgm:dir/>
          <dgm:animLvl val="lvl"/>
          <dgm:resizeHandles val="exact"/>
        </dgm:presLayoutVars>
      </dgm:prSet>
      <dgm:spPr/>
      <dgm:t>
        <a:bodyPr/>
        <a:lstStyle/>
        <a:p>
          <a:endParaRPr lang="en-GB"/>
        </a:p>
      </dgm:t>
    </dgm:pt>
    <dgm:pt modelId="{87826C1C-8D45-4F78-864E-A0FE89672E0B}" type="pres">
      <dgm:prSet presAssocID="{30BE5692-605C-4EC0-BB70-A2B59A61B180}" presName="composite" presStyleCnt="0"/>
      <dgm:spPr/>
    </dgm:pt>
    <dgm:pt modelId="{05B34D02-F53B-4CE7-B6CB-FA7D3E7E9906}" type="pres">
      <dgm:prSet presAssocID="{30BE5692-605C-4EC0-BB70-A2B59A61B180}" presName="parentText" presStyleLbl="alignNode1" presStyleIdx="0" presStyleCnt="3">
        <dgm:presLayoutVars>
          <dgm:chMax val="1"/>
          <dgm:bulletEnabled val="1"/>
        </dgm:presLayoutVars>
      </dgm:prSet>
      <dgm:spPr/>
      <dgm:t>
        <a:bodyPr/>
        <a:lstStyle/>
        <a:p>
          <a:endParaRPr lang="en-GB"/>
        </a:p>
      </dgm:t>
    </dgm:pt>
    <dgm:pt modelId="{6D0127EC-D9C9-42F5-8259-9998984AA00D}" type="pres">
      <dgm:prSet presAssocID="{30BE5692-605C-4EC0-BB70-A2B59A61B180}" presName="descendantText" presStyleLbl="alignAcc1" presStyleIdx="0" presStyleCnt="3" custLinFactNeighborX="2138" custLinFactNeighborY="4975">
        <dgm:presLayoutVars>
          <dgm:bulletEnabled val="1"/>
        </dgm:presLayoutVars>
      </dgm:prSet>
      <dgm:spPr/>
      <dgm:t>
        <a:bodyPr/>
        <a:lstStyle/>
        <a:p>
          <a:endParaRPr lang="en-GB"/>
        </a:p>
      </dgm:t>
    </dgm:pt>
    <dgm:pt modelId="{6D21DE23-55C9-44A7-9420-4BFAAB0D304D}" type="pres">
      <dgm:prSet presAssocID="{6A295950-737B-43F6-9DB4-1398E92C1EB1}" presName="sp" presStyleCnt="0"/>
      <dgm:spPr/>
    </dgm:pt>
    <dgm:pt modelId="{71F8C8EC-93A2-4A08-AE5D-B15A2B996EC1}" type="pres">
      <dgm:prSet presAssocID="{97D5F688-3412-4114-9DA6-8109071B9761}" presName="composite" presStyleCnt="0"/>
      <dgm:spPr/>
    </dgm:pt>
    <dgm:pt modelId="{EE716CC5-7ADB-4CBB-BAFF-8FFE4BF5AC9F}" type="pres">
      <dgm:prSet presAssocID="{97D5F688-3412-4114-9DA6-8109071B9761}" presName="parentText" presStyleLbl="alignNode1" presStyleIdx="1" presStyleCnt="3">
        <dgm:presLayoutVars>
          <dgm:chMax val="1"/>
          <dgm:bulletEnabled val="1"/>
        </dgm:presLayoutVars>
      </dgm:prSet>
      <dgm:spPr/>
      <dgm:t>
        <a:bodyPr/>
        <a:lstStyle/>
        <a:p>
          <a:endParaRPr lang="en-GB"/>
        </a:p>
      </dgm:t>
    </dgm:pt>
    <dgm:pt modelId="{0759E81B-82CA-4209-B9D0-2ADD7E3CFC0E}" type="pres">
      <dgm:prSet presAssocID="{97D5F688-3412-4114-9DA6-8109071B9761}" presName="descendantText" presStyleLbl="alignAcc1" presStyleIdx="1" presStyleCnt="3">
        <dgm:presLayoutVars>
          <dgm:bulletEnabled val="1"/>
        </dgm:presLayoutVars>
      </dgm:prSet>
      <dgm:spPr/>
      <dgm:t>
        <a:bodyPr/>
        <a:lstStyle/>
        <a:p>
          <a:endParaRPr lang="en-GB"/>
        </a:p>
      </dgm:t>
    </dgm:pt>
    <dgm:pt modelId="{E57F4697-40FA-4DFC-A3EF-93681FAA624B}" type="pres">
      <dgm:prSet presAssocID="{D618A676-6F30-4F66-A610-3A7C4720490D}" presName="sp" presStyleCnt="0"/>
      <dgm:spPr/>
    </dgm:pt>
    <dgm:pt modelId="{F5CAEAB0-988A-47B4-87CA-A1898B187D6A}" type="pres">
      <dgm:prSet presAssocID="{FC8469F1-032F-492F-A2F1-60A977C3B8F0}" presName="composite" presStyleCnt="0"/>
      <dgm:spPr/>
    </dgm:pt>
    <dgm:pt modelId="{494FA935-46FA-4152-A11A-63B8ABFFDCCA}" type="pres">
      <dgm:prSet presAssocID="{FC8469F1-032F-492F-A2F1-60A977C3B8F0}" presName="parentText" presStyleLbl="alignNode1" presStyleIdx="2" presStyleCnt="3">
        <dgm:presLayoutVars>
          <dgm:chMax val="1"/>
          <dgm:bulletEnabled val="1"/>
        </dgm:presLayoutVars>
      </dgm:prSet>
      <dgm:spPr/>
      <dgm:t>
        <a:bodyPr/>
        <a:lstStyle/>
        <a:p>
          <a:endParaRPr lang="en-GB"/>
        </a:p>
      </dgm:t>
    </dgm:pt>
    <dgm:pt modelId="{2B481003-F5B5-4D0A-AB82-212FE2809C1A}" type="pres">
      <dgm:prSet presAssocID="{FC8469F1-032F-492F-A2F1-60A977C3B8F0}" presName="descendantText" presStyleLbl="alignAcc1" presStyleIdx="2" presStyleCnt="3">
        <dgm:presLayoutVars>
          <dgm:bulletEnabled val="1"/>
        </dgm:presLayoutVars>
      </dgm:prSet>
      <dgm:spPr/>
      <dgm:t>
        <a:bodyPr/>
        <a:lstStyle/>
        <a:p>
          <a:endParaRPr lang="en-GB"/>
        </a:p>
      </dgm:t>
    </dgm:pt>
  </dgm:ptLst>
  <dgm:cxnLst>
    <dgm:cxn modelId="{3AB9258E-273C-48BD-BC9E-0A3EDFD5C2F6}" srcId="{E62408FC-D03D-4C57-90F1-25884C664C02}" destId="{97D5F688-3412-4114-9DA6-8109071B9761}" srcOrd="1" destOrd="0" parTransId="{5C3A2DD8-577E-49DD-B050-798F57F5A6F7}" sibTransId="{D618A676-6F30-4F66-A610-3A7C4720490D}"/>
    <dgm:cxn modelId="{A53B0DFB-94AA-413E-8824-CB2FF696CF9F}" srcId="{E62408FC-D03D-4C57-90F1-25884C664C02}" destId="{30BE5692-605C-4EC0-BB70-A2B59A61B180}" srcOrd="0" destOrd="0" parTransId="{D83D489B-9768-4824-8CAE-48F7AFDC6BCB}" sibTransId="{6A295950-737B-43F6-9DB4-1398E92C1EB1}"/>
    <dgm:cxn modelId="{5BEFB180-2D66-4643-B785-710ECBED0465}" type="presOf" srcId="{1CFA95A5-4BD0-4771-BD5B-DE9214B74C77}" destId="{6D0127EC-D9C9-42F5-8259-9998984AA00D}" srcOrd="0" destOrd="1" presId="urn:microsoft.com/office/officeart/2005/8/layout/chevron2"/>
    <dgm:cxn modelId="{C5C8D3D7-0F8A-41E5-973A-7F1C17E9A070}" type="presOf" srcId="{E5E5D84F-9E03-488C-B3C0-5199BCA2FBC0}" destId="{6D0127EC-D9C9-42F5-8259-9998984AA00D}" srcOrd="0" destOrd="0" presId="urn:microsoft.com/office/officeart/2005/8/layout/chevron2"/>
    <dgm:cxn modelId="{08A4B1F1-7DD9-4BAD-A1FF-3AB55B3FE0D7}" srcId="{97D5F688-3412-4114-9DA6-8109071B9761}" destId="{838BF4E8-51E6-49F3-8135-A6A2BC3810E7}" srcOrd="0" destOrd="0" parTransId="{F2AE1B1B-FD81-4926-96A6-1C9E09BF133A}" sibTransId="{76372415-DCA6-4797-A873-B64B475175AC}"/>
    <dgm:cxn modelId="{42BFA611-A139-409C-93CE-B7DB806E3FFF}" type="presOf" srcId="{4A607BCD-001B-4227-98BC-B9F8A35BF969}" destId="{2B481003-F5B5-4D0A-AB82-212FE2809C1A}" srcOrd="0" destOrd="1" presId="urn:microsoft.com/office/officeart/2005/8/layout/chevron2"/>
    <dgm:cxn modelId="{984C4A24-FB39-4C15-A0EE-9605E1AFBC31}" type="presOf" srcId="{6731857F-E1E0-4AD6-989E-815AF71F4C25}" destId="{0759E81B-82CA-4209-B9D0-2ADD7E3CFC0E}" srcOrd="0" destOrd="1" presId="urn:microsoft.com/office/officeart/2005/8/layout/chevron2"/>
    <dgm:cxn modelId="{C01870AA-E565-4F84-9198-19B482CB380B}" srcId="{30BE5692-605C-4EC0-BB70-A2B59A61B180}" destId="{E5E5D84F-9E03-488C-B3C0-5199BCA2FBC0}" srcOrd="0" destOrd="0" parTransId="{5DCC904C-531A-4C62-8E5D-1A4F46B40385}" sibTransId="{6158F149-AADB-4112-8AF7-1FB2816A118F}"/>
    <dgm:cxn modelId="{1FD87FA7-D257-4AF5-81C9-4C22B1412840}" type="presOf" srcId="{E62408FC-D03D-4C57-90F1-25884C664C02}" destId="{A4624216-390C-45B2-A799-0600955E5F67}" srcOrd="0" destOrd="0" presId="urn:microsoft.com/office/officeart/2005/8/layout/chevron2"/>
    <dgm:cxn modelId="{5112E2B8-6633-4D4E-A2B7-6A014F48C60A}" srcId="{FC8469F1-032F-492F-A2F1-60A977C3B8F0}" destId="{F037E0FC-6AF8-4FFD-ABBD-94CA02B7433B}" srcOrd="0" destOrd="0" parTransId="{BF0E7C5C-D968-4CAA-AD2A-3A8C1CC6C2C8}" sibTransId="{AF59CC6F-88B4-4535-9B33-9F0037CB636A}"/>
    <dgm:cxn modelId="{819082AE-5731-4849-B1BA-FE37EFDC34F7}" type="presOf" srcId="{FC8469F1-032F-492F-A2F1-60A977C3B8F0}" destId="{494FA935-46FA-4152-A11A-63B8ABFFDCCA}" srcOrd="0" destOrd="0" presId="urn:microsoft.com/office/officeart/2005/8/layout/chevron2"/>
    <dgm:cxn modelId="{D0B4D15B-83DB-4A31-BDC9-62E54BACC815}" type="presOf" srcId="{838BF4E8-51E6-49F3-8135-A6A2BC3810E7}" destId="{0759E81B-82CA-4209-B9D0-2ADD7E3CFC0E}" srcOrd="0" destOrd="0" presId="urn:microsoft.com/office/officeart/2005/8/layout/chevron2"/>
    <dgm:cxn modelId="{4F6AC66D-0C63-49AB-916B-132188E783C3}" type="presOf" srcId="{97D5F688-3412-4114-9DA6-8109071B9761}" destId="{EE716CC5-7ADB-4CBB-BAFF-8FFE4BF5AC9F}" srcOrd="0" destOrd="0" presId="urn:microsoft.com/office/officeart/2005/8/layout/chevron2"/>
    <dgm:cxn modelId="{373CD688-3A36-4A3B-AD94-7801BE6B37F8}" type="presOf" srcId="{F037E0FC-6AF8-4FFD-ABBD-94CA02B7433B}" destId="{2B481003-F5B5-4D0A-AB82-212FE2809C1A}" srcOrd="0" destOrd="0" presId="urn:microsoft.com/office/officeart/2005/8/layout/chevron2"/>
    <dgm:cxn modelId="{CADDCB57-D632-435F-814B-52549C3AFC1F}" srcId="{E62408FC-D03D-4C57-90F1-25884C664C02}" destId="{FC8469F1-032F-492F-A2F1-60A977C3B8F0}" srcOrd="2" destOrd="0" parTransId="{CD1B9893-5545-4EC6-9ECC-E6D494AA0010}" sibTransId="{2DE3C3EA-36AA-4E47-A482-DE4967AC2AB9}"/>
    <dgm:cxn modelId="{8D6F54BE-2956-4FB0-BFCF-704F04D65120}" srcId="{FC8469F1-032F-492F-A2F1-60A977C3B8F0}" destId="{4A607BCD-001B-4227-98BC-B9F8A35BF969}" srcOrd="1" destOrd="0" parTransId="{C0536428-210C-4AB7-B1D7-119AF92776C7}" sibTransId="{1E2FDBE8-C398-4A33-8689-B85641D04540}"/>
    <dgm:cxn modelId="{028FE997-234B-4FD3-83F7-6179D7B70E89}" type="presOf" srcId="{30BE5692-605C-4EC0-BB70-A2B59A61B180}" destId="{05B34D02-F53B-4CE7-B6CB-FA7D3E7E9906}" srcOrd="0" destOrd="0" presId="urn:microsoft.com/office/officeart/2005/8/layout/chevron2"/>
    <dgm:cxn modelId="{DF090399-2569-4DE2-9C34-45EA5A7850E9}" srcId="{97D5F688-3412-4114-9DA6-8109071B9761}" destId="{6731857F-E1E0-4AD6-989E-815AF71F4C25}" srcOrd="1" destOrd="0" parTransId="{DD0B618F-BDA2-45DA-84EF-592F9EB7E2A4}" sibTransId="{513808FE-BBAA-415D-AC83-EF7994FFE016}"/>
    <dgm:cxn modelId="{A702B434-6F33-42D7-A3A9-A54857B893F1}" srcId="{30BE5692-605C-4EC0-BB70-A2B59A61B180}" destId="{1CFA95A5-4BD0-4771-BD5B-DE9214B74C77}" srcOrd="1" destOrd="0" parTransId="{FA38E133-CE00-47F6-868E-7ABBD6448E85}" sibTransId="{EB38786A-BF76-459A-9173-90EE0BB5AAB4}"/>
    <dgm:cxn modelId="{74A28C57-9F37-4890-86C9-5528D79B32CB}" type="presParOf" srcId="{A4624216-390C-45B2-A799-0600955E5F67}" destId="{87826C1C-8D45-4F78-864E-A0FE89672E0B}" srcOrd="0" destOrd="0" presId="urn:microsoft.com/office/officeart/2005/8/layout/chevron2"/>
    <dgm:cxn modelId="{CFD18508-2C90-422D-A6AA-738E7B7C1EF1}" type="presParOf" srcId="{87826C1C-8D45-4F78-864E-A0FE89672E0B}" destId="{05B34D02-F53B-4CE7-B6CB-FA7D3E7E9906}" srcOrd="0" destOrd="0" presId="urn:microsoft.com/office/officeart/2005/8/layout/chevron2"/>
    <dgm:cxn modelId="{AA5ABFC8-020A-4F55-A8BE-7C62054D6469}" type="presParOf" srcId="{87826C1C-8D45-4F78-864E-A0FE89672E0B}" destId="{6D0127EC-D9C9-42F5-8259-9998984AA00D}" srcOrd="1" destOrd="0" presId="urn:microsoft.com/office/officeart/2005/8/layout/chevron2"/>
    <dgm:cxn modelId="{3D816445-058B-4712-B86E-AECA06A995A8}" type="presParOf" srcId="{A4624216-390C-45B2-A799-0600955E5F67}" destId="{6D21DE23-55C9-44A7-9420-4BFAAB0D304D}" srcOrd="1" destOrd="0" presId="urn:microsoft.com/office/officeart/2005/8/layout/chevron2"/>
    <dgm:cxn modelId="{E86CFA70-4495-49C3-9B9C-586C890E3697}" type="presParOf" srcId="{A4624216-390C-45B2-A799-0600955E5F67}" destId="{71F8C8EC-93A2-4A08-AE5D-B15A2B996EC1}" srcOrd="2" destOrd="0" presId="urn:microsoft.com/office/officeart/2005/8/layout/chevron2"/>
    <dgm:cxn modelId="{7821BA29-5AF8-4800-8C27-3F6017B4E413}" type="presParOf" srcId="{71F8C8EC-93A2-4A08-AE5D-B15A2B996EC1}" destId="{EE716CC5-7ADB-4CBB-BAFF-8FFE4BF5AC9F}" srcOrd="0" destOrd="0" presId="urn:microsoft.com/office/officeart/2005/8/layout/chevron2"/>
    <dgm:cxn modelId="{6E461A41-5164-4CB5-AC33-6141B177B179}" type="presParOf" srcId="{71F8C8EC-93A2-4A08-AE5D-B15A2B996EC1}" destId="{0759E81B-82CA-4209-B9D0-2ADD7E3CFC0E}" srcOrd="1" destOrd="0" presId="urn:microsoft.com/office/officeart/2005/8/layout/chevron2"/>
    <dgm:cxn modelId="{EBD69EB5-092D-4E8B-BC74-01003E677B5A}" type="presParOf" srcId="{A4624216-390C-45B2-A799-0600955E5F67}" destId="{E57F4697-40FA-4DFC-A3EF-93681FAA624B}" srcOrd="3" destOrd="0" presId="urn:microsoft.com/office/officeart/2005/8/layout/chevron2"/>
    <dgm:cxn modelId="{F7FC7EEB-6E56-4652-BB3C-096BE205C367}" type="presParOf" srcId="{A4624216-390C-45B2-A799-0600955E5F67}" destId="{F5CAEAB0-988A-47B4-87CA-A1898B187D6A}" srcOrd="4" destOrd="0" presId="urn:microsoft.com/office/officeart/2005/8/layout/chevron2"/>
    <dgm:cxn modelId="{D506BA51-428F-4534-BA68-04D25C9A2465}" type="presParOf" srcId="{F5CAEAB0-988A-47B4-87CA-A1898B187D6A}" destId="{494FA935-46FA-4152-A11A-63B8ABFFDCCA}" srcOrd="0" destOrd="0" presId="urn:microsoft.com/office/officeart/2005/8/layout/chevron2"/>
    <dgm:cxn modelId="{7CB878EE-9FD1-48A0-BF92-544F3479D16D}" type="presParOf" srcId="{F5CAEAB0-988A-47B4-87CA-A1898B187D6A}" destId="{2B481003-F5B5-4D0A-AB82-212FE2809C1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62F0B-95FD-47E0-8D18-A2EF73E80DAF}"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58604CF2-32B9-4092-A8F8-6B924161353A}">
      <dgm:prSet/>
      <dgm:spPr/>
      <dgm:t>
        <a:bodyPr/>
        <a:lstStyle/>
        <a:p>
          <a:r>
            <a:rPr lang="en-GB" altLang="en-US" dirty="0" smtClean="0">
              <a:latin typeface="Arial" charset="0"/>
              <a:cs typeface="Arial" charset="0"/>
            </a:rPr>
            <a:t>Year 3 Engineering Students BEng/MEng</a:t>
          </a:r>
          <a:endParaRPr lang="en-GB" altLang="en-US" dirty="0">
            <a:latin typeface="Arial" charset="0"/>
            <a:cs typeface="Arial" charset="0"/>
          </a:endParaRPr>
        </a:p>
      </dgm:t>
    </dgm:pt>
    <dgm:pt modelId="{92D97F21-C720-454A-9C2C-2FE4DC109513}" type="parTrans" cxnId="{E96E91C3-D1DB-4EB0-845E-1D98B69CAD9A}">
      <dgm:prSet/>
      <dgm:spPr/>
      <dgm:t>
        <a:bodyPr/>
        <a:lstStyle/>
        <a:p>
          <a:endParaRPr lang="en-GB"/>
        </a:p>
      </dgm:t>
    </dgm:pt>
    <dgm:pt modelId="{B604FD90-4AC4-4BA4-9A39-DF2D8DDDC3EF}" type="sibTrans" cxnId="{E96E91C3-D1DB-4EB0-845E-1D98B69CAD9A}">
      <dgm:prSet/>
      <dgm:spPr/>
      <dgm:t>
        <a:bodyPr/>
        <a:lstStyle/>
        <a:p>
          <a:endParaRPr lang="en-GB"/>
        </a:p>
      </dgm:t>
    </dgm:pt>
    <dgm:pt modelId="{27080BC0-41AB-43E3-9011-8B53CBB9020D}">
      <dgm:prSet/>
      <dgm:spPr/>
      <dgm:t>
        <a:bodyPr/>
        <a:lstStyle/>
        <a:p>
          <a:r>
            <a:rPr lang="en-GB" altLang="en-US" dirty="0" smtClean="0">
              <a:latin typeface="Arial" charset="0"/>
              <a:cs typeface="Arial" charset="0"/>
            </a:rPr>
            <a:t>Year 2 Initial Teaching Education students</a:t>
          </a:r>
        </a:p>
      </dgm:t>
    </dgm:pt>
    <dgm:pt modelId="{F1ED9189-0392-47CC-B69F-696135B3DFD5}" type="parTrans" cxnId="{8A6B1DC2-730C-4598-8BF1-2975F192F5C6}">
      <dgm:prSet/>
      <dgm:spPr/>
      <dgm:t>
        <a:bodyPr/>
        <a:lstStyle/>
        <a:p>
          <a:endParaRPr lang="en-GB"/>
        </a:p>
      </dgm:t>
    </dgm:pt>
    <dgm:pt modelId="{6768CC0A-CB73-4B51-81BD-2A064E865DB0}" type="sibTrans" cxnId="{8A6B1DC2-730C-4598-8BF1-2975F192F5C6}">
      <dgm:prSet/>
      <dgm:spPr/>
      <dgm:t>
        <a:bodyPr/>
        <a:lstStyle/>
        <a:p>
          <a:endParaRPr lang="en-GB"/>
        </a:p>
      </dgm:t>
    </dgm:pt>
    <dgm:pt modelId="{0FE0D7F8-8235-4A28-AB00-7B4C0540838B}">
      <dgm:prSet/>
      <dgm:spPr/>
      <dgm:t>
        <a:bodyPr/>
        <a:lstStyle/>
        <a:p>
          <a:r>
            <a:rPr lang="en-GB" altLang="en-US" smtClean="0">
              <a:latin typeface="Arial" charset="0"/>
              <a:cs typeface="Arial" charset="0"/>
            </a:rPr>
            <a:t>Key Stage 2 Primary School Children</a:t>
          </a:r>
          <a:endParaRPr lang="en-GB" altLang="en-US" dirty="0" smtClean="0">
            <a:latin typeface="Arial" charset="0"/>
            <a:cs typeface="Arial" charset="0"/>
          </a:endParaRPr>
        </a:p>
      </dgm:t>
    </dgm:pt>
    <dgm:pt modelId="{FB845E3C-9F6F-4E94-BC90-92727D1E76D7}" type="parTrans" cxnId="{F5DD75ED-C0B4-4EBD-8EF8-2E0C9187586F}">
      <dgm:prSet/>
      <dgm:spPr/>
      <dgm:t>
        <a:bodyPr/>
        <a:lstStyle/>
        <a:p>
          <a:endParaRPr lang="en-GB"/>
        </a:p>
      </dgm:t>
    </dgm:pt>
    <dgm:pt modelId="{9E7BF6DA-A472-48E5-AD63-A4A1967A3054}" type="sibTrans" cxnId="{F5DD75ED-C0B4-4EBD-8EF8-2E0C9187586F}">
      <dgm:prSet/>
      <dgm:spPr/>
      <dgm:t>
        <a:bodyPr/>
        <a:lstStyle/>
        <a:p>
          <a:endParaRPr lang="en-GB"/>
        </a:p>
      </dgm:t>
    </dgm:pt>
    <dgm:pt modelId="{C0FBA372-1F2F-4E15-9A10-D8CAEA5F4AA0}" type="pres">
      <dgm:prSet presAssocID="{B8F62F0B-95FD-47E0-8D18-A2EF73E80DAF}" presName="Name0" presStyleCnt="0">
        <dgm:presLayoutVars>
          <dgm:dir/>
          <dgm:resizeHandles val="exact"/>
        </dgm:presLayoutVars>
      </dgm:prSet>
      <dgm:spPr/>
      <dgm:t>
        <a:bodyPr/>
        <a:lstStyle/>
        <a:p>
          <a:endParaRPr lang="en-GB"/>
        </a:p>
      </dgm:t>
    </dgm:pt>
    <dgm:pt modelId="{B0128C1A-4240-4D3C-8B3E-4381B48FF32E}" type="pres">
      <dgm:prSet presAssocID="{27080BC0-41AB-43E3-9011-8B53CBB9020D}" presName="composite" presStyleCnt="0"/>
      <dgm:spPr/>
    </dgm:pt>
    <dgm:pt modelId="{E690B64E-EE4B-4B76-8ED1-6681B095AFD1}" type="pres">
      <dgm:prSet presAssocID="{27080BC0-41AB-43E3-9011-8B53CBB9020D}" presName="rect1" presStyleLbl="bgImgPlace1" presStyleIdx="0" presStyleCnt="3" custLinFactNeighborX="-47243" custLinFactNeighborY="-868"/>
      <dgm:spPr>
        <a:blipFill rotWithShape="1">
          <a:blip xmlns:r="http://schemas.openxmlformats.org/officeDocument/2006/relationships" r:embed="rId1"/>
          <a:stretch>
            <a:fillRect/>
          </a:stretch>
        </a:blipFill>
      </dgm:spPr>
    </dgm:pt>
    <dgm:pt modelId="{C9D58FF5-E5D0-44E9-A9DE-D1516F781D82}" type="pres">
      <dgm:prSet presAssocID="{27080BC0-41AB-43E3-9011-8B53CBB9020D}" presName="wedgeRectCallout1" presStyleLbl="node1" presStyleIdx="0" presStyleCnt="3" custLinFactNeighborX="-16395" custLinFactNeighborY="23977">
        <dgm:presLayoutVars>
          <dgm:bulletEnabled val="1"/>
        </dgm:presLayoutVars>
      </dgm:prSet>
      <dgm:spPr/>
      <dgm:t>
        <a:bodyPr/>
        <a:lstStyle/>
        <a:p>
          <a:endParaRPr lang="en-GB"/>
        </a:p>
      </dgm:t>
    </dgm:pt>
    <dgm:pt modelId="{8F16DA80-639B-49BB-9A7A-5B28ED57102A}" type="pres">
      <dgm:prSet presAssocID="{6768CC0A-CB73-4B51-81BD-2A064E865DB0}" presName="sibTrans" presStyleCnt="0"/>
      <dgm:spPr/>
    </dgm:pt>
    <dgm:pt modelId="{53DB6030-DDA8-4AED-A60F-3E0F11593084}" type="pres">
      <dgm:prSet presAssocID="{58604CF2-32B9-4092-A8F8-6B924161353A}" presName="composite" presStyleCnt="0"/>
      <dgm:spPr/>
    </dgm:pt>
    <dgm:pt modelId="{F826F159-D40E-49C3-AEB4-F7C399B426DF}" type="pres">
      <dgm:prSet presAssocID="{58604CF2-32B9-4092-A8F8-6B924161353A}" presName="rect1" presStyleLbl="bgImgPlace1" presStyleIdx="1" presStyleCnt="3" custLinFactNeighborX="43961" custLinFactNeighborY="-15"/>
      <dgm:spPr>
        <a:blipFill rotWithShape="1">
          <a:blip xmlns:r="http://schemas.openxmlformats.org/officeDocument/2006/relationships" r:embed="rId2"/>
          <a:stretch>
            <a:fillRect/>
          </a:stretch>
        </a:blipFill>
      </dgm:spPr>
    </dgm:pt>
    <dgm:pt modelId="{E6E12F1C-FB70-4F2F-9901-DFD73CA29777}" type="pres">
      <dgm:prSet presAssocID="{58604CF2-32B9-4092-A8F8-6B924161353A}" presName="wedgeRectCallout1" presStyleLbl="node1" presStyleIdx="1" presStyleCnt="3">
        <dgm:presLayoutVars>
          <dgm:bulletEnabled val="1"/>
        </dgm:presLayoutVars>
      </dgm:prSet>
      <dgm:spPr/>
      <dgm:t>
        <a:bodyPr/>
        <a:lstStyle/>
        <a:p>
          <a:endParaRPr lang="en-GB"/>
        </a:p>
      </dgm:t>
    </dgm:pt>
    <dgm:pt modelId="{5C384C9D-40D2-4D89-9481-576FDF42FC94}" type="pres">
      <dgm:prSet presAssocID="{B604FD90-4AC4-4BA4-9A39-DF2D8DDDC3EF}" presName="sibTrans" presStyleCnt="0"/>
      <dgm:spPr/>
    </dgm:pt>
    <dgm:pt modelId="{A690A6A6-6433-49F8-A3DC-843542ACDD4A}" type="pres">
      <dgm:prSet presAssocID="{0FE0D7F8-8235-4A28-AB00-7B4C0540838B}" presName="composite" presStyleCnt="0"/>
      <dgm:spPr/>
    </dgm:pt>
    <dgm:pt modelId="{599EB97B-9EE4-4C0F-8CD6-FDB08B09D7D4}" type="pres">
      <dgm:prSet presAssocID="{0FE0D7F8-8235-4A28-AB00-7B4C0540838B}" presName="rect1" presStyleLbl="bgImgPlace1" presStyleIdx="2" presStyleCnt="3"/>
      <dgm:spPr>
        <a:blipFill rotWithShape="1">
          <a:blip xmlns:r="http://schemas.openxmlformats.org/officeDocument/2006/relationships" r:embed="rId3"/>
          <a:stretch>
            <a:fillRect/>
          </a:stretch>
        </a:blipFill>
      </dgm:spPr>
    </dgm:pt>
    <dgm:pt modelId="{B35EA868-61E5-47F9-995F-9577A0F0FA98}" type="pres">
      <dgm:prSet presAssocID="{0FE0D7F8-8235-4A28-AB00-7B4C0540838B}" presName="wedgeRectCallout1" presStyleLbl="node1" presStyleIdx="2" presStyleCnt="3">
        <dgm:presLayoutVars>
          <dgm:bulletEnabled val="1"/>
        </dgm:presLayoutVars>
      </dgm:prSet>
      <dgm:spPr/>
      <dgm:t>
        <a:bodyPr/>
        <a:lstStyle/>
        <a:p>
          <a:endParaRPr lang="en-GB"/>
        </a:p>
      </dgm:t>
    </dgm:pt>
  </dgm:ptLst>
  <dgm:cxnLst>
    <dgm:cxn modelId="{8A6B1DC2-730C-4598-8BF1-2975F192F5C6}" srcId="{B8F62F0B-95FD-47E0-8D18-A2EF73E80DAF}" destId="{27080BC0-41AB-43E3-9011-8B53CBB9020D}" srcOrd="0" destOrd="0" parTransId="{F1ED9189-0392-47CC-B69F-696135B3DFD5}" sibTransId="{6768CC0A-CB73-4B51-81BD-2A064E865DB0}"/>
    <dgm:cxn modelId="{D7FE9A2A-C771-4965-A861-5C5240F470C3}" type="presOf" srcId="{0FE0D7F8-8235-4A28-AB00-7B4C0540838B}" destId="{B35EA868-61E5-47F9-995F-9577A0F0FA98}" srcOrd="0" destOrd="0" presId="urn:microsoft.com/office/officeart/2008/layout/BendingPictureCaptionList"/>
    <dgm:cxn modelId="{E96E91C3-D1DB-4EB0-845E-1D98B69CAD9A}" srcId="{B8F62F0B-95FD-47E0-8D18-A2EF73E80DAF}" destId="{58604CF2-32B9-4092-A8F8-6B924161353A}" srcOrd="1" destOrd="0" parTransId="{92D97F21-C720-454A-9C2C-2FE4DC109513}" sibTransId="{B604FD90-4AC4-4BA4-9A39-DF2D8DDDC3EF}"/>
    <dgm:cxn modelId="{71F246C9-D668-4D48-AB26-D77930577786}" type="presOf" srcId="{27080BC0-41AB-43E3-9011-8B53CBB9020D}" destId="{C9D58FF5-E5D0-44E9-A9DE-D1516F781D82}" srcOrd="0" destOrd="0" presId="urn:microsoft.com/office/officeart/2008/layout/BendingPictureCaptionList"/>
    <dgm:cxn modelId="{FE6E579E-ECCB-493E-9872-7E5052FBC557}" type="presOf" srcId="{58604CF2-32B9-4092-A8F8-6B924161353A}" destId="{E6E12F1C-FB70-4F2F-9901-DFD73CA29777}" srcOrd="0" destOrd="0" presId="urn:microsoft.com/office/officeart/2008/layout/BendingPictureCaptionList"/>
    <dgm:cxn modelId="{F5DD75ED-C0B4-4EBD-8EF8-2E0C9187586F}" srcId="{B8F62F0B-95FD-47E0-8D18-A2EF73E80DAF}" destId="{0FE0D7F8-8235-4A28-AB00-7B4C0540838B}" srcOrd="2" destOrd="0" parTransId="{FB845E3C-9F6F-4E94-BC90-92727D1E76D7}" sibTransId="{9E7BF6DA-A472-48E5-AD63-A4A1967A3054}"/>
    <dgm:cxn modelId="{F3831E67-D81A-4ECB-837A-88C3168BE586}" type="presOf" srcId="{B8F62F0B-95FD-47E0-8D18-A2EF73E80DAF}" destId="{C0FBA372-1F2F-4E15-9A10-D8CAEA5F4AA0}" srcOrd="0" destOrd="0" presId="urn:microsoft.com/office/officeart/2008/layout/BendingPictureCaptionList"/>
    <dgm:cxn modelId="{969203A2-1BE1-4621-BCFD-F981F7B41FC3}" type="presParOf" srcId="{C0FBA372-1F2F-4E15-9A10-D8CAEA5F4AA0}" destId="{B0128C1A-4240-4D3C-8B3E-4381B48FF32E}" srcOrd="0" destOrd="0" presId="urn:microsoft.com/office/officeart/2008/layout/BendingPictureCaptionList"/>
    <dgm:cxn modelId="{4D6BA62E-AA1B-4FC3-8344-AC5AD7D3B66E}" type="presParOf" srcId="{B0128C1A-4240-4D3C-8B3E-4381B48FF32E}" destId="{E690B64E-EE4B-4B76-8ED1-6681B095AFD1}" srcOrd="0" destOrd="0" presId="urn:microsoft.com/office/officeart/2008/layout/BendingPictureCaptionList"/>
    <dgm:cxn modelId="{936875F1-82ED-4F0E-A0F3-706BC8A2BD16}" type="presParOf" srcId="{B0128C1A-4240-4D3C-8B3E-4381B48FF32E}" destId="{C9D58FF5-E5D0-44E9-A9DE-D1516F781D82}" srcOrd="1" destOrd="0" presId="urn:microsoft.com/office/officeart/2008/layout/BendingPictureCaptionList"/>
    <dgm:cxn modelId="{EB06FEBF-B75F-487D-9D1C-2299253E7BCA}" type="presParOf" srcId="{C0FBA372-1F2F-4E15-9A10-D8CAEA5F4AA0}" destId="{8F16DA80-639B-49BB-9A7A-5B28ED57102A}" srcOrd="1" destOrd="0" presId="urn:microsoft.com/office/officeart/2008/layout/BendingPictureCaptionList"/>
    <dgm:cxn modelId="{4AD423AC-9712-4255-98EC-46CD6F3C0308}" type="presParOf" srcId="{C0FBA372-1F2F-4E15-9A10-D8CAEA5F4AA0}" destId="{53DB6030-DDA8-4AED-A60F-3E0F11593084}" srcOrd="2" destOrd="0" presId="urn:microsoft.com/office/officeart/2008/layout/BendingPictureCaptionList"/>
    <dgm:cxn modelId="{E5B1C058-4900-46C0-BA9D-12AEFED99263}" type="presParOf" srcId="{53DB6030-DDA8-4AED-A60F-3E0F11593084}" destId="{F826F159-D40E-49C3-AEB4-F7C399B426DF}" srcOrd="0" destOrd="0" presId="urn:microsoft.com/office/officeart/2008/layout/BendingPictureCaptionList"/>
    <dgm:cxn modelId="{1919D168-35EB-43ED-862E-1EDD439D915B}" type="presParOf" srcId="{53DB6030-DDA8-4AED-A60F-3E0F11593084}" destId="{E6E12F1C-FB70-4F2F-9901-DFD73CA29777}" srcOrd="1" destOrd="0" presId="urn:microsoft.com/office/officeart/2008/layout/BendingPictureCaptionList"/>
    <dgm:cxn modelId="{5E1E15CD-62D3-4F66-9628-59A0FAAF2A9D}" type="presParOf" srcId="{C0FBA372-1F2F-4E15-9A10-D8CAEA5F4AA0}" destId="{5C384C9D-40D2-4D89-9481-576FDF42FC94}" srcOrd="3" destOrd="0" presId="urn:microsoft.com/office/officeart/2008/layout/BendingPictureCaptionList"/>
    <dgm:cxn modelId="{863FF97C-300D-48B9-B040-10A2EA32F4FF}" type="presParOf" srcId="{C0FBA372-1F2F-4E15-9A10-D8CAEA5F4AA0}" destId="{A690A6A6-6433-49F8-A3DC-843542ACDD4A}" srcOrd="4" destOrd="0" presId="urn:microsoft.com/office/officeart/2008/layout/BendingPictureCaptionList"/>
    <dgm:cxn modelId="{93780154-72BB-4D1C-8F4B-6E80B34AFFFC}" type="presParOf" srcId="{A690A6A6-6433-49F8-A3DC-843542ACDD4A}" destId="{599EB97B-9EE4-4C0F-8CD6-FDB08B09D7D4}" srcOrd="0" destOrd="0" presId="urn:microsoft.com/office/officeart/2008/layout/BendingPictureCaptionList"/>
    <dgm:cxn modelId="{6D9E6B7C-2F99-47C1-9BB2-BFDE202E3533}" type="presParOf" srcId="{A690A6A6-6433-49F8-A3DC-843542ACDD4A}" destId="{B35EA868-61E5-47F9-995F-9577A0F0FA9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853D6-B56B-41D6-9DA8-96D697A42E0F}" type="doc">
      <dgm:prSet loTypeId="urn:microsoft.com/office/officeart/2005/8/layout/pList2" loCatId="list" qsTypeId="urn:microsoft.com/office/officeart/2005/8/quickstyle/simple1" qsCatId="simple" csTypeId="urn:microsoft.com/office/officeart/2005/8/colors/accent1_2" csCatId="accent1" phldr="1"/>
      <dgm:spPr/>
    </dgm:pt>
    <dgm:pt modelId="{8C4272EA-521A-4A2B-AA9B-C6F10138C00E}">
      <dgm:prSet phldrT="[Text]" custT="1"/>
      <dgm:spPr/>
      <dgm:t>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Student Engineers</a:t>
          </a:r>
        </a:p>
        <a:p>
          <a:pPr algn="ctr"/>
          <a:r>
            <a:rPr lang="en-GB" altLang="en-US" sz="1400" i="0" dirty="0" smtClean="0">
              <a:latin typeface="Tahoma" panose="020B0604030504040204" pitchFamily="34" charset="0"/>
              <a:ea typeface="Tahoma" panose="020B0604030504040204" pitchFamily="34" charset="0"/>
              <a:cs typeface="Tahoma" panose="020B0604030504040204" pitchFamily="34" charset="0"/>
            </a:rPr>
            <a:t>Open response questionnaires</a:t>
          </a:r>
        </a:p>
        <a:p>
          <a:pPr algn="ctr"/>
          <a:r>
            <a:rPr lang="en-GB" altLang="en-US" sz="1400" i="0" dirty="0" smtClean="0">
              <a:latin typeface="Tahoma" panose="020B0604030504040204" pitchFamily="34" charset="0"/>
              <a:ea typeface="Tahoma" panose="020B0604030504040204" pitchFamily="34" charset="0"/>
              <a:cs typeface="Tahoma" panose="020B0604030504040204" pitchFamily="34" charset="0"/>
            </a:rPr>
            <a:t>Reflective diaries</a:t>
          </a:r>
        </a:p>
        <a:p>
          <a:pPr algn="ctr"/>
          <a:r>
            <a:rPr lang="en-GB" altLang="en-US" sz="1400" i="0" dirty="0" smtClean="0">
              <a:latin typeface="Tahoma" panose="020B0604030504040204" pitchFamily="34" charset="0"/>
              <a:ea typeface="Tahoma" panose="020B0604030504040204" pitchFamily="34" charset="0"/>
              <a:cs typeface="Tahoma" panose="020B0604030504040204" pitchFamily="34" charset="0"/>
            </a:rPr>
            <a:t>Perceptions questionnaire  </a:t>
          </a:r>
        </a:p>
        <a:p>
          <a:pPr algn="ctr"/>
          <a:r>
            <a:rPr lang="en-GB" altLang="en-US" sz="1400" i="0" dirty="0" smtClean="0">
              <a:latin typeface="Tahoma" panose="020B0604030504040204" pitchFamily="34" charset="0"/>
              <a:ea typeface="Tahoma" panose="020B0604030504040204" pitchFamily="34" charset="0"/>
              <a:cs typeface="Tahoma" panose="020B0604030504040204" pitchFamily="34" charset="0"/>
            </a:rPr>
            <a:t>Engineering Outreach Self-Efficacy Scale</a:t>
          </a: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BA4C472B-C454-4040-9126-D9979C8E984C}" type="parTrans" cxnId="{9ACDBD3E-E9F3-4124-A39F-0ECEB7C4CF2E}">
      <dgm:prSet/>
      <dgm:spPr/>
      <dgm:t>
        <a:bodyPr/>
        <a:lstStyle/>
        <a:p>
          <a:endParaRPr lang="en-GB"/>
        </a:p>
      </dgm:t>
    </dgm:pt>
    <dgm:pt modelId="{42781DAF-7536-4917-919E-395B5C052506}" type="sibTrans" cxnId="{9ACDBD3E-E9F3-4124-A39F-0ECEB7C4CF2E}">
      <dgm:prSet/>
      <dgm:spPr/>
      <dgm:t>
        <a:bodyPr/>
        <a:lstStyle/>
        <a:p>
          <a:endParaRPr lang="en-GB"/>
        </a:p>
      </dgm:t>
    </dgm:pt>
    <dgm:pt modelId="{C076FDEE-B3EE-4AA1-A236-7C0F5F74B681}">
      <dgm:prSet phldrT="[Text]" custT="1"/>
      <dgm:spPr/>
      <dgm:t>
        <a:bodyPr/>
        <a:lstStyle/>
        <a:p>
          <a:r>
            <a:rPr lang="en-GB" sz="1400" b="1" dirty="0" smtClean="0">
              <a:latin typeface="Tahoma" panose="020B0604030504040204" pitchFamily="34" charset="0"/>
              <a:ea typeface="Tahoma" panose="020B0604030504040204" pitchFamily="34" charset="0"/>
              <a:cs typeface="Tahoma" panose="020B0604030504040204" pitchFamily="34" charset="0"/>
            </a:rPr>
            <a:t>Pre-Service Teachers</a:t>
          </a:r>
        </a:p>
        <a:p>
          <a:r>
            <a:rPr lang="en-GB" altLang="en-US" sz="1400" i="0" dirty="0" smtClean="0">
              <a:latin typeface="Tahoma" panose="020B0604030504040204" pitchFamily="34" charset="0"/>
              <a:ea typeface="Tahoma" panose="020B0604030504040204" pitchFamily="34" charset="0"/>
              <a:cs typeface="Tahoma" panose="020B0604030504040204" pitchFamily="34" charset="0"/>
            </a:rPr>
            <a:t>Open response questionnaires</a:t>
          </a:r>
        </a:p>
        <a:p>
          <a:r>
            <a:rPr lang="en-GB" altLang="en-US" sz="1400" i="0" dirty="0" smtClean="0">
              <a:latin typeface="Tahoma" panose="020B0604030504040204" pitchFamily="34" charset="0"/>
              <a:ea typeface="Tahoma" panose="020B0604030504040204" pitchFamily="34" charset="0"/>
              <a:cs typeface="Tahoma" panose="020B0604030504040204" pitchFamily="34" charset="0"/>
            </a:rPr>
            <a:t>Reflective diaries</a:t>
          </a:r>
        </a:p>
        <a:p>
          <a:r>
            <a:rPr lang="en-GB" altLang="en-US" sz="1400" i="0" dirty="0" smtClean="0">
              <a:latin typeface="Tahoma" panose="020B0604030504040204" pitchFamily="34" charset="0"/>
              <a:ea typeface="Tahoma" panose="020B0604030504040204" pitchFamily="34" charset="0"/>
              <a:cs typeface="Tahoma" panose="020B0604030504040204" pitchFamily="34" charset="0"/>
            </a:rPr>
            <a:t>Perceptions questionnaire</a:t>
          </a:r>
        </a:p>
        <a:p>
          <a:r>
            <a:rPr lang="en-GB" altLang="en-US" sz="1400" i="0" dirty="0" smtClean="0">
              <a:latin typeface="Tahoma" panose="020B0604030504040204" pitchFamily="34" charset="0"/>
              <a:ea typeface="Tahoma" panose="020B0604030504040204" pitchFamily="34" charset="0"/>
              <a:cs typeface="Tahoma" panose="020B0604030504040204" pitchFamily="34" charset="0"/>
            </a:rPr>
            <a:t>Engineering and Science Subject Knowledge Confidence Scales</a:t>
          </a:r>
        </a:p>
        <a:p>
          <a:r>
            <a:rPr lang="en-GB" altLang="en-US" sz="1400" i="0" dirty="0" smtClean="0">
              <a:latin typeface="Tahoma" panose="020B0604030504040204" pitchFamily="34" charset="0"/>
              <a:ea typeface="Tahoma" panose="020B0604030504040204" pitchFamily="34" charset="0"/>
              <a:cs typeface="Tahoma" panose="020B0604030504040204" pitchFamily="34" charset="0"/>
            </a:rPr>
            <a:t>Teaching Engineering and Science Self-Efficacy Scales</a:t>
          </a:r>
        </a:p>
      </dgm:t>
    </dgm:pt>
    <dgm:pt modelId="{AEE6BECF-BF66-4C56-9555-5A609C1F4A33}" type="parTrans" cxnId="{AE5A8022-99F4-4375-94F8-65D04099875F}">
      <dgm:prSet/>
      <dgm:spPr/>
      <dgm:t>
        <a:bodyPr/>
        <a:lstStyle/>
        <a:p>
          <a:endParaRPr lang="en-GB"/>
        </a:p>
      </dgm:t>
    </dgm:pt>
    <dgm:pt modelId="{1239B82D-7762-4575-B9CD-B22958BBE411}" type="sibTrans" cxnId="{AE5A8022-99F4-4375-94F8-65D04099875F}">
      <dgm:prSet/>
      <dgm:spPr/>
      <dgm:t>
        <a:bodyPr/>
        <a:lstStyle/>
        <a:p>
          <a:endParaRPr lang="en-GB"/>
        </a:p>
      </dgm:t>
    </dgm:pt>
    <dgm:pt modelId="{8C902567-0B5B-47D8-8A73-EECD43EB7C74}">
      <dgm:prSet phldrT="[Text]" custT="1"/>
      <dgm:spPr/>
      <dgm:t>
        <a:bodyPr/>
        <a:lstStyle/>
        <a:p>
          <a:r>
            <a:rPr lang="en-GB" sz="1400" b="1" dirty="0" smtClean="0">
              <a:latin typeface="Tahoma" panose="020B0604030504040204" pitchFamily="34" charset="0"/>
              <a:ea typeface="Tahoma" panose="020B0604030504040204" pitchFamily="34" charset="0"/>
              <a:cs typeface="Tahoma" panose="020B0604030504040204" pitchFamily="34" charset="0"/>
            </a:rPr>
            <a:t>Children</a:t>
          </a:r>
        </a:p>
        <a:p>
          <a:r>
            <a:rPr lang="en-GB" sz="1400" i="0" dirty="0" smtClean="0">
              <a:latin typeface="Tahoma" panose="020B0604030504040204" pitchFamily="34" charset="0"/>
              <a:ea typeface="Tahoma" panose="020B0604030504040204" pitchFamily="34" charset="0"/>
              <a:cs typeface="Tahoma" panose="020B0604030504040204" pitchFamily="34" charset="0"/>
            </a:rPr>
            <a:t>Open response questionnaires</a:t>
          </a:r>
        </a:p>
        <a:p>
          <a:r>
            <a:rPr lang="en-GB" sz="1400" i="0" dirty="0" smtClean="0">
              <a:latin typeface="Tahoma" panose="020B0604030504040204" pitchFamily="34" charset="0"/>
              <a:ea typeface="Tahoma" panose="020B0604030504040204" pitchFamily="34" charset="0"/>
              <a:cs typeface="Tahoma" panose="020B0604030504040204" pitchFamily="34" charset="0"/>
            </a:rPr>
            <a:t>Perceptions questionnaire</a:t>
          </a:r>
        </a:p>
        <a:p>
          <a:r>
            <a:rPr lang="en-GB" sz="1400" i="0" dirty="0" smtClean="0">
              <a:latin typeface="Tahoma" panose="020B0604030504040204" pitchFamily="34" charset="0"/>
              <a:ea typeface="Tahoma" panose="020B0604030504040204" pitchFamily="34" charset="0"/>
              <a:cs typeface="Tahoma" panose="020B0604030504040204" pitchFamily="34" charset="0"/>
            </a:rPr>
            <a:t>Post-it note feedback wall</a:t>
          </a:r>
          <a:endParaRPr lang="en-GB" sz="1400" i="0" dirty="0">
            <a:latin typeface="Tahoma" panose="020B0604030504040204" pitchFamily="34" charset="0"/>
            <a:ea typeface="Tahoma" panose="020B0604030504040204" pitchFamily="34" charset="0"/>
            <a:cs typeface="Tahoma" panose="020B0604030504040204" pitchFamily="34" charset="0"/>
          </a:endParaRPr>
        </a:p>
      </dgm:t>
    </dgm:pt>
    <dgm:pt modelId="{28E684B9-EF52-400A-81F5-E4AC4E69CB86}" type="parTrans" cxnId="{90C23CC9-E1C3-45BE-A0B4-23592888220C}">
      <dgm:prSet/>
      <dgm:spPr/>
      <dgm:t>
        <a:bodyPr/>
        <a:lstStyle/>
        <a:p>
          <a:endParaRPr lang="en-GB"/>
        </a:p>
      </dgm:t>
    </dgm:pt>
    <dgm:pt modelId="{0A21FDFC-331D-4F49-AA95-216497135EA0}" type="sibTrans" cxnId="{90C23CC9-E1C3-45BE-A0B4-23592888220C}">
      <dgm:prSet/>
      <dgm:spPr/>
      <dgm:t>
        <a:bodyPr/>
        <a:lstStyle/>
        <a:p>
          <a:endParaRPr lang="en-GB"/>
        </a:p>
      </dgm:t>
    </dgm:pt>
    <dgm:pt modelId="{09E000F9-7B6B-418F-A975-969F38D102C0}" type="pres">
      <dgm:prSet presAssocID="{579853D6-B56B-41D6-9DA8-96D697A42E0F}" presName="Name0" presStyleCnt="0">
        <dgm:presLayoutVars>
          <dgm:dir/>
          <dgm:resizeHandles val="exact"/>
        </dgm:presLayoutVars>
      </dgm:prSet>
      <dgm:spPr/>
    </dgm:pt>
    <dgm:pt modelId="{46B0CCC0-D856-4E58-A967-A3FDF7FF2249}" type="pres">
      <dgm:prSet presAssocID="{579853D6-B56B-41D6-9DA8-96D697A42E0F}" presName="bkgdShp" presStyleLbl="alignAccFollowNode1" presStyleIdx="0" presStyleCnt="1" custLinFactNeighborX="-38473" custLinFactNeighborY="87783"/>
      <dgm:spPr/>
    </dgm:pt>
    <dgm:pt modelId="{8BE57EDE-5204-4A59-931F-C2C1621BADDB}" type="pres">
      <dgm:prSet presAssocID="{579853D6-B56B-41D6-9DA8-96D697A42E0F}" presName="linComp" presStyleCnt="0"/>
      <dgm:spPr/>
    </dgm:pt>
    <dgm:pt modelId="{08148797-C987-47D9-A615-A393BAB0F352}" type="pres">
      <dgm:prSet presAssocID="{8C4272EA-521A-4A2B-AA9B-C6F10138C00E}" presName="compNode" presStyleCnt="0"/>
      <dgm:spPr/>
    </dgm:pt>
    <dgm:pt modelId="{117DFE12-844E-46C0-AFB1-D87D5AF321AA}" type="pres">
      <dgm:prSet presAssocID="{8C4272EA-521A-4A2B-AA9B-C6F10138C00E}" presName="node" presStyleLbl="node1" presStyleIdx="0" presStyleCnt="3">
        <dgm:presLayoutVars>
          <dgm:bulletEnabled val="1"/>
        </dgm:presLayoutVars>
      </dgm:prSet>
      <dgm:spPr/>
      <dgm:t>
        <a:bodyPr/>
        <a:lstStyle/>
        <a:p>
          <a:endParaRPr lang="en-GB"/>
        </a:p>
      </dgm:t>
    </dgm:pt>
    <dgm:pt modelId="{58B8FCD2-B4A3-42B0-911A-4745B487C818}" type="pres">
      <dgm:prSet presAssocID="{8C4272EA-521A-4A2B-AA9B-C6F10138C00E}" presName="invisiNode" presStyleLbl="node1" presStyleIdx="0" presStyleCnt="3"/>
      <dgm:spPr/>
    </dgm:pt>
    <dgm:pt modelId="{4E19E0C2-52A6-4D2E-BFCC-355D3415BEE9}" type="pres">
      <dgm:prSet presAssocID="{8C4272EA-521A-4A2B-AA9B-C6F10138C00E}" presName="imagNode"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000" t="-7794" r="-23022" b="-3"/>
          </a:stretch>
        </a:blipFill>
      </dgm:spPr>
    </dgm:pt>
    <dgm:pt modelId="{2C435926-6AC2-4F20-BBBE-6B14AA79FFB4}" type="pres">
      <dgm:prSet presAssocID="{42781DAF-7536-4917-919E-395B5C052506}" presName="sibTrans" presStyleLbl="sibTrans2D1" presStyleIdx="0" presStyleCnt="0"/>
      <dgm:spPr/>
      <dgm:t>
        <a:bodyPr/>
        <a:lstStyle/>
        <a:p>
          <a:endParaRPr lang="en-GB"/>
        </a:p>
      </dgm:t>
    </dgm:pt>
    <dgm:pt modelId="{3DCACC6A-C1CC-4860-B58E-B8BE6AAD266B}" type="pres">
      <dgm:prSet presAssocID="{C076FDEE-B3EE-4AA1-A236-7C0F5F74B681}" presName="compNode" presStyleCnt="0"/>
      <dgm:spPr/>
    </dgm:pt>
    <dgm:pt modelId="{48339E16-2835-4FB0-910B-180928021382}" type="pres">
      <dgm:prSet presAssocID="{C076FDEE-B3EE-4AA1-A236-7C0F5F74B681}" presName="node" presStyleLbl="node1" presStyleIdx="1" presStyleCnt="3">
        <dgm:presLayoutVars>
          <dgm:bulletEnabled val="1"/>
        </dgm:presLayoutVars>
      </dgm:prSet>
      <dgm:spPr/>
      <dgm:t>
        <a:bodyPr/>
        <a:lstStyle/>
        <a:p>
          <a:endParaRPr lang="en-GB"/>
        </a:p>
      </dgm:t>
    </dgm:pt>
    <dgm:pt modelId="{DE134514-A40C-4E0F-A349-AD01928C638B}" type="pres">
      <dgm:prSet presAssocID="{C076FDEE-B3EE-4AA1-A236-7C0F5F74B681}" presName="invisiNode" presStyleLbl="node1" presStyleIdx="1" presStyleCnt="3"/>
      <dgm:spPr/>
    </dgm:pt>
    <dgm:pt modelId="{5359F3D4-1ADD-49B5-A0E9-5A4CC0437982}" type="pres">
      <dgm:prSet presAssocID="{C076FDEE-B3EE-4AA1-A236-7C0F5F74B681}" presName="imagNode"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5000" t="-5636" r="-19762" b="-967"/>
          </a:stretch>
        </a:blipFill>
      </dgm:spPr>
    </dgm:pt>
    <dgm:pt modelId="{756F4FDC-07ED-4B92-9858-C27F68A76044}" type="pres">
      <dgm:prSet presAssocID="{1239B82D-7762-4575-B9CD-B22958BBE411}" presName="sibTrans" presStyleLbl="sibTrans2D1" presStyleIdx="0" presStyleCnt="0"/>
      <dgm:spPr/>
      <dgm:t>
        <a:bodyPr/>
        <a:lstStyle/>
        <a:p>
          <a:endParaRPr lang="en-GB"/>
        </a:p>
      </dgm:t>
    </dgm:pt>
    <dgm:pt modelId="{96D42ED5-7F9F-4C7E-96BC-543C0B847F3D}" type="pres">
      <dgm:prSet presAssocID="{8C902567-0B5B-47D8-8A73-EECD43EB7C74}" presName="compNode" presStyleCnt="0"/>
      <dgm:spPr/>
    </dgm:pt>
    <dgm:pt modelId="{8067E6BE-1105-4322-B1A5-04A5CE190D2B}" type="pres">
      <dgm:prSet presAssocID="{8C902567-0B5B-47D8-8A73-EECD43EB7C74}" presName="node" presStyleLbl="node1" presStyleIdx="2" presStyleCnt="3">
        <dgm:presLayoutVars>
          <dgm:bulletEnabled val="1"/>
        </dgm:presLayoutVars>
      </dgm:prSet>
      <dgm:spPr/>
      <dgm:t>
        <a:bodyPr/>
        <a:lstStyle/>
        <a:p>
          <a:endParaRPr lang="en-GB"/>
        </a:p>
      </dgm:t>
    </dgm:pt>
    <dgm:pt modelId="{CD86C440-AAB7-41A1-86EC-44337E0906EF}" type="pres">
      <dgm:prSet presAssocID="{8C902567-0B5B-47D8-8A73-EECD43EB7C74}" presName="invisiNode" presStyleLbl="node1" presStyleIdx="2" presStyleCnt="3"/>
      <dgm:spPr/>
    </dgm:pt>
    <dgm:pt modelId="{C29F0A76-A067-426D-8FBD-901772189EDF}" type="pres">
      <dgm:prSet presAssocID="{8C902567-0B5B-47D8-8A73-EECD43EB7C74}" presName="imagNode"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50" t="-18221" r="-31296" b="-2305"/>
          </a:stretch>
        </a:blipFill>
      </dgm:spPr>
    </dgm:pt>
  </dgm:ptLst>
  <dgm:cxnLst>
    <dgm:cxn modelId="{9ACDBD3E-E9F3-4124-A39F-0ECEB7C4CF2E}" srcId="{579853D6-B56B-41D6-9DA8-96D697A42E0F}" destId="{8C4272EA-521A-4A2B-AA9B-C6F10138C00E}" srcOrd="0" destOrd="0" parTransId="{BA4C472B-C454-4040-9126-D9979C8E984C}" sibTransId="{42781DAF-7536-4917-919E-395B5C052506}"/>
    <dgm:cxn modelId="{90C23CC9-E1C3-45BE-A0B4-23592888220C}" srcId="{579853D6-B56B-41D6-9DA8-96D697A42E0F}" destId="{8C902567-0B5B-47D8-8A73-EECD43EB7C74}" srcOrd="2" destOrd="0" parTransId="{28E684B9-EF52-400A-81F5-E4AC4E69CB86}" sibTransId="{0A21FDFC-331D-4F49-AA95-216497135EA0}"/>
    <dgm:cxn modelId="{301D1DDC-E907-41D5-BB40-0668D67256FE}" type="presOf" srcId="{579853D6-B56B-41D6-9DA8-96D697A42E0F}" destId="{09E000F9-7B6B-418F-A975-969F38D102C0}" srcOrd="0" destOrd="0" presId="urn:microsoft.com/office/officeart/2005/8/layout/pList2"/>
    <dgm:cxn modelId="{6417AC2F-68DA-4625-983C-ADE5460C2594}" type="presOf" srcId="{8C902567-0B5B-47D8-8A73-EECD43EB7C74}" destId="{8067E6BE-1105-4322-B1A5-04A5CE190D2B}" srcOrd="0" destOrd="0" presId="urn:microsoft.com/office/officeart/2005/8/layout/pList2"/>
    <dgm:cxn modelId="{A8D8CA38-E7A7-408B-9E4E-B4F79DF10CE2}" type="presOf" srcId="{42781DAF-7536-4917-919E-395B5C052506}" destId="{2C435926-6AC2-4F20-BBBE-6B14AA79FFB4}" srcOrd="0" destOrd="0" presId="urn:microsoft.com/office/officeart/2005/8/layout/pList2"/>
    <dgm:cxn modelId="{AE5A8022-99F4-4375-94F8-65D04099875F}" srcId="{579853D6-B56B-41D6-9DA8-96D697A42E0F}" destId="{C076FDEE-B3EE-4AA1-A236-7C0F5F74B681}" srcOrd="1" destOrd="0" parTransId="{AEE6BECF-BF66-4C56-9555-5A609C1F4A33}" sibTransId="{1239B82D-7762-4575-B9CD-B22958BBE411}"/>
    <dgm:cxn modelId="{B9326261-B0A1-4045-ACFC-BE4756E2ECA9}" type="presOf" srcId="{8C4272EA-521A-4A2B-AA9B-C6F10138C00E}" destId="{117DFE12-844E-46C0-AFB1-D87D5AF321AA}" srcOrd="0" destOrd="0" presId="urn:microsoft.com/office/officeart/2005/8/layout/pList2"/>
    <dgm:cxn modelId="{0CA32677-755C-49BF-8428-805FAAC7CE1C}" type="presOf" srcId="{1239B82D-7762-4575-B9CD-B22958BBE411}" destId="{756F4FDC-07ED-4B92-9858-C27F68A76044}" srcOrd="0" destOrd="0" presId="urn:microsoft.com/office/officeart/2005/8/layout/pList2"/>
    <dgm:cxn modelId="{193FF0FF-89C1-4402-8630-B216B6C40321}" type="presOf" srcId="{C076FDEE-B3EE-4AA1-A236-7C0F5F74B681}" destId="{48339E16-2835-4FB0-910B-180928021382}" srcOrd="0" destOrd="0" presId="urn:microsoft.com/office/officeart/2005/8/layout/pList2"/>
    <dgm:cxn modelId="{18024B6D-7559-4D8A-BB21-B3340195677C}" type="presParOf" srcId="{09E000F9-7B6B-418F-A975-969F38D102C0}" destId="{46B0CCC0-D856-4E58-A967-A3FDF7FF2249}" srcOrd="0" destOrd="0" presId="urn:microsoft.com/office/officeart/2005/8/layout/pList2"/>
    <dgm:cxn modelId="{5F972F6C-AB1B-44FC-80C7-7B139C3C8760}" type="presParOf" srcId="{09E000F9-7B6B-418F-A975-969F38D102C0}" destId="{8BE57EDE-5204-4A59-931F-C2C1621BADDB}" srcOrd="1" destOrd="0" presId="urn:microsoft.com/office/officeart/2005/8/layout/pList2"/>
    <dgm:cxn modelId="{DE29F4E4-D1AA-4EBC-BD8E-B908B97C9E35}" type="presParOf" srcId="{8BE57EDE-5204-4A59-931F-C2C1621BADDB}" destId="{08148797-C987-47D9-A615-A393BAB0F352}" srcOrd="0" destOrd="0" presId="urn:microsoft.com/office/officeart/2005/8/layout/pList2"/>
    <dgm:cxn modelId="{025C7D2C-F982-4641-B589-AC668387E310}" type="presParOf" srcId="{08148797-C987-47D9-A615-A393BAB0F352}" destId="{117DFE12-844E-46C0-AFB1-D87D5AF321AA}" srcOrd="0" destOrd="0" presId="urn:microsoft.com/office/officeart/2005/8/layout/pList2"/>
    <dgm:cxn modelId="{C33D07FD-7135-4275-84D5-5A2BAC20ED20}" type="presParOf" srcId="{08148797-C987-47D9-A615-A393BAB0F352}" destId="{58B8FCD2-B4A3-42B0-911A-4745B487C818}" srcOrd="1" destOrd="0" presId="urn:microsoft.com/office/officeart/2005/8/layout/pList2"/>
    <dgm:cxn modelId="{319A20DC-0D55-4A9F-8CDE-1305B6DD580C}" type="presParOf" srcId="{08148797-C987-47D9-A615-A393BAB0F352}" destId="{4E19E0C2-52A6-4D2E-BFCC-355D3415BEE9}" srcOrd="2" destOrd="0" presId="urn:microsoft.com/office/officeart/2005/8/layout/pList2"/>
    <dgm:cxn modelId="{BF100C48-CDE8-4394-888B-7A8A8992AC68}" type="presParOf" srcId="{8BE57EDE-5204-4A59-931F-C2C1621BADDB}" destId="{2C435926-6AC2-4F20-BBBE-6B14AA79FFB4}" srcOrd="1" destOrd="0" presId="urn:microsoft.com/office/officeart/2005/8/layout/pList2"/>
    <dgm:cxn modelId="{9EB8D139-929A-46C4-8C57-B1E99D1B6846}" type="presParOf" srcId="{8BE57EDE-5204-4A59-931F-C2C1621BADDB}" destId="{3DCACC6A-C1CC-4860-B58E-B8BE6AAD266B}" srcOrd="2" destOrd="0" presId="urn:microsoft.com/office/officeart/2005/8/layout/pList2"/>
    <dgm:cxn modelId="{42AE541D-1952-4C45-8E6A-9D8EA0CE7149}" type="presParOf" srcId="{3DCACC6A-C1CC-4860-B58E-B8BE6AAD266B}" destId="{48339E16-2835-4FB0-910B-180928021382}" srcOrd="0" destOrd="0" presId="urn:microsoft.com/office/officeart/2005/8/layout/pList2"/>
    <dgm:cxn modelId="{6A5E9F87-9160-48EA-87CC-8AC5A5EB620F}" type="presParOf" srcId="{3DCACC6A-C1CC-4860-B58E-B8BE6AAD266B}" destId="{DE134514-A40C-4E0F-A349-AD01928C638B}" srcOrd="1" destOrd="0" presId="urn:microsoft.com/office/officeart/2005/8/layout/pList2"/>
    <dgm:cxn modelId="{B0313D9B-118D-4638-9C41-2F409251156F}" type="presParOf" srcId="{3DCACC6A-C1CC-4860-B58E-B8BE6AAD266B}" destId="{5359F3D4-1ADD-49B5-A0E9-5A4CC0437982}" srcOrd="2" destOrd="0" presId="urn:microsoft.com/office/officeart/2005/8/layout/pList2"/>
    <dgm:cxn modelId="{026C9CB8-35AB-4A23-8168-C02A327B2293}" type="presParOf" srcId="{8BE57EDE-5204-4A59-931F-C2C1621BADDB}" destId="{756F4FDC-07ED-4B92-9858-C27F68A76044}" srcOrd="3" destOrd="0" presId="urn:microsoft.com/office/officeart/2005/8/layout/pList2"/>
    <dgm:cxn modelId="{F9CE682D-5895-4BF1-80B5-2DD307CCC001}" type="presParOf" srcId="{8BE57EDE-5204-4A59-931F-C2C1621BADDB}" destId="{96D42ED5-7F9F-4C7E-96BC-543C0B847F3D}" srcOrd="4" destOrd="0" presId="urn:microsoft.com/office/officeart/2005/8/layout/pList2"/>
    <dgm:cxn modelId="{1D29CBA5-6896-44C3-81B8-CD326EA10EFC}" type="presParOf" srcId="{96D42ED5-7F9F-4C7E-96BC-543C0B847F3D}" destId="{8067E6BE-1105-4322-B1A5-04A5CE190D2B}" srcOrd="0" destOrd="0" presId="urn:microsoft.com/office/officeart/2005/8/layout/pList2"/>
    <dgm:cxn modelId="{9267DDF3-2F8C-4269-A1B4-A4F4640D76B2}" type="presParOf" srcId="{96D42ED5-7F9F-4C7E-96BC-543C0B847F3D}" destId="{CD86C440-AAB7-41A1-86EC-44337E0906EF}" srcOrd="1" destOrd="0" presId="urn:microsoft.com/office/officeart/2005/8/layout/pList2"/>
    <dgm:cxn modelId="{1ABCCB58-6D32-4FC3-AFD2-679D61F1B8F9}" type="presParOf" srcId="{96D42ED5-7F9F-4C7E-96BC-543C0B847F3D}" destId="{C29F0A76-A067-426D-8FBD-901772189EDF}"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34D02-F53B-4CE7-B6CB-FA7D3E7E9906}">
      <dsp:nvSpPr>
        <dsp:cNvPr id="0" name=""/>
        <dsp:cNvSpPr/>
      </dsp:nvSpPr>
      <dsp:spPr>
        <a:xfrm rot="5400000">
          <a:off x="-306437" y="312351"/>
          <a:ext cx="2042917" cy="14300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altLang="en-US" sz="1600" kern="1200" dirty="0">
              <a:latin typeface="Arial" charset="0"/>
              <a:cs typeface="Arial" charset="0"/>
            </a:rPr>
            <a:t>Engineers</a:t>
          </a:r>
        </a:p>
      </dsp:txBody>
      <dsp:txXfrm rot="-5400000">
        <a:off x="1" y="720934"/>
        <a:ext cx="1430042" cy="612875"/>
      </dsp:txXfrm>
    </dsp:sp>
    <dsp:sp modelId="{6D0127EC-D9C9-42F5-8259-9998984AA00D}">
      <dsp:nvSpPr>
        <dsp:cNvPr id="0" name=""/>
        <dsp:cNvSpPr/>
      </dsp:nvSpPr>
      <dsp:spPr>
        <a:xfrm rot="5400000">
          <a:off x="4371552" y="-2869534"/>
          <a:ext cx="1327896" cy="72109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altLang="en-US" sz="1600" b="1" kern="1200" smtClean="0"/>
            <a:t>Improving public engagement skills is a key aim for engineering professional bodies (EPC, 2014)</a:t>
          </a:r>
          <a:endParaRPr lang="en-GB" sz="1600" kern="1200" dirty="0"/>
        </a:p>
        <a:p>
          <a:pPr marL="171450" lvl="1" indent="-171450" algn="l" defTabSz="711200">
            <a:lnSpc>
              <a:spcPct val="90000"/>
            </a:lnSpc>
            <a:spcBef>
              <a:spcPct val="0"/>
            </a:spcBef>
            <a:spcAft>
              <a:spcPct val="15000"/>
            </a:spcAft>
            <a:buChar char="••"/>
          </a:pPr>
          <a:r>
            <a:rPr lang="en-GB" altLang="en-US" sz="1600" b="1" kern="1200" dirty="0" smtClean="0"/>
            <a:t>Recruitment into engineering is needed to meet the employment gap (Engineering UK, 2017).</a:t>
          </a:r>
          <a:endParaRPr lang="en-GB" altLang="en-US" sz="1600" kern="1200" dirty="0"/>
        </a:p>
      </dsp:txBody>
      <dsp:txXfrm rot="-5400000">
        <a:off x="1430042" y="136799"/>
        <a:ext cx="7146094" cy="1198250"/>
      </dsp:txXfrm>
    </dsp:sp>
    <dsp:sp modelId="{EE716CC5-7ADB-4CBB-BAFF-8FFE4BF5AC9F}">
      <dsp:nvSpPr>
        <dsp:cNvPr id="0" name=""/>
        <dsp:cNvSpPr/>
      </dsp:nvSpPr>
      <dsp:spPr>
        <a:xfrm rot="5400000">
          <a:off x="-306437" y="2165298"/>
          <a:ext cx="2042917" cy="14300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altLang="en-US" sz="1600" kern="1200" dirty="0">
              <a:latin typeface="Arial" charset="0"/>
              <a:cs typeface="Arial" charset="0"/>
            </a:rPr>
            <a:t>Teachers</a:t>
          </a:r>
        </a:p>
      </dsp:txBody>
      <dsp:txXfrm rot="-5400000">
        <a:off x="1" y="2573881"/>
        <a:ext cx="1430042" cy="612875"/>
      </dsp:txXfrm>
    </dsp:sp>
    <dsp:sp modelId="{0759E81B-82CA-4209-B9D0-2ADD7E3CFC0E}">
      <dsp:nvSpPr>
        <dsp:cNvPr id="0" name=""/>
        <dsp:cNvSpPr/>
      </dsp:nvSpPr>
      <dsp:spPr>
        <a:xfrm rot="5400000">
          <a:off x="4371552" y="-1082649"/>
          <a:ext cx="1327896" cy="72109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altLang="en-US" sz="1600" b="1" kern="1200" dirty="0"/>
            <a:t>50% of primary school teachers identify low confidence and subject knowledge in engineering (ENGINEER, 2014)</a:t>
          </a:r>
          <a:endParaRPr lang="en-GB" sz="1600" kern="1200" dirty="0"/>
        </a:p>
        <a:p>
          <a:pPr marL="171450" lvl="1" indent="-171450" algn="l" defTabSz="711200">
            <a:lnSpc>
              <a:spcPct val="90000"/>
            </a:lnSpc>
            <a:spcBef>
              <a:spcPct val="0"/>
            </a:spcBef>
            <a:spcAft>
              <a:spcPct val="15000"/>
            </a:spcAft>
            <a:buChar char="••"/>
          </a:pPr>
          <a:r>
            <a:rPr lang="en-GB" altLang="en-US" sz="1600" b="1" kern="1200" dirty="0" smtClean="0"/>
            <a:t>Initial Teacher Education is key opportunity to embed experience in curriculum.</a:t>
          </a:r>
          <a:endParaRPr lang="en-GB" sz="1600" kern="1200" dirty="0"/>
        </a:p>
      </dsp:txBody>
      <dsp:txXfrm rot="-5400000">
        <a:off x="1430042" y="1923684"/>
        <a:ext cx="7146094" cy="1198250"/>
      </dsp:txXfrm>
    </dsp:sp>
    <dsp:sp modelId="{494FA935-46FA-4152-A11A-63B8ABFFDCCA}">
      <dsp:nvSpPr>
        <dsp:cNvPr id="0" name=""/>
        <dsp:cNvSpPr/>
      </dsp:nvSpPr>
      <dsp:spPr>
        <a:xfrm rot="5400000">
          <a:off x="-306437" y="4018246"/>
          <a:ext cx="2042917" cy="14300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altLang="en-US" sz="1600" kern="1200" dirty="0">
              <a:latin typeface="Arial" charset="0"/>
              <a:cs typeface="Arial" charset="0"/>
            </a:rPr>
            <a:t>Key Stage 2 Primary School Children</a:t>
          </a:r>
        </a:p>
      </dsp:txBody>
      <dsp:txXfrm rot="-5400000">
        <a:off x="1" y="4426829"/>
        <a:ext cx="1430042" cy="612875"/>
      </dsp:txXfrm>
    </dsp:sp>
    <dsp:sp modelId="{2B481003-F5B5-4D0A-AB82-212FE2809C1A}">
      <dsp:nvSpPr>
        <dsp:cNvPr id="0" name=""/>
        <dsp:cNvSpPr/>
      </dsp:nvSpPr>
      <dsp:spPr>
        <a:xfrm rot="5400000">
          <a:off x="4371203" y="770647"/>
          <a:ext cx="1328594" cy="72109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altLang="en-US" sz="1600" b="1" kern="1200" dirty="0"/>
            <a:t>Children, particularly girls, decide on the appropriateness of science as a career before age 11 (Archer et al, 2013).</a:t>
          </a:r>
          <a:endParaRPr lang="en-GB" sz="1600" kern="1200" dirty="0"/>
        </a:p>
        <a:p>
          <a:pPr marL="171450" lvl="1" indent="-171450" algn="l" defTabSz="711200">
            <a:lnSpc>
              <a:spcPct val="90000"/>
            </a:lnSpc>
            <a:spcBef>
              <a:spcPct val="0"/>
            </a:spcBef>
            <a:spcAft>
              <a:spcPct val="15000"/>
            </a:spcAft>
            <a:buChar char="••"/>
          </a:pPr>
          <a:r>
            <a:rPr lang="en-GB" altLang="en-US" sz="1600" b="1" kern="1200" dirty="0"/>
            <a:t>Girls like connecting STEM disciplines with relevant real-world problems </a:t>
          </a:r>
          <a:br>
            <a:rPr lang="en-GB" altLang="en-US" sz="1600" b="1" kern="1200" dirty="0"/>
          </a:br>
          <a:r>
            <a:rPr lang="en-GB" altLang="en-US" sz="1600" b="1" kern="1200" dirty="0"/>
            <a:t>(High Level Group on Science Education, 2007). </a:t>
          </a:r>
        </a:p>
      </dsp:txBody>
      <dsp:txXfrm rot="-5400000">
        <a:off x="1430042" y="3776666"/>
        <a:ext cx="7146060" cy="119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B64E-EE4B-4B76-8ED1-6681B095AFD1}">
      <dsp:nvSpPr>
        <dsp:cNvPr id="0" name=""/>
        <dsp:cNvSpPr/>
      </dsp:nvSpPr>
      <dsp:spPr>
        <a:xfrm>
          <a:off x="0" y="0"/>
          <a:ext cx="2679699" cy="214375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58FF5-E5D0-44E9-A9DE-D1516F781D82}">
      <dsp:nvSpPr>
        <dsp:cNvPr id="0" name=""/>
        <dsp:cNvSpPr/>
      </dsp:nvSpPr>
      <dsp:spPr>
        <a:xfrm>
          <a:off x="837049" y="2109471"/>
          <a:ext cx="2384932" cy="750315"/>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altLang="en-US" sz="1800" kern="1200" dirty="0" smtClean="0">
              <a:latin typeface="Arial" charset="0"/>
              <a:cs typeface="Arial" charset="0"/>
            </a:rPr>
            <a:t>Year 2 Initial Teaching Education students</a:t>
          </a:r>
        </a:p>
      </dsp:txBody>
      <dsp:txXfrm>
        <a:off x="837049" y="2109471"/>
        <a:ext cx="2384932" cy="750315"/>
      </dsp:txXfrm>
    </dsp:sp>
    <dsp:sp modelId="{F826F159-D40E-49C3-AEB4-F7C399B426DF}">
      <dsp:nvSpPr>
        <dsp:cNvPr id="0" name=""/>
        <dsp:cNvSpPr/>
      </dsp:nvSpPr>
      <dsp:spPr>
        <a:xfrm>
          <a:off x="4921441" y="0"/>
          <a:ext cx="2679699" cy="214375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E12F1C-FB70-4F2F-9901-DFD73CA29777}">
      <dsp:nvSpPr>
        <dsp:cNvPr id="0" name=""/>
        <dsp:cNvSpPr/>
      </dsp:nvSpPr>
      <dsp:spPr>
        <a:xfrm>
          <a:off x="4175728" y="1929568"/>
          <a:ext cx="2384932" cy="750315"/>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altLang="en-US" sz="1800" kern="1200" dirty="0" smtClean="0">
              <a:latin typeface="Arial" charset="0"/>
              <a:cs typeface="Arial" charset="0"/>
            </a:rPr>
            <a:t>Year 3 Engineering Students BEng/MEng</a:t>
          </a:r>
          <a:endParaRPr lang="en-GB" altLang="en-US" sz="1800" kern="1200" dirty="0">
            <a:latin typeface="Arial" charset="0"/>
            <a:cs typeface="Arial" charset="0"/>
          </a:endParaRPr>
        </a:p>
      </dsp:txBody>
      <dsp:txXfrm>
        <a:off x="4175728" y="1929568"/>
        <a:ext cx="2384932" cy="750315"/>
      </dsp:txXfrm>
    </dsp:sp>
    <dsp:sp modelId="{599EB97B-9EE4-4C0F-8CD6-FDB08B09D7D4}">
      <dsp:nvSpPr>
        <dsp:cNvPr id="0" name=""/>
        <dsp:cNvSpPr/>
      </dsp:nvSpPr>
      <dsp:spPr>
        <a:xfrm>
          <a:off x="2460720" y="2947854"/>
          <a:ext cx="2679699" cy="214375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EA868-61E5-47F9-995F-9577A0F0FA98}">
      <dsp:nvSpPr>
        <dsp:cNvPr id="0" name=""/>
        <dsp:cNvSpPr/>
      </dsp:nvSpPr>
      <dsp:spPr>
        <a:xfrm>
          <a:off x="2701893" y="4877237"/>
          <a:ext cx="2384932" cy="750315"/>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altLang="en-US" sz="1800" kern="1200" smtClean="0">
              <a:latin typeface="Arial" charset="0"/>
              <a:cs typeface="Arial" charset="0"/>
            </a:rPr>
            <a:t>Key Stage 2 Primary School Children</a:t>
          </a:r>
          <a:endParaRPr lang="en-GB" altLang="en-US" sz="1800" kern="1200" dirty="0" smtClean="0">
            <a:latin typeface="Arial" charset="0"/>
            <a:cs typeface="Arial" charset="0"/>
          </a:endParaRPr>
        </a:p>
      </dsp:txBody>
      <dsp:txXfrm>
        <a:off x="2701893" y="4877237"/>
        <a:ext cx="2384932" cy="750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0CCC0-D856-4E58-A967-A3FDF7FF2249}">
      <dsp:nvSpPr>
        <dsp:cNvPr id="0" name=""/>
        <dsp:cNvSpPr/>
      </dsp:nvSpPr>
      <dsp:spPr>
        <a:xfrm>
          <a:off x="0" y="2133363"/>
          <a:ext cx="8336226" cy="24302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9E0C2-52A6-4D2E-BFCC-355D3415BEE9}">
      <dsp:nvSpPr>
        <dsp:cNvPr id="0" name=""/>
        <dsp:cNvSpPr/>
      </dsp:nvSpPr>
      <dsp:spPr>
        <a:xfrm>
          <a:off x="250086" y="324036"/>
          <a:ext cx="2448766" cy="1782198"/>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000" t="-7794" r="-23022" b="-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DFE12-844E-46C0-AFB1-D87D5AF321AA}">
      <dsp:nvSpPr>
        <dsp:cNvPr id="0" name=""/>
        <dsp:cNvSpPr/>
      </dsp:nvSpPr>
      <dsp:spPr>
        <a:xfrm rot="10800000">
          <a:off x="250086" y="2430269"/>
          <a:ext cx="2448766" cy="29703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b="1" kern="1200" dirty="0" smtClean="0">
              <a:latin typeface="Tahoma" panose="020B0604030504040204" pitchFamily="34" charset="0"/>
              <a:ea typeface="Tahoma" panose="020B0604030504040204" pitchFamily="34" charset="0"/>
              <a:cs typeface="Tahoma" panose="020B0604030504040204" pitchFamily="34" charset="0"/>
            </a:rPr>
            <a:t>Student Engineers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Open response questionnaires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Reflective diaries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Perceptions questionnaire  </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Engineering Outreach Self-Efficacy Scale</a:t>
          </a:r>
          <a:endParaRPr lang="en-GB" sz="14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325394" y="2430269"/>
        <a:ext cx="2298150" cy="2895022"/>
      </dsp:txXfrm>
    </dsp:sp>
    <dsp:sp modelId="{5359F3D4-1ADD-49B5-A0E9-5A4CC0437982}">
      <dsp:nvSpPr>
        <dsp:cNvPr id="0" name=""/>
        <dsp:cNvSpPr/>
      </dsp:nvSpPr>
      <dsp:spPr>
        <a:xfrm>
          <a:off x="2943729" y="324036"/>
          <a:ext cx="2448766" cy="1782198"/>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5000" t="-5636" r="-19762" b="-96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339E16-2835-4FB0-910B-180928021382}">
      <dsp:nvSpPr>
        <dsp:cNvPr id="0" name=""/>
        <dsp:cNvSpPr/>
      </dsp:nvSpPr>
      <dsp:spPr>
        <a:xfrm rot="10800000">
          <a:off x="2943729" y="2430269"/>
          <a:ext cx="2448766" cy="29703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b="1" kern="1200" dirty="0" smtClean="0">
              <a:latin typeface="Tahoma" panose="020B0604030504040204" pitchFamily="34" charset="0"/>
              <a:ea typeface="Tahoma" panose="020B0604030504040204" pitchFamily="34" charset="0"/>
              <a:cs typeface="Tahoma" panose="020B0604030504040204" pitchFamily="34" charset="0"/>
            </a:rPr>
            <a:t>Pre-Service Teachers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Open response questionnaires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Reflective diaries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Perceptions questionnaire</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Engineering and Science Subject Knowledge Confidence Scales</a:t>
          </a:r>
        </a:p>
        <a:p>
          <a:pPr lvl="0" algn="ctr" defTabSz="622300">
            <a:lnSpc>
              <a:spcPct val="90000"/>
            </a:lnSpc>
            <a:spcBef>
              <a:spcPct val="0"/>
            </a:spcBef>
            <a:spcAft>
              <a:spcPct val="35000"/>
            </a:spcAft>
          </a:pPr>
          <a:r>
            <a:rPr lang="en-GB" altLang="en-US" sz="1400" i="0" kern="1200" dirty="0" smtClean="0">
              <a:latin typeface="Tahoma" panose="020B0604030504040204" pitchFamily="34" charset="0"/>
              <a:ea typeface="Tahoma" panose="020B0604030504040204" pitchFamily="34" charset="0"/>
              <a:cs typeface="Tahoma" panose="020B0604030504040204" pitchFamily="34" charset="0"/>
            </a:rPr>
            <a:t>Teaching Engineering and Science Self-Efficacy Scales</a:t>
          </a:r>
        </a:p>
      </dsp:txBody>
      <dsp:txXfrm rot="10800000">
        <a:off x="3019037" y="2430269"/>
        <a:ext cx="2298150" cy="2895022"/>
      </dsp:txXfrm>
    </dsp:sp>
    <dsp:sp modelId="{C29F0A76-A067-426D-8FBD-901772189EDF}">
      <dsp:nvSpPr>
        <dsp:cNvPr id="0" name=""/>
        <dsp:cNvSpPr/>
      </dsp:nvSpPr>
      <dsp:spPr>
        <a:xfrm>
          <a:off x="5637372" y="324036"/>
          <a:ext cx="2448766" cy="1782198"/>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50" t="-18221" r="-31296" b="-230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7E6BE-1105-4322-B1A5-04A5CE190D2B}">
      <dsp:nvSpPr>
        <dsp:cNvPr id="0" name=""/>
        <dsp:cNvSpPr/>
      </dsp:nvSpPr>
      <dsp:spPr>
        <a:xfrm rot="10800000">
          <a:off x="5637372" y="2430269"/>
          <a:ext cx="2448766" cy="29703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b="1" kern="1200" dirty="0" smtClean="0">
              <a:latin typeface="Tahoma" panose="020B0604030504040204" pitchFamily="34" charset="0"/>
              <a:ea typeface="Tahoma" panose="020B0604030504040204" pitchFamily="34" charset="0"/>
              <a:cs typeface="Tahoma" panose="020B0604030504040204" pitchFamily="34" charset="0"/>
            </a:rPr>
            <a:t>Children</a:t>
          </a:r>
        </a:p>
        <a:p>
          <a:pPr lvl="0" algn="ctr" defTabSz="622300">
            <a:lnSpc>
              <a:spcPct val="90000"/>
            </a:lnSpc>
            <a:spcBef>
              <a:spcPct val="0"/>
            </a:spcBef>
            <a:spcAft>
              <a:spcPct val="35000"/>
            </a:spcAft>
          </a:pPr>
          <a:r>
            <a:rPr lang="en-GB" sz="1400" i="0" kern="1200" dirty="0" smtClean="0">
              <a:latin typeface="Tahoma" panose="020B0604030504040204" pitchFamily="34" charset="0"/>
              <a:ea typeface="Tahoma" panose="020B0604030504040204" pitchFamily="34" charset="0"/>
              <a:cs typeface="Tahoma" panose="020B0604030504040204" pitchFamily="34" charset="0"/>
            </a:rPr>
            <a:t>Open response questionnaires</a:t>
          </a:r>
        </a:p>
        <a:p>
          <a:pPr lvl="0" algn="ctr" defTabSz="622300">
            <a:lnSpc>
              <a:spcPct val="90000"/>
            </a:lnSpc>
            <a:spcBef>
              <a:spcPct val="0"/>
            </a:spcBef>
            <a:spcAft>
              <a:spcPct val="35000"/>
            </a:spcAft>
          </a:pPr>
          <a:r>
            <a:rPr lang="en-GB" sz="1400" i="0" kern="1200" dirty="0" smtClean="0">
              <a:latin typeface="Tahoma" panose="020B0604030504040204" pitchFamily="34" charset="0"/>
              <a:ea typeface="Tahoma" panose="020B0604030504040204" pitchFamily="34" charset="0"/>
              <a:cs typeface="Tahoma" panose="020B0604030504040204" pitchFamily="34" charset="0"/>
            </a:rPr>
            <a:t>Perceptions questionnaire</a:t>
          </a:r>
        </a:p>
        <a:p>
          <a:pPr lvl="0" algn="ctr" defTabSz="622300">
            <a:lnSpc>
              <a:spcPct val="90000"/>
            </a:lnSpc>
            <a:spcBef>
              <a:spcPct val="0"/>
            </a:spcBef>
            <a:spcAft>
              <a:spcPct val="35000"/>
            </a:spcAft>
          </a:pPr>
          <a:r>
            <a:rPr lang="en-GB" sz="1400" i="0" kern="1200" dirty="0" smtClean="0">
              <a:latin typeface="Tahoma" panose="020B0604030504040204" pitchFamily="34" charset="0"/>
              <a:ea typeface="Tahoma" panose="020B0604030504040204" pitchFamily="34" charset="0"/>
              <a:cs typeface="Tahoma" panose="020B0604030504040204" pitchFamily="34" charset="0"/>
            </a:rPr>
            <a:t>Post-it note feedback wall</a:t>
          </a:r>
          <a:endParaRPr lang="en-GB" sz="1400" i="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5712680" y="2430269"/>
        <a:ext cx="2298150" cy="28950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0.44915</cdr:x>
      <cdr:y>0.04121</cdr:y>
    </cdr:from>
    <cdr:to>
      <cdr:x>0.58261</cdr:x>
      <cdr:y>0.11448</cdr:y>
    </cdr:to>
    <cdr:sp macro="" textlink="">
      <cdr:nvSpPr>
        <cdr:cNvPr id="2" name="TextBox 1"/>
        <cdr:cNvSpPr txBox="1"/>
      </cdr:nvSpPr>
      <cdr:spPr>
        <a:xfrm xmlns:a="http://schemas.openxmlformats.org/drawingml/2006/main">
          <a:off x="3719375" y="207721"/>
          <a:ext cx="110516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GB" sz="1800" dirty="0" smtClean="0"/>
            <a:t>P&lt;0.00</a:t>
          </a:r>
          <a:endParaRPr lang="en-GB" sz="1800" dirty="0"/>
        </a:p>
      </cdr:txBody>
    </cdr:sp>
  </cdr:relSizeAnchor>
  <cdr:relSizeAnchor xmlns:cdr="http://schemas.openxmlformats.org/drawingml/2006/chartDrawing">
    <cdr:from>
      <cdr:x>0.75424</cdr:x>
      <cdr:y>0.0396</cdr:y>
    </cdr:from>
    <cdr:to>
      <cdr:x>0.88696</cdr:x>
      <cdr:y>0.11287</cdr:y>
    </cdr:to>
    <cdr:sp macro="" textlink="">
      <cdr:nvSpPr>
        <cdr:cNvPr id="3" name="TextBox 1"/>
        <cdr:cNvSpPr txBox="1"/>
      </cdr:nvSpPr>
      <cdr:spPr>
        <a:xfrm xmlns:a="http://schemas.openxmlformats.org/drawingml/2006/main">
          <a:off x="6245801" y="199606"/>
          <a:ext cx="10990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GB" sz="1800" dirty="0" smtClean="0"/>
            <a:t>P&lt;0.00</a:t>
          </a:r>
          <a:endParaRPr lang="en-GB"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313" cy="3370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763" y="1"/>
            <a:ext cx="4278312" cy="337025"/>
          </a:xfrm>
          <a:prstGeom prst="rect">
            <a:avLst/>
          </a:prstGeom>
        </p:spPr>
        <p:txBody>
          <a:bodyPr vert="horz" lIns="91440" tIns="45720" rIns="91440" bIns="45720" rtlCol="0"/>
          <a:lstStyle>
            <a:lvl1pPr algn="r">
              <a:defRPr sz="1200"/>
            </a:lvl1pPr>
          </a:lstStyle>
          <a:p>
            <a:fld id="{A30C8C15-F8F0-4A22-9FFC-DC7BFA1E11DB}" type="datetimeFigureOut">
              <a:rPr lang="en-GB" smtClean="0"/>
              <a:t>25/05/2018</a:t>
            </a:fld>
            <a:endParaRPr lang="en-GB"/>
          </a:p>
        </p:txBody>
      </p:sp>
      <p:sp>
        <p:nvSpPr>
          <p:cNvPr id="4" name="Footer Placeholder 3"/>
          <p:cNvSpPr>
            <a:spLocks noGrp="1"/>
          </p:cNvSpPr>
          <p:nvPr>
            <p:ph type="ftr" sz="quarter" idx="2"/>
          </p:nvPr>
        </p:nvSpPr>
        <p:spPr>
          <a:xfrm>
            <a:off x="0" y="6403483"/>
            <a:ext cx="4278313" cy="3370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763" y="6403483"/>
            <a:ext cx="4278312" cy="337025"/>
          </a:xfrm>
          <a:prstGeom prst="rect">
            <a:avLst/>
          </a:prstGeom>
        </p:spPr>
        <p:txBody>
          <a:bodyPr vert="horz" lIns="91440" tIns="45720" rIns="91440" bIns="45720" rtlCol="0" anchor="b"/>
          <a:lstStyle>
            <a:lvl1pPr algn="r">
              <a:defRPr sz="1200"/>
            </a:lvl1pPr>
          </a:lstStyle>
          <a:p>
            <a:fld id="{DE2AA6D9-BE58-4B8B-BCFB-D1007D24EACA}" type="slidenum">
              <a:rPr lang="en-GB" smtClean="0"/>
              <a:t>‹#›</a:t>
            </a:fld>
            <a:endParaRPr lang="en-GB"/>
          </a:p>
        </p:txBody>
      </p:sp>
    </p:spTree>
    <p:extLst>
      <p:ext uri="{BB962C8B-B14F-4D97-AF65-F5344CB8AC3E}">
        <p14:creationId xmlns:p14="http://schemas.microsoft.com/office/powerpoint/2010/main" val="917033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71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592796" y="0"/>
            <a:ext cx="4278154" cy="3371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51200" y="504825"/>
            <a:ext cx="3370263" cy="2528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87267" y="3202504"/>
            <a:ext cx="7898130" cy="3033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403448"/>
            <a:ext cx="4278154" cy="3371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592796" y="6403448"/>
            <a:ext cx="4278154" cy="3371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372840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800" dirty="0" smtClean="0">
                <a:latin typeface="Tahoma" panose="020B0604030504040204" pitchFamily="34" charset="0"/>
                <a:ea typeface="Tahoma" panose="020B0604030504040204" pitchFamily="34" charset="0"/>
                <a:cs typeface="Tahoma" panose="020B0604030504040204" pitchFamily="34" charset="0"/>
              </a:rPr>
              <a:t>Understand and critique science communication and public engagement strategies, considering contemporary societal contexts for engineering.</a:t>
            </a:r>
          </a:p>
          <a:p>
            <a:pPr lvl="0"/>
            <a:r>
              <a:rPr lang="en-GB" sz="1800" dirty="0" smtClean="0">
                <a:latin typeface="Tahoma" panose="020B0604030504040204" pitchFamily="34" charset="0"/>
                <a:ea typeface="Tahoma" panose="020B0604030504040204" pitchFamily="34" charset="0"/>
                <a:cs typeface="Tahoma" panose="020B0604030504040204" pitchFamily="34" charset="0"/>
              </a:rPr>
              <a:t>Understand and critique pedagogical theories and strategies for teaching Science, Technology, Engineering and Mathematics.</a:t>
            </a:r>
          </a:p>
          <a:p>
            <a:pPr lvl="0"/>
            <a:r>
              <a:rPr lang="en-GB" sz="1800" dirty="0" smtClean="0">
                <a:latin typeface="Tahoma" panose="020B0604030504040204" pitchFamily="34" charset="0"/>
                <a:ea typeface="Tahoma" panose="020B0604030504040204" pitchFamily="34" charset="0"/>
                <a:cs typeface="Tahoma" panose="020B0604030504040204" pitchFamily="34" charset="0"/>
              </a:rPr>
              <a:t>Demonstrate an ability to design, plan, communicate and deliver STEM concepts to different audiences (paired teachers &amp; primary school pupils).</a:t>
            </a:r>
          </a:p>
          <a:p>
            <a:r>
              <a:rPr lang="en-GB" sz="1800" dirty="0" smtClean="0">
                <a:latin typeface="Tahoma" panose="020B0604030504040204" pitchFamily="34" charset="0"/>
                <a:ea typeface="Tahoma" panose="020B0604030504040204" pitchFamily="34" charset="0"/>
                <a:cs typeface="Tahoma" panose="020B0604030504040204" pitchFamily="34" charset="0"/>
              </a:rPr>
              <a:t>Develop awareness of ethics and risk assessment in professional practice, including codes of practice, professional standards &amp; workplace ethics. </a:t>
            </a:r>
          </a:p>
          <a:p>
            <a:pPr lvl="0"/>
            <a:r>
              <a:rPr lang="en-GB" sz="1800" dirty="0" smtClean="0">
                <a:latin typeface="Tahoma" panose="020B0604030504040204" pitchFamily="34" charset="0"/>
                <a:ea typeface="Tahoma" panose="020B0604030504040204" pitchFamily="34" charset="0"/>
                <a:cs typeface="Tahoma" panose="020B0604030504040204" pitchFamily="34" charset="0"/>
              </a:rPr>
              <a:t>Critically reflect on the strategies used and the experiences undertaken.</a:t>
            </a:r>
          </a:p>
          <a:p>
            <a:r>
              <a:rPr lang="en-GB" sz="1800" dirty="0" smtClean="0">
                <a:latin typeface="Tahoma" panose="020B0604030504040204" pitchFamily="34" charset="0"/>
                <a:ea typeface="Tahoma" panose="020B0604030504040204" pitchFamily="34" charset="0"/>
                <a:cs typeface="Tahoma" panose="020B0604030504040204" pitchFamily="34" charset="0"/>
              </a:rPr>
              <a:t>Action plan for their future career and personal goals in employment.</a:t>
            </a:r>
            <a:endParaRPr lang="en-GB" sz="1800" i="1" dirty="0" smtClean="0">
              <a:latin typeface="Tahoma" panose="020B0604030504040204" pitchFamily="34" charset="0"/>
              <a:ea typeface="Tahoma" panose="020B0604030504040204" pitchFamily="34" charset="0"/>
              <a:cs typeface="Tahoma" panose="020B0604030504040204" pitchFamily="34" charset="0"/>
            </a:endParaRPr>
          </a:p>
          <a:p>
            <a:pPr lvl="0"/>
            <a:r>
              <a:rPr lang="en-GB" sz="1800" dirty="0" smtClean="0">
                <a:latin typeface="Tahoma" panose="020B0604030504040204" pitchFamily="34" charset="0"/>
                <a:ea typeface="Tahoma" panose="020B0604030504040204" pitchFamily="34" charset="0"/>
                <a:cs typeface="Tahoma" panose="020B0604030504040204" pitchFamily="34" charset="0"/>
              </a:rPr>
              <a:t>Development transferable skills such as: </a:t>
            </a:r>
          </a:p>
          <a:p>
            <a:pPr lvl="1"/>
            <a:r>
              <a:rPr lang="en-GB" sz="1600" dirty="0" smtClean="0">
                <a:latin typeface="Tahoma" panose="020B0604030504040204" pitchFamily="34" charset="0"/>
                <a:ea typeface="Tahoma" panose="020B0604030504040204" pitchFamily="34" charset="0"/>
                <a:cs typeface="Tahoma" panose="020B0604030504040204" pitchFamily="34" charset="0"/>
              </a:rPr>
              <a:t>Teamwork </a:t>
            </a:r>
          </a:p>
          <a:p>
            <a:pPr lvl="1"/>
            <a:r>
              <a:rPr lang="en-GB" sz="1600" dirty="0" smtClean="0">
                <a:latin typeface="Tahoma" panose="020B0604030504040204" pitchFamily="34" charset="0"/>
                <a:ea typeface="Tahoma" panose="020B0604030504040204" pitchFamily="34" charset="0"/>
                <a:cs typeface="Tahoma" panose="020B0604030504040204" pitchFamily="34" charset="0"/>
              </a:rPr>
              <a:t>Partnership working</a:t>
            </a:r>
          </a:p>
          <a:p>
            <a:pPr lvl="1"/>
            <a:r>
              <a:rPr lang="en-GB" sz="1600" dirty="0" smtClean="0">
                <a:latin typeface="Tahoma" panose="020B0604030504040204" pitchFamily="34" charset="0"/>
                <a:ea typeface="Tahoma" panose="020B0604030504040204" pitchFamily="34" charset="0"/>
                <a:cs typeface="Tahoma" panose="020B0604030504040204" pitchFamily="34" charset="0"/>
              </a:rPr>
              <a:t>Professional relations</a:t>
            </a:r>
          </a:p>
          <a:p>
            <a:pPr lvl="1"/>
            <a:r>
              <a:rPr lang="en-GB" sz="1600" dirty="0" smtClean="0">
                <a:latin typeface="Tahoma" panose="020B0604030504040204" pitchFamily="34" charset="0"/>
                <a:ea typeface="Tahoma" panose="020B0604030504040204" pitchFamily="34" charset="0"/>
                <a:cs typeface="Tahoma" panose="020B0604030504040204" pitchFamily="34" charset="0"/>
              </a:rPr>
              <a:t>Relationships between academe and practice </a:t>
            </a:r>
          </a:p>
          <a:p>
            <a:pPr lvl="1"/>
            <a:r>
              <a:rPr lang="en-GB" sz="1600" dirty="0" smtClean="0">
                <a:latin typeface="Tahoma" panose="020B0604030504040204" pitchFamily="34" charset="0"/>
                <a:ea typeface="Tahoma" panose="020B0604030504040204" pitchFamily="34" charset="0"/>
                <a:cs typeface="Tahoma" panose="020B0604030504040204" pitchFamily="34" charset="0"/>
              </a:rPr>
              <a:t>Project and time management</a:t>
            </a:r>
            <a:r>
              <a:rPr lang="en-GB" sz="1800" dirty="0" smtClean="0">
                <a:latin typeface="Tahoma" panose="020B0604030504040204" pitchFamily="34" charset="0"/>
                <a:ea typeface="Tahoma" panose="020B0604030504040204" pitchFamily="34" charset="0"/>
                <a:cs typeface="Tahoma" panose="020B0604030504040204" pitchFamily="34" charset="0"/>
              </a:rPr>
              <a:t>. </a:t>
            </a:r>
          </a:p>
          <a:p>
            <a:pPr marL="0" indent="0" eaLnBrk="1" hangingPunct="1">
              <a:buNone/>
            </a:pPr>
            <a:endParaRPr lang="en-GB" sz="1800" i="1" dirty="0" smtClean="0"/>
          </a:p>
          <a:p>
            <a:endParaRPr lang="en-GB"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8C42E7-D8E7-4999-8896-18A6962447C0}"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6D1C78-598A-427D-8811-F1FB8567FB7F}"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388801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172238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Does STEM have an image problem too?!</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411812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GB" altLang="en-US" sz="1200" b="1" dirty="0" smtClean="0">
                <a:solidFill>
                  <a:srgbClr val="1C9DAC"/>
                </a:solidFill>
                <a:latin typeface="Tahoma" panose="020B0604030504040204" pitchFamily="34" charset="0"/>
                <a:ea typeface="Tahoma" panose="020B0604030504040204" pitchFamily="34" charset="0"/>
                <a:cs typeface="Tahoma" panose="020B0604030504040204" pitchFamily="34" charset="0"/>
              </a:rPr>
              <a:t>Project Development</a:t>
            </a:r>
          </a:p>
          <a:p>
            <a:pPr marL="0" indent="0" eaLnBrk="1" hangingPunct="1">
              <a:buNone/>
            </a:pPr>
            <a:r>
              <a:rPr lang="en-GB" altLang="en-US" sz="1200" dirty="0" smtClean="0">
                <a:latin typeface="Tahoma" panose="020B0604030504040204" pitchFamily="34" charset="0"/>
                <a:ea typeface="Tahoma" panose="020B0604030504040204" pitchFamily="34" charset="0"/>
                <a:cs typeface="Tahoma" panose="020B0604030504040204" pitchFamily="34" charset="0"/>
              </a:rPr>
              <a:t>In the above example:</a:t>
            </a:r>
          </a:p>
          <a:p>
            <a:pPr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Teachers were 2</a:t>
            </a:r>
            <a:r>
              <a:rPr lang="en-GB" altLang="en-US" sz="1200" baseline="30000" dirty="0" smtClean="0">
                <a:latin typeface="Tahoma" panose="020B0604030504040204" pitchFamily="34" charset="0"/>
                <a:ea typeface="Tahoma" panose="020B0604030504040204" pitchFamily="34" charset="0"/>
                <a:cs typeface="Tahoma" panose="020B0604030504040204" pitchFamily="34" charset="0"/>
              </a:rPr>
              <a:t>nd</a:t>
            </a:r>
            <a:r>
              <a:rPr lang="en-GB" altLang="en-US" sz="1200" dirty="0" smtClean="0">
                <a:latin typeface="Tahoma" panose="020B0604030504040204" pitchFamily="34" charset="0"/>
                <a:ea typeface="Tahoma" panose="020B0604030504040204" pitchFamily="34" charset="0"/>
                <a:cs typeface="Tahoma" panose="020B0604030504040204" pitchFamily="34" charset="0"/>
              </a:rPr>
              <a:t> year students, with their learning part of their degrees. </a:t>
            </a:r>
          </a:p>
          <a:p>
            <a:pPr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Engineering students were volunteers, whose learning was not rewarded within their curricula.  However, the engineers felt the activity would fit well within their degree programmes.</a:t>
            </a:r>
          </a:p>
          <a:p>
            <a:endParaRPr lang="en-GB"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8C42E7-D8E7-4999-8896-18A6962447C0}"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6D1C78-598A-427D-8811-F1FB8567FB7F}"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6D1C78-598A-427D-8811-F1FB8567FB7F}"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195387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6D1C78-598A-427D-8811-F1FB8567FB7F}"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paired peer model is where we think we had the most impact and so that is what we’re extending.</a:t>
            </a:r>
            <a:r>
              <a:rPr lang="en-GB" altLang="en-US" baseline="0" dirty="0" smtClean="0"/>
              <a:t> They viewed each other as experts.</a:t>
            </a:r>
            <a:endParaRPr lang="en-GB"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3B3816-38F7-42A3-BA1F-C6E0CAFE16ED}"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ＭＳ Ｐゴシック" charset="0"/>
                <a:cs typeface="ＭＳ Ｐゴシック" charset="0"/>
              </a:rPr>
              <a:t>The mean Education Outreach Self-Efficacy scale (EOSS) value for the student engineers did not significantly change over the course of the intervention (observed test value is reported as Z throughout; here </a:t>
            </a:r>
            <a:r>
              <a:rPr lang="en-US" sz="1200" b="0" i="1" u="none" strike="noStrike" kern="1200" baseline="0" dirty="0" smtClean="0">
                <a:solidFill>
                  <a:schemeClr val="tx1"/>
                </a:solidFill>
                <a:latin typeface="Arial" charset="0"/>
                <a:ea typeface="ＭＳ Ｐゴシック" charset="0"/>
                <a:cs typeface="ＭＳ Ｐゴシック" charset="0"/>
              </a:rPr>
              <a:t>Z </a:t>
            </a:r>
            <a:r>
              <a:rPr lang="en-US" sz="1200" b="0" i="0" u="none" strike="noStrike" kern="1200" baseline="0" dirty="0" smtClean="0">
                <a:solidFill>
                  <a:schemeClr val="tx1"/>
                </a:solidFill>
                <a:latin typeface="Arial" charset="0"/>
                <a:ea typeface="ＭＳ Ｐゴシック" charset="0"/>
                <a:cs typeface="ＭＳ Ｐゴシック" charset="0"/>
              </a:rPr>
              <a:t>= -0.48, </a:t>
            </a:r>
            <a:r>
              <a:rPr lang="en-US" sz="1200" b="0" i="1" u="none" strike="noStrike" kern="1200" baseline="0" dirty="0" smtClean="0">
                <a:solidFill>
                  <a:schemeClr val="tx1"/>
                </a:solidFill>
                <a:latin typeface="Arial" charset="0"/>
                <a:ea typeface="ＭＳ Ｐゴシック" charset="0"/>
                <a:cs typeface="ＭＳ Ｐゴシック" charset="0"/>
              </a:rPr>
              <a:t>p= </a:t>
            </a:r>
            <a:r>
              <a:rPr lang="en-US" sz="1200" b="0" i="0" u="none" strike="noStrike" kern="1200" baseline="0" dirty="0" smtClean="0">
                <a:solidFill>
                  <a:schemeClr val="tx1"/>
                </a:solidFill>
                <a:latin typeface="Arial" charset="0"/>
                <a:ea typeface="ＭＳ Ｐゴシック" charset="0"/>
                <a:cs typeface="ＭＳ Ｐゴシック" charset="0"/>
              </a:rPr>
              <a:t>0.64). Before the project the mean </a:t>
            </a:r>
            <a:r>
              <a:rPr lang="en-US" sz="1200" b="0" i="1" u="none" strike="noStrike" kern="1200" baseline="0" dirty="0" smtClean="0">
                <a:solidFill>
                  <a:schemeClr val="tx1"/>
                </a:solidFill>
                <a:latin typeface="Arial" charset="0"/>
                <a:ea typeface="ＭＳ Ｐゴシック" charset="0"/>
                <a:cs typeface="ＭＳ Ｐゴシック" charset="0"/>
              </a:rPr>
              <a:t>Fogg-Rogers et al 2016. Paired Peer Learning through Engineering Education Outreach. 13 </a:t>
            </a:r>
            <a:endParaRPr lang="en-US" sz="1200" b="0" i="0" u="none" strike="noStrike" kern="1200" baseline="0" dirty="0" smtClean="0">
              <a:solidFill>
                <a:schemeClr val="tx1"/>
              </a:solidFill>
              <a:latin typeface="Arial" charset="0"/>
              <a:ea typeface="ＭＳ Ｐゴシック" charset="0"/>
              <a:cs typeface="ＭＳ Ｐゴシック" charset="0"/>
            </a:endParaRPr>
          </a:p>
          <a:p>
            <a:endParaRPr lang="en-GB" sz="1200" b="0" i="0" u="none" strike="noStrike" kern="1200" baseline="0" dirty="0" smtClean="0">
              <a:solidFill>
                <a:schemeClr val="tx1"/>
              </a:solidFill>
              <a:latin typeface="Arial" charset="0"/>
              <a:ea typeface="ＭＳ Ｐゴシック" charset="0"/>
              <a:cs typeface="ＭＳ Ｐゴシック" charset="0"/>
            </a:endParaRPr>
          </a:p>
          <a:p>
            <a:r>
              <a:rPr lang="en-US" sz="1200" b="0" i="0" u="none" strike="noStrike" kern="1200" baseline="0" dirty="0" smtClean="0">
                <a:solidFill>
                  <a:schemeClr val="tx1"/>
                </a:solidFill>
                <a:latin typeface="Arial" charset="0"/>
                <a:ea typeface="ＭＳ Ｐゴシック" charset="0"/>
                <a:cs typeface="ＭＳ Ｐゴシック" charset="0"/>
              </a:rPr>
              <a:t>PSE value was 7.9 out of 10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1.2) and following the project the mean value was 8.0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1.1). </a:t>
            </a:r>
          </a:p>
          <a:p>
            <a:r>
              <a:rPr lang="en-US" sz="1200" b="0" i="0" u="none" strike="noStrike" kern="1200" baseline="0" dirty="0" smtClean="0">
                <a:solidFill>
                  <a:schemeClr val="tx1"/>
                </a:solidFill>
                <a:latin typeface="Arial" charset="0"/>
                <a:ea typeface="ＭＳ Ｐゴシック" charset="0"/>
                <a:cs typeface="ＭＳ Ｐゴシック" charset="0"/>
              </a:rPr>
              <a:t>The mean Teaching Engineering Self-Efficacy (TESS-R) value for the pre-service teachers significantly increased over the course of the intervention </a:t>
            </a:r>
            <a:r>
              <a:rPr lang="en-US" sz="1200" b="0" i="1" u="none" strike="noStrike" kern="1200" baseline="0" dirty="0" smtClean="0">
                <a:solidFill>
                  <a:schemeClr val="tx1"/>
                </a:solidFill>
                <a:latin typeface="Arial" charset="0"/>
                <a:ea typeface="ＭＳ Ｐゴシック" charset="0"/>
                <a:cs typeface="ＭＳ Ｐゴシック" charset="0"/>
              </a:rPr>
              <a:t>Z </a:t>
            </a:r>
            <a:r>
              <a:rPr lang="en-US" sz="1200" b="0" i="0" u="none" strike="noStrike" kern="1200" baseline="0" dirty="0" smtClean="0">
                <a:solidFill>
                  <a:schemeClr val="tx1"/>
                </a:solidFill>
                <a:latin typeface="Arial" charset="0"/>
                <a:ea typeface="ＭＳ Ｐゴシック" charset="0"/>
                <a:cs typeface="ＭＳ Ｐゴシック" charset="0"/>
              </a:rPr>
              <a:t>= -2.81, </a:t>
            </a:r>
            <a:r>
              <a:rPr lang="en-US" sz="1200" b="0" i="1" u="none" strike="noStrike" kern="1200" baseline="0" dirty="0" smtClean="0">
                <a:solidFill>
                  <a:schemeClr val="tx1"/>
                </a:solidFill>
                <a:latin typeface="Arial" charset="0"/>
                <a:ea typeface="ＭＳ Ｐゴシック" charset="0"/>
                <a:cs typeface="ＭＳ Ｐゴシック" charset="0"/>
              </a:rPr>
              <a:t>p= </a:t>
            </a:r>
            <a:r>
              <a:rPr lang="en-US" sz="1200" b="0" i="0" u="none" strike="noStrike" kern="1200" baseline="0" dirty="0" smtClean="0">
                <a:solidFill>
                  <a:schemeClr val="tx1"/>
                </a:solidFill>
                <a:latin typeface="Arial" charset="0"/>
                <a:ea typeface="ＭＳ Ｐゴシック" charset="0"/>
                <a:cs typeface="ＭＳ Ｐゴシック" charset="0"/>
              </a:rPr>
              <a:t>0.005; before the project the mean PSE value was 4.1 out of 10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0.9) and following the project this had increased to 7.8 (</a:t>
            </a:r>
            <a:r>
              <a:rPr lang="en-US" sz="1200" b="0" i="1" u="none" strike="noStrike" kern="1200" baseline="0" dirty="0" smtClean="0">
                <a:solidFill>
                  <a:schemeClr val="tx1"/>
                </a:solidFill>
                <a:latin typeface="Arial" charset="0"/>
                <a:ea typeface="ＭＳ Ｐゴシック" charset="0"/>
                <a:cs typeface="ＭＳ Ｐゴシック" charset="0"/>
              </a:rPr>
              <a:t>SD </a:t>
            </a:r>
            <a:r>
              <a:rPr lang="en-US" sz="1200" b="0" i="0" u="none" strike="noStrike" kern="1200" baseline="0" dirty="0" smtClean="0">
                <a:solidFill>
                  <a:schemeClr val="tx1"/>
                </a:solidFill>
                <a:latin typeface="Arial" charset="0"/>
                <a:ea typeface="ＭＳ Ｐゴシック" charset="0"/>
                <a:cs typeface="ＭＳ Ｐゴシック" charset="0"/>
              </a:rPr>
              <a:t>= 0.4). </a:t>
            </a:r>
          </a:p>
          <a:p>
            <a:r>
              <a:rPr lang="en-US" sz="1200" b="0" i="0" u="none" strike="noStrike" kern="1200" baseline="0" dirty="0" smtClean="0">
                <a:solidFill>
                  <a:schemeClr val="tx1"/>
                </a:solidFill>
                <a:latin typeface="Arial" charset="0"/>
                <a:ea typeface="ＭＳ Ｐゴシック" charset="0"/>
                <a:cs typeface="ＭＳ Ｐゴシック" charset="0"/>
              </a:rPr>
              <a:t>The mean Engineering Subject Knowledge Confidence (ESKCS) value for the pre-service teachers significantly increased over the course of the intervention </a:t>
            </a:r>
            <a:r>
              <a:rPr lang="en-US" sz="1200" b="0" i="1" u="none" strike="noStrike" kern="1200" baseline="0" dirty="0" smtClean="0">
                <a:solidFill>
                  <a:schemeClr val="tx1"/>
                </a:solidFill>
                <a:latin typeface="Arial" charset="0"/>
                <a:ea typeface="ＭＳ Ｐゴシック" charset="0"/>
                <a:cs typeface="ＭＳ Ｐゴシック" charset="0"/>
              </a:rPr>
              <a:t>Z </a:t>
            </a:r>
            <a:r>
              <a:rPr lang="en-US" sz="1200" b="0" i="0" u="none" strike="noStrike" kern="1200" baseline="0" dirty="0" smtClean="0">
                <a:solidFill>
                  <a:schemeClr val="tx1"/>
                </a:solidFill>
                <a:latin typeface="Arial" charset="0"/>
                <a:ea typeface="ＭＳ Ｐゴシック" charset="0"/>
                <a:cs typeface="ＭＳ Ｐゴシック" charset="0"/>
              </a:rPr>
              <a:t>= -2.81, </a:t>
            </a:r>
            <a:r>
              <a:rPr lang="en-US" sz="1200" b="0" i="1" u="none" strike="noStrike" kern="1200" baseline="0" dirty="0" smtClean="0">
                <a:solidFill>
                  <a:schemeClr val="tx1"/>
                </a:solidFill>
                <a:latin typeface="Arial" charset="0"/>
                <a:ea typeface="ＭＳ Ｐゴシック" charset="0"/>
                <a:cs typeface="ＭＳ Ｐゴシック" charset="0"/>
              </a:rPr>
              <a:t>p= </a:t>
            </a:r>
            <a:r>
              <a:rPr lang="en-US" sz="1200" b="0" i="0" u="none" strike="noStrike" kern="1200" baseline="0" dirty="0" smtClean="0">
                <a:solidFill>
                  <a:schemeClr val="tx1"/>
                </a:solidFill>
                <a:latin typeface="Arial" charset="0"/>
                <a:ea typeface="ＭＳ Ｐゴシック" charset="0"/>
                <a:cs typeface="ＭＳ Ｐゴシック" charset="0"/>
              </a:rPr>
              <a:t>0.005; before the project the mean value was 3.3 out of 10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1.8) and following the project this had increased to 7.3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0.9). All these results can be seen in Figure 3. </a:t>
            </a:r>
            <a:endParaRPr lang="en-GB"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CA6CC9-251B-4628-A6A9-B52D308E4424}"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Pictorially – this module focuses on the red box</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52430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0112" y="5949280"/>
            <a:ext cx="3222727" cy="807251"/>
          </a:xfrm>
          <a:prstGeom prst="rect">
            <a:avLst/>
          </a:prstGeom>
        </p:spPr>
      </p:pic>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9144000" cy="595119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467545" y="44442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13" name="Picture Placeholder 12"/>
          <p:cNvSpPr>
            <a:spLocks noGrp="1"/>
          </p:cNvSpPr>
          <p:nvPr>
            <p:ph type="pic" sz="quarter" idx="11"/>
          </p:nvPr>
        </p:nvSpPr>
        <p:spPr>
          <a:xfrm>
            <a:off x="6118225" y="1461052"/>
            <a:ext cx="3025775" cy="5396948"/>
          </a:xfrm>
          <a:prstGeom prst="rect">
            <a:avLst/>
          </a:prstGeom>
        </p:spPr>
        <p:txBody>
          <a:bodyPr/>
          <a:lstStyle/>
          <a:p>
            <a:endParaRPr lang="en-US" dirty="0"/>
          </a:p>
        </p:txBody>
      </p:sp>
      <p:sp>
        <p:nvSpPr>
          <p:cNvPr id="14" name="Picture Placeholder 12"/>
          <p:cNvSpPr>
            <a:spLocks noGrp="1"/>
          </p:cNvSpPr>
          <p:nvPr>
            <p:ph type="pic" sz="quarter" idx="12"/>
          </p:nvPr>
        </p:nvSpPr>
        <p:spPr>
          <a:xfrm>
            <a:off x="0" y="1461052"/>
            <a:ext cx="3024188" cy="5396948"/>
          </a:xfrm>
          <a:prstGeom prst="rect">
            <a:avLst/>
          </a:prstGeom>
        </p:spPr>
        <p:txBody>
          <a:bodyPr/>
          <a:lstStyle/>
          <a:p>
            <a:endParaRPr lang="en-US"/>
          </a:p>
        </p:txBody>
      </p:sp>
      <p:sp>
        <p:nvSpPr>
          <p:cNvPr id="15" name="Picture Placeholder 12"/>
          <p:cNvSpPr>
            <a:spLocks noGrp="1"/>
          </p:cNvSpPr>
          <p:nvPr>
            <p:ph type="pic" sz="quarter" idx="13"/>
          </p:nvPr>
        </p:nvSpPr>
        <p:spPr>
          <a:xfrm>
            <a:off x="3059113" y="1461053"/>
            <a:ext cx="3020316" cy="2650572"/>
          </a:xfrm>
          <a:prstGeom prst="rect">
            <a:avLst/>
          </a:prstGeom>
        </p:spPr>
        <p:txBody>
          <a:bodyPr/>
          <a:lstStyle/>
          <a:p>
            <a:endParaRPr lang="en-US"/>
          </a:p>
        </p:txBody>
      </p:sp>
      <p:sp>
        <p:nvSpPr>
          <p:cNvPr id="17" name="Picture Placeholder 12"/>
          <p:cNvSpPr>
            <a:spLocks noGrp="1"/>
          </p:cNvSpPr>
          <p:nvPr>
            <p:ph type="pic" sz="quarter" idx="14"/>
          </p:nvPr>
        </p:nvSpPr>
        <p:spPr>
          <a:xfrm>
            <a:off x="3059113" y="4149725"/>
            <a:ext cx="3020316" cy="2708275"/>
          </a:xfrm>
          <a:prstGeom prst="rect">
            <a:avLst/>
          </a:prstGeom>
        </p:spPr>
        <p:txBody>
          <a:bodyPr/>
          <a:lstStyle/>
          <a:p>
            <a:endParaRPr lang="en-US"/>
          </a:p>
        </p:txBody>
      </p:sp>
    </p:spTree>
    <p:extLst>
      <p:ext uri="{BB962C8B-B14F-4D97-AF65-F5344CB8AC3E}">
        <p14:creationId xmlns:p14="http://schemas.microsoft.com/office/powerpoint/2010/main" val="1974219801"/>
      </p:ext>
    </p:extLst>
  </p:cSld>
  <p:clrMapOvr>
    <a:masterClrMapping/>
  </p:clrMapOvr>
  <p:transition spd="slow">
    <p:fade/>
  </p:transition>
  <p:extLst mod="1">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1906"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6624735"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3041650" y="1461052"/>
            <a:ext cx="3043238" cy="5396948"/>
          </a:xfrm>
          <a:prstGeom prst="rect">
            <a:avLst/>
          </a:prstGeom>
        </p:spPr>
        <p:txBody>
          <a:bodyPr/>
          <a:lstStyle/>
          <a:p>
            <a:endParaRPr lang="en-US"/>
          </a:p>
        </p:txBody>
      </p:sp>
      <p:sp>
        <p:nvSpPr>
          <p:cNvPr id="6" name="Picture Placeholder 12"/>
          <p:cNvSpPr>
            <a:spLocks noGrp="1"/>
          </p:cNvSpPr>
          <p:nvPr>
            <p:ph type="pic" sz="quarter" idx="13"/>
          </p:nvPr>
        </p:nvSpPr>
        <p:spPr>
          <a:xfrm>
            <a:off x="6121400" y="1461053"/>
            <a:ext cx="3022599"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6121400" y="4146550"/>
            <a:ext cx="3022600"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458065" y="1461052"/>
            <a:ext cx="238574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Tree>
    <p:extLst>
      <p:ext uri="{BB962C8B-B14F-4D97-AF65-F5344CB8AC3E}">
        <p14:creationId xmlns:p14="http://schemas.microsoft.com/office/powerpoint/2010/main" val="27614538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2"/>
          <p:cNvSpPr>
            <a:spLocks noGrp="1"/>
          </p:cNvSpPr>
          <p:nvPr>
            <p:ph type="body" sz="quarter" idx="12" hasCustomPrompt="1"/>
          </p:nvPr>
        </p:nvSpPr>
        <p:spPr>
          <a:xfrm>
            <a:off x="215403" y="2852936"/>
            <a:ext cx="4283969" cy="259228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10" name="Text Placeholder 14"/>
          <p:cNvSpPr>
            <a:spLocks noGrp="1"/>
          </p:cNvSpPr>
          <p:nvPr>
            <p:ph type="body" sz="quarter" idx="13"/>
          </p:nvPr>
        </p:nvSpPr>
        <p:spPr>
          <a:xfrm>
            <a:off x="4715395" y="2870014"/>
            <a:ext cx="3601021" cy="257520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4"/>
          <p:cNvSpPr>
            <a:spLocks noGrp="1"/>
          </p:cNvSpPr>
          <p:nvPr>
            <p:ph type="body" sz="quarter" idx="14"/>
          </p:nvPr>
        </p:nvSpPr>
        <p:spPr>
          <a:xfrm>
            <a:off x="970980" y="5661025"/>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64973426"/>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8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850" y="260350"/>
            <a:ext cx="15208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000"/>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682722B-2C45-4294-A1A2-56D0172FAE44}" type="datetimeFigureOut">
              <a:rPr lang="en-US"/>
              <a:pPr>
                <a:defRPr/>
              </a:pPr>
              <a:t>5/25/2018</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4C6FA24-904A-4B26-BD59-F8D8968009C0}" type="slidenum">
              <a:rPr lang="en-GB"/>
              <a:pPr>
                <a:defRPr/>
              </a:pPr>
              <a:t>‹#›</a:t>
            </a:fld>
            <a:endParaRPr lang="en-GB"/>
          </a:p>
        </p:txBody>
      </p:sp>
    </p:spTree>
    <p:extLst>
      <p:ext uri="{BB962C8B-B14F-4D97-AF65-F5344CB8AC3E}">
        <p14:creationId xmlns:p14="http://schemas.microsoft.com/office/powerpoint/2010/main" val="59774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a.foggrogers@uwe.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Wendy.Fowles-Sweet@uwe.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eprints.uwe.ac.uk/29111/"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mailto:Laura.foggrogers@uwe.ac.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Wendy.Fowles-Sweet@uw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ea typeface="ＭＳ Ｐゴシック" charset="-128"/>
              </a:rPr>
              <a:t>Engineering and Society</a:t>
            </a:r>
          </a:p>
          <a:p>
            <a:pPr eaLnBrk="1" hangingPunct="1">
              <a:spcBef>
                <a:spcPct val="0"/>
              </a:spcBef>
            </a:pPr>
            <a:endParaRPr lang="en-GB" altLang="en-US" dirty="0">
              <a:ea typeface="ＭＳ Ｐゴシック" charset="-128"/>
            </a:endParaRPr>
          </a:p>
          <a:p>
            <a:pPr eaLnBrk="1" hangingPunct="1">
              <a:spcBef>
                <a:spcPct val="0"/>
              </a:spcBef>
            </a:pPr>
            <a:r>
              <a:rPr lang="en-GB" altLang="en-US" sz="3600" dirty="0" smtClean="0">
                <a:ea typeface="ＭＳ Ｐゴシック" charset="-128"/>
              </a:rPr>
              <a:t>Paired peer active service learning </a:t>
            </a:r>
            <a:endParaRPr lang="en-GB" altLang="en-US" sz="3600" dirty="0">
              <a:ea typeface="ＭＳ Ｐゴシック" charset="-128"/>
            </a:endParaRPr>
          </a:p>
        </p:txBody>
      </p:sp>
      <p:sp>
        <p:nvSpPr>
          <p:cNvPr id="13314" name="Text Placeholder 2"/>
          <p:cNvSpPr>
            <a:spLocks noGrp="1"/>
          </p:cNvSpPr>
          <p:nvPr>
            <p:ph type="body" sz="quarter" idx="15"/>
          </p:nvPr>
        </p:nvSpPr>
        <p:spPr bwMode="auto">
          <a:xfrm>
            <a:off x="467544" y="1972800"/>
            <a:ext cx="1392395"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467544" y="2332800"/>
            <a:ext cx="1392395"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Laura</a:t>
            </a:r>
            <a:endParaRPr lang="en-US" altLang="en-US" dirty="0">
              <a:ea typeface="ＭＳ Ｐゴシック" charset="-128"/>
            </a:endParaRPr>
          </a:p>
          <a:p>
            <a:pPr>
              <a:spcBef>
                <a:spcPct val="0"/>
              </a:spcBef>
            </a:pPr>
            <a:r>
              <a:rPr lang="en-US" altLang="en-US" dirty="0" smtClean="0">
                <a:ea typeface="ＭＳ Ｐゴシック" charset="-128"/>
              </a:rPr>
              <a:t>Fogg-Rogers</a:t>
            </a:r>
            <a:endParaRPr lang="en-US" altLang="en-US" dirty="0">
              <a:ea typeface="ＭＳ Ｐゴシック" charset="-128"/>
            </a:endParaRPr>
          </a:p>
        </p:txBody>
      </p:sp>
      <p:sp>
        <p:nvSpPr>
          <p:cNvPr id="13316" name="Text Placeholder 4"/>
          <p:cNvSpPr>
            <a:spLocks noGrp="1"/>
          </p:cNvSpPr>
          <p:nvPr>
            <p:ph type="body" sz="quarter" idx="17"/>
          </p:nvPr>
        </p:nvSpPr>
        <p:spPr bwMode="auto">
          <a:xfrm>
            <a:off x="467544" y="2876400"/>
            <a:ext cx="1392395"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Senior Research Fellow in Science Communication</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a:t>
            </a:r>
            <a:r>
              <a:rPr lang="en-US" altLang="en-US" dirty="0" err="1" smtClean="0">
                <a:ea typeface="ＭＳ Ｐゴシック" charset="-128"/>
              </a:rPr>
              <a:t>laurafoggrogers</a:t>
            </a:r>
            <a:endParaRPr lang="en-US" altLang="en-US" dirty="0" smtClean="0">
              <a:ea typeface="ＭＳ Ｐゴシック" charset="-128"/>
            </a:endParaRPr>
          </a:p>
          <a:p>
            <a:pPr>
              <a:spcBef>
                <a:spcPct val="0"/>
              </a:spcBef>
            </a:pPr>
            <a:endParaRPr lang="en-US" altLang="en-US" dirty="0" smtClean="0">
              <a:ea typeface="ＭＳ Ｐゴシック" charset="-128"/>
            </a:endParaRPr>
          </a:p>
          <a:p>
            <a:pPr>
              <a:spcBef>
                <a:spcPct val="0"/>
              </a:spcBef>
            </a:pPr>
            <a:r>
              <a:rPr lang="en-US" altLang="en-US" dirty="0" smtClean="0">
                <a:ea typeface="ＭＳ Ｐゴシック" charset="-128"/>
                <a:hlinkClick r:id="rId3"/>
              </a:rPr>
              <a:t>Laura.foggrogers@uwe.ac.uk</a:t>
            </a:r>
            <a:endParaRPr lang="en-US" altLang="en-US" dirty="0" smtClean="0">
              <a:ea typeface="ＭＳ Ｐゴシック" charset="-128"/>
            </a:endParaRP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Wendy</a:t>
            </a:r>
          </a:p>
          <a:p>
            <a:pPr>
              <a:spcBef>
                <a:spcPct val="0"/>
              </a:spcBef>
            </a:pPr>
            <a:r>
              <a:rPr lang="en-US" altLang="en-US" dirty="0" smtClean="0">
                <a:ea typeface="ＭＳ Ｐゴシック" charset="-128"/>
              </a:rPr>
              <a:t>Fowles-Sweet</a:t>
            </a:r>
          </a:p>
          <a:p>
            <a:pPr>
              <a:spcBef>
                <a:spcPct val="0"/>
              </a:spcBef>
            </a:pPr>
            <a:endParaRPr lang="en-US" altLang="en-US" dirty="0" smtClean="0">
              <a:ea typeface="ＭＳ Ｐゴシック" charset="-128"/>
            </a:endParaRPr>
          </a:p>
          <a:p>
            <a:pPr>
              <a:spcBef>
                <a:spcPct val="0"/>
              </a:spcBef>
            </a:pPr>
            <a:r>
              <a:rPr lang="en-US" altLang="en-US" dirty="0" smtClean="0">
                <a:ea typeface="ＭＳ Ｐゴシック" charset="-128"/>
              </a:rPr>
              <a:t>Director of Professional and Workforce Development</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hlinkClick r:id="rId4"/>
              </a:rPr>
              <a:t>Wendy.Fowles-Sweet@uwe.ac.uk</a:t>
            </a:r>
            <a:endParaRPr lang="en-US" altLang="en-US" dirty="0" smtClean="0">
              <a:ea typeface="ＭＳ Ｐゴシック" charset="-128"/>
            </a:endParaRPr>
          </a:p>
          <a:p>
            <a:pPr>
              <a:spcBef>
                <a:spcPct val="0"/>
              </a:spcBef>
            </a:pPr>
            <a:endParaRPr lang="en-US" altLang="en-US" dirty="0">
              <a:ea typeface="ＭＳ Ｐゴシック" charset="-128"/>
            </a:endParaRPr>
          </a:p>
        </p:txBody>
      </p:sp>
      <p:sp>
        <p:nvSpPr>
          <p:cNvPr id="2" name="Text Placeholder 1"/>
          <p:cNvSpPr>
            <a:spLocks noGrp="1"/>
          </p:cNvSpPr>
          <p:nvPr>
            <p:ph type="body" sz="quarter" idx="18"/>
          </p:nvPr>
        </p:nvSpPr>
        <p:spPr>
          <a:xfrm>
            <a:off x="611560" y="6381328"/>
            <a:ext cx="2664296" cy="288032"/>
          </a:xfrm>
        </p:spPr>
        <p:txBody>
          <a:bodyPr/>
          <a:lstStyle/>
          <a:p>
            <a:r>
              <a:rPr lang="en-US" sz="1000" dirty="0" smtClean="0"/>
              <a:t>24/11/17</a:t>
            </a:r>
          </a:p>
          <a:p>
            <a:r>
              <a:rPr lang="en-US" sz="1000" dirty="0" smtClean="0"/>
              <a:t>Engineering Education Research Conference</a:t>
            </a:r>
            <a:endParaRPr lang="en-US" sz="1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395288" y="1196975"/>
            <a:ext cx="835342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2800" b="1" dirty="0" smtClean="0">
                <a:latin typeface="Tahoma" panose="020B0604030504040204" pitchFamily="34" charset="0"/>
                <a:ea typeface="Tahoma" panose="020B0604030504040204" pitchFamily="34" charset="0"/>
                <a:cs typeface="Tahoma" panose="020B0604030504040204" pitchFamily="34" charset="0"/>
              </a:rPr>
              <a:t>Engineer 10: </a:t>
            </a:r>
            <a:r>
              <a:rPr lang="en-US" sz="2800" dirty="0" smtClean="0">
                <a:latin typeface="Tahoma" panose="020B0604030504040204" pitchFamily="34" charset="0"/>
                <a:ea typeface="Tahoma" panose="020B0604030504040204" pitchFamily="34" charset="0"/>
                <a:cs typeface="Tahoma" panose="020B0604030504040204" pitchFamily="34" charset="0"/>
              </a:rPr>
              <a:t>Working </a:t>
            </a:r>
            <a:r>
              <a:rPr lang="en-US" sz="2800" dirty="0">
                <a:latin typeface="Tahoma" panose="020B0604030504040204" pitchFamily="34" charset="0"/>
                <a:ea typeface="Tahoma" panose="020B0604030504040204" pitchFamily="34" charset="0"/>
                <a:cs typeface="Tahoma" panose="020B0604030504040204" pitchFamily="34" charset="0"/>
              </a:rPr>
              <a:t>in a pair was very helpful. There were instances where my engineering knowledge was necessary to speak to the class and equal instances where my partner helped knowing how to speak to the children, control the class etc.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sz="2800" b="1" dirty="0">
                <a:latin typeface="Tahoma" panose="020B0604030504040204" pitchFamily="34" charset="0"/>
                <a:ea typeface="Tahoma" panose="020B0604030504040204" pitchFamily="34" charset="0"/>
                <a:cs typeface="Tahoma" panose="020B0604030504040204" pitchFamily="34" charset="0"/>
              </a:rPr>
              <a:t>Teacher 10: </a:t>
            </a:r>
            <a:r>
              <a:rPr lang="en-US" sz="2800" dirty="0">
                <a:latin typeface="Tahoma" panose="020B0604030504040204" pitchFamily="34" charset="0"/>
                <a:ea typeface="Tahoma" panose="020B0604030504040204" pitchFamily="34" charset="0"/>
                <a:cs typeface="Tahoma" panose="020B0604030504040204" pitchFamily="34" charset="0"/>
              </a:rPr>
              <a:t>It was useful having an </a:t>
            </a:r>
            <a:r>
              <a:rPr lang="en-US" sz="2800" dirty="0" smtClean="0">
                <a:latin typeface="Tahoma" panose="020B0604030504040204" pitchFamily="34" charset="0"/>
                <a:ea typeface="Tahoma" panose="020B0604030504040204" pitchFamily="34" charset="0"/>
                <a:cs typeface="Tahoma" panose="020B0604030504040204" pitchFamily="34" charset="0"/>
              </a:rPr>
              <a:t>engineering expert </a:t>
            </a:r>
            <a:r>
              <a:rPr lang="en-US" sz="2800" dirty="0">
                <a:latin typeface="Tahoma" panose="020B0604030504040204" pitchFamily="34" charset="0"/>
                <a:ea typeface="Tahoma" panose="020B0604030504040204" pitchFamily="34" charset="0"/>
                <a:cs typeface="Tahoma" panose="020B0604030504040204" pitchFamily="34" charset="0"/>
              </a:rPr>
              <a:t>during certain aspects of the teaching lesson, as he was able to explain the scientific terms regarding forces </a:t>
            </a:r>
            <a:r>
              <a:rPr lang="en-US" sz="2800" dirty="0" smtClean="0">
                <a:latin typeface="Tahoma" panose="020B0604030504040204" pitchFamily="34" charset="0"/>
                <a:ea typeface="Tahoma" panose="020B0604030504040204" pitchFamily="34" charset="0"/>
                <a:cs typeface="Tahoma" panose="020B0604030504040204" pitchFamily="34" charset="0"/>
              </a:rPr>
              <a:t>- like lift</a:t>
            </a:r>
            <a:r>
              <a:rPr lang="en-US" sz="2800" dirty="0">
                <a:latin typeface="Tahoma" panose="020B0604030504040204" pitchFamily="34" charset="0"/>
                <a:ea typeface="Tahoma" panose="020B0604030504040204" pitchFamily="34" charset="0"/>
                <a:cs typeface="Tahoma" panose="020B0604030504040204" pitchFamily="34" charset="0"/>
              </a:rPr>
              <a:t>, weight, mass and thrust.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en-US" sz="1800" i="1" dirty="0"/>
          </a:p>
          <a:p>
            <a:pPr eaLnBrk="1" hangingPunct="1">
              <a:spcBef>
                <a:spcPct val="0"/>
              </a:spcBef>
              <a:buFontTx/>
              <a:buNone/>
            </a:pPr>
            <a:endParaRPr lang="en-GB" altLang="en-US" sz="1800" dirty="0"/>
          </a:p>
        </p:txBody>
      </p:sp>
      <p:sp>
        <p:nvSpPr>
          <p:cNvPr id="4" name="Rectangle 3"/>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txBox="1">
            <a:spLocks/>
          </p:cNvSpPr>
          <p:nvPr/>
        </p:nvSpPr>
        <p:spPr>
          <a:xfrm>
            <a:off x="371205" y="116632"/>
            <a:ext cx="8229600" cy="1143000"/>
          </a:xfrm>
          <a:prstGeom prst="rect">
            <a:avLst/>
          </a:prstGeom>
        </p:spPr>
        <p:txBody>
          <a:bodyPr vert="horz" lIns="91440" tIns="45720" rIns="91440" bIns="45720" rtlCol="0" anchor="ctr">
            <a:normAutofit/>
          </a:bodyPr>
          <a:lstStyle>
            <a:lvl1pPr algn="ctr" defTabSz="606425" rtl="0" eaLnBrk="0" fontAlgn="base" hangingPunct="0">
              <a:spcBef>
                <a:spcPct val="0"/>
              </a:spcBef>
              <a:spcAft>
                <a:spcPct val="0"/>
              </a:spcAft>
              <a:defRPr sz="30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pPr algn="l" eaLnBrk="1" hangingPunct="1"/>
            <a:r>
              <a:rPr lang="en-GB" altLang="en-US" sz="4000" dirty="0" smtClean="0">
                <a:solidFill>
                  <a:srgbClr val="1C9DAC"/>
                </a:solidFill>
                <a:latin typeface="Georgia" panose="02040502050405020303" pitchFamily="18" charset="0"/>
                <a:cs typeface="Arial" charset="0"/>
              </a:rPr>
              <a:t>Paired peer mentor model</a:t>
            </a:r>
          </a:p>
        </p:txBody>
      </p:sp>
    </p:spTree>
    <p:extLst>
      <p:ext uri="{BB962C8B-B14F-4D97-AF65-F5344CB8AC3E}">
        <p14:creationId xmlns:p14="http://schemas.microsoft.com/office/powerpoint/2010/main" val="96012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26615392"/>
              </p:ext>
            </p:extLst>
          </p:nvPr>
        </p:nvGraphicFramePr>
        <p:xfrm>
          <a:off x="395536" y="1196752"/>
          <a:ext cx="828092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TextBox 1"/>
          <p:cNvSpPr txBox="1">
            <a:spLocks noChangeArrowheads="1"/>
          </p:cNvSpPr>
          <p:nvPr/>
        </p:nvSpPr>
        <p:spPr bwMode="auto">
          <a:xfrm>
            <a:off x="2268538" y="1404938"/>
            <a:ext cx="935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P&lt;0.00</a:t>
            </a:r>
          </a:p>
        </p:txBody>
      </p:sp>
      <p:sp>
        <p:nvSpPr>
          <p:cNvPr id="5" name="Rectangle 4"/>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314325" y="6309320"/>
            <a:ext cx="882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Wingdings" pitchFamily="2" charset="2"/>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100000"/>
              <a:buFont typeface="Wingdings" pitchFamily="2" charset="2"/>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SzPct val="100000"/>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SzPct val="100000"/>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bg2"/>
              </a:buClr>
              <a:buFont typeface="Wingdings" pitchFamily="2" charset="2"/>
              <a:buChar char="§"/>
              <a:defRPr sz="2000">
                <a:solidFill>
                  <a:schemeClr val="bg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bg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bg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bg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bg1"/>
                </a:solidFill>
                <a:latin typeface="Calibri" pitchFamily="34" charset="0"/>
                <a:ea typeface="ＭＳ Ｐゴシック" pitchFamily="34" charset="-128"/>
              </a:defRPr>
            </a:lvl9pPr>
          </a:lstStyle>
          <a:p>
            <a:pPr>
              <a:buNone/>
            </a:pPr>
            <a:r>
              <a:rPr lang="en-US" sz="1200" dirty="0">
                <a:latin typeface="Tahoma" panose="020B0604030504040204" pitchFamily="34" charset="0"/>
                <a:ea typeface="Tahoma" panose="020B0604030504040204" pitchFamily="34" charset="0"/>
                <a:cs typeface="Tahoma" panose="020B0604030504040204" pitchFamily="34" charset="0"/>
              </a:rPr>
              <a:t>Fogg-Rogers, L. A., Edmonds, J. and Lewis, F. (2017) </a:t>
            </a:r>
            <a:r>
              <a:rPr lang="en-US" sz="1200" u="sng" dirty="0">
                <a:latin typeface="Tahoma" panose="020B0604030504040204" pitchFamily="34" charset="0"/>
                <a:ea typeface="Tahoma" panose="020B0604030504040204" pitchFamily="34" charset="0"/>
                <a:cs typeface="Tahoma" panose="020B0604030504040204" pitchFamily="34" charset="0"/>
                <a:hlinkClick r:id="rId5"/>
              </a:rPr>
              <a:t>Paired peer learning through engineering education outreach </a:t>
            </a:r>
            <a:r>
              <a:rPr lang="en-US" sz="1200" dirty="0">
                <a:latin typeface="Tahoma" panose="020B0604030504040204" pitchFamily="34" charset="0"/>
                <a:ea typeface="Tahoma" panose="020B0604030504040204" pitchFamily="34" charset="0"/>
                <a:cs typeface="Tahoma" panose="020B0604030504040204" pitchFamily="34" charset="0"/>
              </a:rPr>
              <a:t>. European Journal of Engineering Education, 42 (1). pp. 75-90. ISSN 0304-3797 Available from: </a:t>
            </a:r>
            <a:r>
              <a:rPr lang="en-US" sz="1200" u="sng" dirty="0">
                <a:latin typeface="Tahoma" panose="020B0604030504040204" pitchFamily="34" charset="0"/>
                <a:ea typeface="Tahoma" panose="020B0604030504040204" pitchFamily="34" charset="0"/>
                <a:cs typeface="Tahoma" panose="020B0604030504040204" pitchFamily="34" charset="0"/>
                <a:hlinkClick r:id="rId5"/>
              </a:rPr>
              <a:t>http://eprints.uwe.ac.uk/29111</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8434" name="Title 3"/>
          <p:cNvSpPr>
            <a:spLocks noGrp="1"/>
          </p:cNvSpPr>
          <p:nvPr>
            <p:ph type="title"/>
          </p:nvPr>
        </p:nvSpPr>
        <p:spPr>
          <a:xfrm>
            <a:off x="684213" y="197768"/>
            <a:ext cx="8229600" cy="1143000"/>
          </a:xfrm>
        </p:spPr>
        <p:txBody>
          <a:bodyPr>
            <a:normAutofit/>
          </a:bodyPr>
          <a:lstStyle/>
          <a:p>
            <a:pPr algn="l" eaLnBrk="1" hangingPunct="1"/>
            <a:r>
              <a:rPr lang="en-GB" altLang="en-US" sz="3600" dirty="0" smtClean="0">
                <a:solidFill>
                  <a:srgbClr val="1C9DAC"/>
                </a:solidFill>
                <a:latin typeface="Georgia" panose="02040502050405020303" pitchFamily="18" charset="0"/>
                <a:cs typeface="Arial" charset="0"/>
              </a:rPr>
              <a:t>Pre-service teachers’ self-efficacy</a:t>
            </a:r>
          </a:p>
        </p:txBody>
      </p:sp>
    </p:spTree>
    <p:extLst>
      <p:ext uri="{BB962C8B-B14F-4D97-AF65-F5344CB8AC3E}">
        <p14:creationId xmlns:p14="http://schemas.microsoft.com/office/powerpoint/2010/main" val="43927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576" y="620688"/>
            <a:ext cx="6515621" cy="634666"/>
          </a:xfrm>
        </p:spPr>
        <p:txBody>
          <a:bodyPr/>
          <a:lstStyle/>
          <a:p>
            <a:r>
              <a:rPr lang="en-GB" dirty="0" smtClean="0"/>
              <a:t>Professional Engineer</a:t>
            </a:r>
            <a:endParaRPr lang="en-GB" dirty="0"/>
          </a:p>
        </p:txBody>
      </p:sp>
      <p:sp>
        <p:nvSpPr>
          <p:cNvPr id="4" name="Oval 3"/>
          <p:cNvSpPr/>
          <p:nvPr/>
        </p:nvSpPr>
        <p:spPr>
          <a:xfrm>
            <a:off x="2997607" y="2967094"/>
            <a:ext cx="2860753" cy="1872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Professionalism: Chartered Engineer</a:t>
            </a:r>
            <a:endParaRPr lang="en-GB" sz="2000" b="1" dirty="0">
              <a:solidFill>
                <a:schemeClr val="tx1"/>
              </a:solidFill>
            </a:endParaRPr>
          </a:p>
        </p:txBody>
      </p:sp>
      <p:sp>
        <p:nvSpPr>
          <p:cNvPr id="5" name="Rounded Rectangle 4"/>
          <p:cNvSpPr/>
          <p:nvPr/>
        </p:nvSpPr>
        <p:spPr>
          <a:xfrm>
            <a:off x="6240524" y="2799468"/>
            <a:ext cx="2808312" cy="11521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chemeClr val="tx1"/>
                </a:solidFill>
              </a:rPr>
              <a:t>General </a:t>
            </a:r>
            <a:r>
              <a:rPr lang="en-US" sz="1400" dirty="0">
                <a:solidFill>
                  <a:schemeClr val="tx1"/>
                </a:solidFill>
              </a:rPr>
              <a:t>and </a:t>
            </a:r>
            <a:r>
              <a:rPr lang="en-GB" sz="1400" dirty="0">
                <a:solidFill>
                  <a:schemeClr val="tx1"/>
                </a:solidFill>
              </a:rPr>
              <a:t>specialist engineering knowledge and </a:t>
            </a:r>
            <a:r>
              <a:rPr lang="en-US" sz="1400" dirty="0">
                <a:solidFill>
                  <a:schemeClr val="tx1"/>
                </a:solidFill>
              </a:rPr>
              <a:t>understanding to </a:t>
            </a:r>
            <a:r>
              <a:rPr lang="en-US" sz="1400" dirty="0" smtClean="0">
                <a:solidFill>
                  <a:schemeClr val="tx1"/>
                </a:solidFill>
              </a:rPr>
              <a:t>optimize </a:t>
            </a:r>
            <a:r>
              <a:rPr lang="en-US" sz="1400" dirty="0">
                <a:solidFill>
                  <a:schemeClr val="tx1"/>
                </a:solidFill>
              </a:rPr>
              <a:t>the application of existing and emerging technology.</a:t>
            </a:r>
          </a:p>
        </p:txBody>
      </p:sp>
      <p:sp>
        <p:nvSpPr>
          <p:cNvPr id="6" name="Rounded Rectangle 5"/>
          <p:cNvSpPr/>
          <p:nvPr/>
        </p:nvSpPr>
        <p:spPr>
          <a:xfrm>
            <a:off x="198736" y="4770175"/>
            <a:ext cx="2674079" cy="11521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tx1"/>
                </a:solidFill>
              </a:rPr>
              <a:t>Apply appropriate theoretical and practical methods to the analysis and solution of engineering problems.</a:t>
            </a:r>
          </a:p>
        </p:txBody>
      </p:sp>
      <p:sp>
        <p:nvSpPr>
          <p:cNvPr id="7" name="Rounded Rectangle 6"/>
          <p:cNvSpPr/>
          <p:nvPr/>
        </p:nvSpPr>
        <p:spPr>
          <a:xfrm>
            <a:off x="5858360" y="5058207"/>
            <a:ext cx="2242032" cy="60304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a:solidFill>
                  <a:schemeClr val="tx1"/>
                </a:solidFill>
              </a:rPr>
              <a:t>Provide technical and commercial leadership</a:t>
            </a:r>
            <a:r>
              <a:rPr lang="en-GB" dirty="0" smtClean="0">
                <a:solidFill>
                  <a:schemeClr val="tx1"/>
                </a:solidFill>
              </a:rPr>
              <a:t>.</a:t>
            </a:r>
            <a:endParaRPr lang="en-GB" dirty="0"/>
          </a:p>
        </p:txBody>
      </p:sp>
      <p:sp>
        <p:nvSpPr>
          <p:cNvPr id="8" name="Rounded Rectangle 7"/>
          <p:cNvSpPr/>
          <p:nvPr/>
        </p:nvSpPr>
        <p:spPr>
          <a:xfrm>
            <a:off x="179512" y="2916481"/>
            <a:ext cx="2304256" cy="61206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indent="0" algn="ctr">
              <a:buNone/>
            </a:pPr>
            <a:r>
              <a:rPr lang="en-GB" sz="1400" dirty="0">
                <a:solidFill>
                  <a:schemeClr val="tx1"/>
                </a:solidFill>
              </a:rPr>
              <a:t>Demonstrate effective interpersonal skills.</a:t>
            </a:r>
          </a:p>
        </p:txBody>
      </p:sp>
      <p:sp>
        <p:nvSpPr>
          <p:cNvPr id="9" name="Rounded Rectangle 8"/>
          <p:cNvSpPr/>
          <p:nvPr/>
        </p:nvSpPr>
        <p:spPr>
          <a:xfrm>
            <a:off x="2627784" y="1364911"/>
            <a:ext cx="3600400" cy="11279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indent="0" algn="ctr">
              <a:buNone/>
            </a:pPr>
            <a:r>
              <a:rPr lang="en-GB" sz="1600" dirty="0" smtClean="0">
                <a:solidFill>
                  <a:schemeClr val="tx1"/>
                </a:solidFill>
              </a:rPr>
              <a:t>Personal commitment </a:t>
            </a:r>
            <a:r>
              <a:rPr lang="en-GB" sz="1600" dirty="0">
                <a:solidFill>
                  <a:schemeClr val="tx1"/>
                </a:solidFill>
              </a:rPr>
              <a:t>to professional standards, recognising </a:t>
            </a:r>
            <a:r>
              <a:rPr lang="en-US" sz="1600" dirty="0">
                <a:solidFill>
                  <a:schemeClr val="tx1"/>
                </a:solidFill>
              </a:rPr>
              <a:t>obligations to society, the profession and </a:t>
            </a:r>
            <a:r>
              <a:rPr lang="en-GB" sz="1600" dirty="0">
                <a:solidFill>
                  <a:schemeClr val="tx1"/>
                </a:solidFill>
              </a:rPr>
              <a:t>the environment</a:t>
            </a:r>
            <a:r>
              <a:rPr lang="en-GB" sz="1400" dirty="0">
                <a:solidFill>
                  <a:schemeClr val="tx1"/>
                </a:solidFill>
              </a:rPr>
              <a:t>.</a:t>
            </a:r>
          </a:p>
        </p:txBody>
      </p:sp>
      <p:cxnSp>
        <p:nvCxnSpPr>
          <p:cNvPr id="11" name="Straight Arrow Connector 10"/>
          <p:cNvCxnSpPr>
            <a:stCxn id="9" idx="2"/>
            <a:endCxn id="4" idx="0"/>
          </p:cNvCxnSpPr>
          <p:nvPr/>
        </p:nvCxnSpPr>
        <p:spPr>
          <a:xfrm>
            <a:off x="4427984" y="2492896"/>
            <a:ext cx="0" cy="474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p:cNvCxnSpPr>
          <p:nvPr/>
        </p:nvCxnSpPr>
        <p:spPr>
          <a:xfrm>
            <a:off x="2483768" y="3222515"/>
            <a:ext cx="720080" cy="22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3"/>
          </p:cNvCxnSpPr>
          <p:nvPr/>
        </p:nvCxnSpPr>
        <p:spPr>
          <a:xfrm flipV="1">
            <a:off x="2872815" y="4770175"/>
            <a:ext cx="99833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724128" y="3375532"/>
            <a:ext cx="485266" cy="1530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0"/>
          </p:cNvCxnSpPr>
          <p:nvPr/>
        </p:nvCxnSpPr>
        <p:spPr>
          <a:xfrm flipH="1" flipV="1">
            <a:off x="5724128" y="4365105"/>
            <a:ext cx="1255248" cy="693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48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395536" y="0"/>
            <a:ext cx="8229600" cy="1143000"/>
          </a:xfrm>
        </p:spPr>
        <p:txBody>
          <a:bodyPr>
            <a:normAutofit/>
          </a:bodyPr>
          <a:lstStyle/>
          <a:p>
            <a:pPr algn="l" eaLnBrk="1" hangingPunct="1"/>
            <a:r>
              <a:rPr lang="en-GB" altLang="en-US" sz="3600" dirty="0" smtClean="0">
                <a:solidFill>
                  <a:srgbClr val="1C9DAC"/>
                </a:solidFill>
                <a:latin typeface="Georgia" panose="02040502050405020303" pitchFamily="18" charset="0"/>
                <a:cs typeface="Arial" charset="0"/>
              </a:rPr>
              <a:t>University social responsibility</a:t>
            </a:r>
          </a:p>
        </p:txBody>
      </p:sp>
      <p:sp>
        <p:nvSpPr>
          <p:cNvPr id="4" name="Rectangle 3"/>
          <p:cNvSpPr/>
          <p:nvPr/>
        </p:nvSpPr>
        <p:spPr>
          <a:xfrm>
            <a:off x="7092280" y="0"/>
            <a:ext cx="2506513"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a:xfrm>
            <a:off x="416992" y="967040"/>
            <a:ext cx="8208144" cy="4800600"/>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buNone/>
            </a:pPr>
            <a:r>
              <a:rPr lang="en-GB" altLang="en-US" sz="1800" b="1" dirty="0" smtClean="0">
                <a:solidFill>
                  <a:srgbClr val="1C9DAC"/>
                </a:solidFill>
                <a:latin typeface="Tahoma" panose="020B0604030504040204" pitchFamily="34" charset="0"/>
                <a:ea typeface="Tahoma" panose="020B0604030504040204" pitchFamily="34" charset="0"/>
                <a:cs typeface="Tahoma" panose="020B0604030504040204" pitchFamily="34" charset="0"/>
              </a:rPr>
              <a:t>The module acts as service learning for future engineering professionals.</a:t>
            </a:r>
          </a:p>
          <a:p>
            <a:pPr marL="0" indent="0" eaLnBrk="1" hangingPunct="1">
              <a:buNone/>
            </a:pPr>
            <a:endParaRPr lang="en-GB" altLang="en-US" sz="2000" b="1" dirty="0" smtClean="0">
              <a:solidFill>
                <a:srgbClr val="1C9DAC"/>
              </a:solidFill>
              <a:latin typeface="Tahoma" panose="020B0604030504040204" pitchFamily="34" charset="0"/>
              <a:ea typeface="Tahoma" panose="020B0604030504040204" pitchFamily="34" charset="0"/>
              <a:cs typeface="Tahoma" panose="020B0604030504040204" pitchFamily="34" charset="0"/>
            </a:endParaRPr>
          </a:p>
          <a:p>
            <a:pPr lvl="0"/>
            <a:r>
              <a:rPr lang="en-GB" sz="2000" dirty="0" smtClean="0">
                <a:latin typeface="Tahoma" panose="020B0604030504040204" pitchFamily="34" charset="0"/>
                <a:ea typeface="Tahoma" panose="020B0604030504040204" pitchFamily="34" charset="0"/>
                <a:cs typeface="Tahoma" panose="020B0604030504040204" pitchFamily="34" charset="0"/>
              </a:rPr>
              <a:t>Demonstrate </a:t>
            </a:r>
            <a:r>
              <a:rPr lang="en-GB" sz="2000" dirty="0">
                <a:latin typeface="Tahoma" panose="020B0604030504040204" pitchFamily="34" charset="0"/>
                <a:ea typeface="Tahoma" panose="020B0604030504040204" pitchFamily="34" charset="0"/>
                <a:cs typeface="Tahoma" panose="020B0604030504040204" pitchFamily="34" charset="0"/>
              </a:rPr>
              <a:t>an ability to design, plan, communicate and deliver STEM concepts to </a:t>
            </a:r>
            <a:r>
              <a:rPr lang="en-GB" sz="2000" dirty="0" smtClean="0">
                <a:latin typeface="Tahoma" panose="020B0604030504040204" pitchFamily="34" charset="0"/>
                <a:ea typeface="Tahoma" panose="020B0604030504040204" pitchFamily="34" charset="0"/>
                <a:cs typeface="Tahoma" panose="020B0604030504040204" pitchFamily="34" charset="0"/>
              </a:rPr>
              <a:t>different </a:t>
            </a:r>
            <a:r>
              <a:rPr lang="en-GB" sz="2000" dirty="0">
                <a:latin typeface="Tahoma" panose="020B0604030504040204" pitchFamily="34" charset="0"/>
                <a:ea typeface="Tahoma" panose="020B0604030504040204" pitchFamily="34" charset="0"/>
                <a:cs typeface="Tahoma" panose="020B0604030504040204" pitchFamily="34" charset="0"/>
              </a:rPr>
              <a:t>audiences </a:t>
            </a:r>
            <a:r>
              <a:rPr lang="en-GB" sz="2000" dirty="0" smtClean="0">
                <a:latin typeface="Tahoma" panose="020B0604030504040204" pitchFamily="34" charset="0"/>
                <a:ea typeface="Tahoma" panose="020B0604030504040204" pitchFamily="34" charset="0"/>
                <a:cs typeface="Tahoma" panose="020B0604030504040204" pitchFamily="34" charset="0"/>
              </a:rPr>
              <a:t>(e.g. </a:t>
            </a:r>
            <a:r>
              <a:rPr lang="en-GB" sz="2000" dirty="0">
                <a:latin typeface="Tahoma" panose="020B0604030504040204" pitchFamily="34" charset="0"/>
                <a:ea typeface="Tahoma" panose="020B0604030504040204" pitchFamily="34" charset="0"/>
                <a:cs typeface="Tahoma" panose="020B0604030504040204" pitchFamily="34" charset="0"/>
              </a:rPr>
              <a:t>teachers </a:t>
            </a:r>
            <a:r>
              <a:rPr lang="en-GB" sz="2000" dirty="0" smtClean="0">
                <a:latin typeface="Tahoma" panose="020B0604030504040204" pitchFamily="34" charset="0"/>
                <a:ea typeface="Tahoma" panose="020B0604030504040204" pitchFamily="34" charset="0"/>
                <a:cs typeface="Tahoma" panose="020B0604030504040204" pitchFamily="34" charset="0"/>
              </a:rPr>
              <a:t>&amp; school pupils).</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Develop awareness </a:t>
            </a:r>
            <a:r>
              <a:rPr lang="en-GB" sz="2000" dirty="0">
                <a:latin typeface="Tahoma" panose="020B0604030504040204" pitchFamily="34" charset="0"/>
                <a:ea typeface="Tahoma" panose="020B0604030504040204" pitchFamily="34" charset="0"/>
                <a:cs typeface="Tahoma" panose="020B0604030504040204" pitchFamily="34" charset="0"/>
              </a:rPr>
              <a:t>of ethics and risk </a:t>
            </a:r>
            <a:r>
              <a:rPr lang="en-GB" sz="2000" dirty="0" smtClean="0">
                <a:latin typeface="Tahoma" panose="020B0604030504040204" pitchFamily="34" charset="0"/>
                <a:ea typeface="Tahoma" panose="020B0604030504040204" pitchFamily="34" charset="0"/>
                <a:cs typeface="Tahoma" panose="020B0604030504040204" pitchFamily="34" charset="0"/>
              </a:rPr>
              <a:t>assessment </a:t>
            </a:r>
            <a:r>
              <a:rPr lang="en-GB" sz="2000" dirty="0">
                <a:latin typeface="Tahoma" panose="020B0604030504040204" pitchFamily="34" charset="0"/>
                <a:ea typeface="Tahoma" panose="020B0604030504040204" pitchFamily="34" charset="0"/>
                <a:cs typeface="Tahoma" panose="020B0604030504040204" pitchFamily="34" charset="0"/>
              </a:rPr>
              <a:t>in professional </a:t>
            </a:r>
            <a:r>
              <a:rPr lang="en-GB" sz="2000" dirty="0" smtClean="0">
                <a:latin typeface="Tahoma" panose="020B0604030504040204" pitchFamily="34" charset="0"/>
                <a:ea typeface="Tahoma" panose="020B0604030504040204" pitchFamily="34" charset="0"/>
                <a:cs typeface="Tahoma" panose="020B0604030504040204" pitchFamily="34" charset="0"/>
              </a:rPr>
              <a:t>practice, including codes </a:t>
            </a:r>
            <a:r>
              <a:rPr lang="en-GB" sz="2000" dirty="0">
                <a:latin typeface="Tahoma" panose="020B0604030504040204" pitchFamily="34" charset="0"/>
                <a:ea typeface="Tahoma" panose="020B0604030504040204" pitchFamily="34" charset="0"/>
                <a:cs typeface="Tahoma" panose="020B0604030504040204" pitchFamily="34" charset="0"/>
              </a:rPr>
              <a:t>of </a:t>
            </a:r>
            <a:r>
              <a:rPr lang="en-GB" sz="2000" dirty="0" smtClean="0">
                <a:latin typeface="Tahoma" panose="020B0604030504040204" pitchFamily="34" charset="0"/>
                <a:ea typeface="Tahoma" panose="020B0604030504040204" pitchFamily="34" charset="0"/>
                <a:cs typeface="Tahoma" panose="020B0604030504040204" pitchFamily="34" charset="0"/>
              </a:rPr>
              <a:t>practice, professional </a:t>
            </a:r>
            <a:r>
              <a:rPr lang="en-GB" sz="2000" dirty="0">
                <a:latin typeface="Tahoma" panose="020B0604030504040204" pitchFamily="34" charset="0"/>
                <a:ea typeface="Tahoma" panose="020B0604030504040204" pitchFamily="34" charset="0"/>
                <a:cs typeface="Tahoma" panose="020B0604030504040204" pitchFamily="34" charset="0"/>
              </a:rPr>
              <a:t>standards </a:t>
            </a:r>
            <a:r>
              <a:rPr lang="en-GB" sz="2000" dirty="0" smtClean="0">
                <a:latin typeface="Tahoma" panose="020B0604030504040204" pitchFamily="34" charset="0"/>
                <a:ea typeface="Tahoma" panose="020B0604030504040204" pitchFamily="34" charset="0"/>
                <a:cs typeface="Tahoma" panose="020B0604030504040204" pitchFamily="34" charset="0"/>
              </a:rPr>
              <a:t>&amp; </a:t>
            </a:r>
            <a:r>
              <a:rPr lang="en-GB" sz="2000" dirty="0">
                <a:latin typeface="Tahoma" panose="020B0604030504040204" pitchFamily="34" charset="0"/>
                <a:ea typeface="Tahoma" panose="020B0604030504040204" pitchFamily="34" charset="0"/>
                <a:cs typeface="Tahoma" panose="020B0604030504040204" pitchFamily="34" charset="0"/>
              </a:rPr>
              <a:t>workplace ethics.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Reflective practice </a:t>
            </a:r>
            <a:r>
              <a:rPr lang="en-GB" sz="2000" dirty="0" smtClean="0">
                <a:latin typeface="Tahoma" panose="020B0604030504040204" pitchFamily="34" charset="0"/>
                <a:ea typeface="Tahoma" panose="020B0604030504040204" pitchFamily="34" charset="0"/>
                <a:cs typeface="Tahoma" panose="020B0604030504040204" pitchFamily="34" charset="0"/>
              </a:rPr>
              <a:t>about practitioner </a:t>
            </a:r>
            <a:r>
              <a:rPr lang="en-GB" sz="2000" dirty="0">
                <a:latin typeface="Tahoma" panose="020B0604030504040204" pitchFamily="34" charset="0"/>
                <a:ea typeface="Tahoma" panose="020B0604030504040204" pitchFamily="34" charset="0"/>
                <a:cs typeface="Tahoma" panose="020B0604030504040204" pitchFamily="34" charset="0"/>
              </a:rPr>
              <a:t>as methodologist – able to choose, use, evaluate methods, techniques, tools and technologies. </a:t>
            </a:r>
          </a:p>
          <a:p>
            <a:pPr marL="0" indent="0" eaLnBrk="1" hangingPunct="1">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eaLnBrk="1" hangingPunct="1"/>
            <a:r>
              <a:rPr lang="en-GB" sz="2000" dirty="0">
                <a:latin typeface="Tahoma" panose="020B0604030504040204" pitchFamily="34" charset="0"/>
                <a:ea typeface="Tahoma" panose="020B0604030504040204" pitchFamily="34" charset="0"/>
                <a:cs typeface="Tahoma" panose="020B0604030504040204" pitchFamily="34" charset="0"/>
              </a:rPr>
              <a:t>Instigator for equity within society</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altLang="en-US" sz="2000" dirty="0" smtClean="0">
                <a:latin typeface="Tahoma" panose="020B0604030504040204" pitchFamily="34" charset="0"/>
                <a:ea typeface="Tahoma" panose="020B0604030504040204" pitchFamily="34" charset="0"/>
                <a:cs typeface="Tahoma" panose="020B0604030504040204" pitchFamily="34" charset="0"/>
              </a:rPr>
              <a:t>Appreciation </a:t>
            </a:r>
            <a:r>
              <a:rPr lang="en-GB" altLang="en-US" sz="2000" dirty="0">
                <a:latin typeface="Tahoma" panose="020B0604030504040204" pitchFamily="34" charset="0"/>
                <a:ea typeface="Tahoma" panose="020B0604030504040204" pitchFamily="34" charset="0"/>
                <a:cs typeface="Tahoma" panose="020B0604030504040204" pitchFamily="34" charset="0"/>
              </a:rPr>
              <a:t>of society’s </a:t>
            </a:r>
            <a:r>
              <a:rPr lang="en-GB" altLang="en-US" sz="2000" dirty="0" smtClean="0">
                <a:latin typeface="Tahoma" panose="020B0604030504040204" pitchFamily="34" charset="0"/>
                <a:ea typeface="Tahoma" panose="020B0604030504040204" pitchFamily="34" charset="0"/>
                <a:cs typeface="Tahoma" panose="020B0604030504040204" pitchFamily="34" charset="0"/>
              </a:rPr>
              <a:t>issues. Professionalism </a:t>
            </a:r>
            <a:r>
              <a:rPr lang="en-GB" altLang="en-US" sz="2000" dirty="0">
                <a:latin typeface="Tahoma" panose="020B0604030504040204" pitchFamily="34" charset="0"/>
                <a:ea typeface="Tahoma" panose="020B0604030504040204" pitchFamily="34" charset="0"/>
                <a:cs typeface="Tahoma" panose="020B0604030504040204" pitchFamily="34" charset="0"/>
              </a:rPr>
              <a:t>in determining equitable solutions.</a:t>
            </a:r>
          </a:p>
          <a:p>
            <a:endParaRPr lang="en-GB" sz="2000" i="1"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82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66" name="Title 3"/>
          <p:cNvSpPr>
            <a:spLocks noGrp="1"/>
          </p:cNvSpPr>
          <p:nvPr>
            <p:ph type="title"/>
          </p:nvPr>
        </p:nvSpPr>
        <p:spPr>
          <a:xfrm>
            <a:off x="467544" y="188640"/>
            <a:ext cx="8229600" cy="1143000"/>
          </a:xfrm>
        </p:spPr>
        <p:txBody>
          <a:bodyPr>
            <a:normAutofit/>
          </a:bodyPr>
          <a:lstStyle/>
          <a:p>
            <a:pPr algn="l" eaLnBrk="1" hangingPunct="1"/>
            <a:r>
              <a:rPr lang="en-GB" altLang="en-US" sz="4000" dirty="0" smtClean="0">
                <a:solidFill>
                  <a:srgbClr val="1C9DAC"/>
                </a:solidFill>
                <a:latin typeface="Georgia" panose="02040502050405020303" pitchFamily="18" charset="0"/>
                <a:cs typeface="Arial" charset="0"/>
              </a:rPr>
              <a:t>Service learning</a:t>
            </a: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468313" y="1340768"/>
            <a:ext cx="3959671" cy="4800600"/>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buNone/>
            </a:pPr>
            <a:r>
              <a:rPr lang="en-GB" altLang="en-US" sz="2800" b="1" dirty="0" smtClean="0">
                <a:latin typeface="Tahoma" panose="020B0604030504040204" pitchFamily="34" charset="0"/>
                <a:ea typeface="Tahoma" panose="020B0604030504040204" pitchFamily="34" charset="0"/>
                <a:cs typeface="Tahoma" panose="020B0604030504040204" pitchFamily="34" charset="0"/>
              </a:rPr>
              <a:t>In groups, discuss:</a:t>
            </a:r>
          </a:p>
          <a:p>
            <a:pPr marL="0" indent="0" eaLnBrk="1" hangingPunct="1">
              <a:buNone/>
            </a:pPr>
            <a:endParaRPr lang="en-GB" altLang="en-US" sz="28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GB" altLang="en-US" sz="2800" dirty="0" smtClean="0">
                <a:latin typeface="Tahoma" panose="020B0604030504040204" pitchFamily="34" charset="0"/>
                <a:ea typeface="Tahoma" panose="020B0604030504040204" pitchFamily="34" charset="0"/>
                <a:cs typeface="Tahoma" panose="020B0604030504040204" pitchFamily="34" charset="0"/>
              </a:rPr>
              <a:t>How do you, or could you, embed practice based learning?</a:t>
            </a:r>
          </a:p>
          <a:p>
            <a:pPr eaLnBrk="1" hangingPunct="1"/>
            <a:endParaRPr lang="en-GB" alt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r>
              <a:rPr lang="en-GB" altLang="en-US" sz="2800" dirty="0" smtClean="0">
                <a:latin typeface="Tahoma" panose="020B0604030504040204" pitchFamily="34" charset="0"/>
                <a:ea typeface="Tahoma" panose="020B0604030504040204" pitchFamily="34" charset="0"/>
                <a:cs typeface="Tahoma" panose="020B0604030504040204" pitchFamily="34" charset="0"/>
              </a:rPr>
              <a:t>How can university students learn with and for communities?</a:t>
            </a:r>
          </a:p>
        </p:txBody>
      </p:sp>
      <p:sp>
        <p:nvSpPr>
          <p:cNvPr id="3" name="Rectangle 2"/>
          <p:cNvSpPr/>
          <p:nvPr/>
        </p:nvSpPr>
        <p:spPr>
          <a:xfrm>
            <a:off x="5026793" y="4509120"/>
            <a:ext cx="4572000" cy="2031325"/>
          </a:xfrm>
          <a:prstGeom prst="rect">
            <a:avLst/>
          </a:prstGeom>
        </p:spPr>
        <p:txBody>
          <a:bodyPr>
            <a:spAutoFit/>
          </a:bodyPr>
          <a:lstStyle/>
          <a:p>
            <a:pPr eaLnBrk="1" hangingPunct="1"/>
            <a:r>
              <a:rPr lang="en-GB" altLang="en-US" b="1" dirty="0" smtClean="0">
                <a:solidFill>
                  <a:srgbClr val="1C9DAC"/>
                </a:solidFill>
                <a:latin typeface="Tahoma" panose="020B0604030504040204" pitchFamily="34" charset="0"/>
                <a:ea typeface="Tahoma" panose="020B0604030504040204" pitchFamily="34" charset="0"/>
                <a:cs typeface="Tahoma" panose="020B0604030504040204" pitchFamily="34" charset="0"/>
              </a:rPr>
              <a:t>Strategy 2020</a:t>
            </a:r>
          </a:p>
          <a:p>
            <a:pPr eaLnBrk="1" hangingPunct="1"/>
            <a:endParaRPr lang="en-GB" altLang="en-US" b="1" dirty="0" smtClean="0">
              <a:solidFill>
                <a:srgbClr val="1C9DAC"/>
              </a:solidFill>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Font typeface="+mj-lt"/>
              <a:buAutoNum type="arabicPeriod"/>
            </a:pPr>
            <a:r>
              <a:rPr lang="en-GB" altLang="en-US" b="1" dirty="0" smtClean="0">
                <a:solidFill>
                  <a:srgbClr val="1C9DAC"/>
                </a:solidFill>
                <a:latin typeface="Tahoma" panose="020B0604030504040204" pitchFamily="34" charset="0"/>
                <a:ea typeface="Tahoma" panose="020B0604030504040204" pitchFamily="34" charset="0"/>
                <a:cs typeface="Tahoma" panose="020B0604030504040204" pitchFamily="34" charset="0"/>
              </a:rPr>
              <a:t>Outstanding learning</a:t>
            </a:r>
          </a:p>
          <a:p>
            <a:pPr marL="342900" indent="-342900" eaLnBrk="1" hangingPunct="1">
              <a:buFont typeface="+mj-lt"/>
              <a:buAutoNum type="arabicPeriod"/>
            </a:pPr>
            <a:r>
              <a:rPr lang="en-GB" altLang="en-US" b="1" dirty="0" smtClean="0">
                <a:solidFill>
                  <a:srgbClr val="1C9DAC"/>
                </a:solidFill>
                <a:latin typeface="Tahoma" panose="020B0604030504040204" pitchFamily="34" charset="0"/>
                <a:ea typeface="Tahoma" panose="020B0604030504040204" pitchFamily="34" charset="0"/>
                <a:cs typeface="Tahoma" panose="020B0604030504040204" pitchFamily="34" charset="0"/>
              </a:rPr>
              <a:t>Ready and able graduates</a:t>
            </a:r>
          </a:p>
          <a:p>
            <a:pPr marL="342900" indent="-342900" eaLnBrk="1" hangingPunct="1">
              <a:buFont typeface="+mj-lt"/>
              <a:buAutoNum type="arabicPeriod"/>
            </a:pPr>
            <a:r>
              <a:rPr lang="en-GB" altLang="en-US" b="1" dirty="0" smtClean="0">
                <a:solidFill>
                  <a:srgbClr val="1C9DAC"/>
                </a:solidFill>
                <a:latin typeface="Tahoma" panose="020B0604030504040204" pitchFamily="34" charset="0"/>
                <a:ea typeface="Tahoma" panose="020B0604030504040204" pitchFamily="34" charset="0"/>
                <a:cs typeface="Tahoma" panose="020B0604030504040204" pitchFamily="34" charset="0"/>
              </a:rPr>
              <a:t>Research with impact</a:t>
            </a:r>
          </a:p>
          <a:p>
            <a:pPr marL="342900" indent="-342900" eaLnBrk="1" hangingPunct="1">
              <a:buFont typeface="+mj-lt"/>
              <a:buAutoNum type="arabicPeriod"/>
            </a:pPr>
            <a:r>
              <a:rPr lang="en-GB" altLang="en-US" b="1" dirty="0" smtClean="0">
                <a:solidFill>
                  <a:srgbClr val="1C9DAC"/>
                </a:solidFill>
                <a:latin typeface="Tahoma" panose="020B0604030504040204" pitchFamily="34" charset="0"/>
                <a:ea typeface="Tahoma" panose="020B0604030504040204" pitchFamily="34" charset="0"/>
                <a:cs typeface="Tahoma" panose="020B0604030504040204" pitchFamily="34" charset="0"/>
              </a:rPr>
              <a:t>Strategic partnerships, connections, and networks</a:t>
            </a:r>
            <a:endParaRPr lang="en-GB" altLang="en-US" b="1" dirty="0">
              <a:solidFill>
                <a:srgbClr val="1C9DAC"/>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6793" y="1537057"/>
            <a:ext cx="3876222" cy="2583912"/>
          </a:xfrm>
          <a:prstGeom prst="rect">
            <a:avLst/>
          </a:prstGeom>
        </p:spPr>
      </p:pic>
    </p:spTree>
    <p:extLst>
      <p:ext uri="{BB962C8B-B14F-4D97-AF65-F5344CB8AC3E}">
        <p14:creationId xmlns:p14="http://schemas.microsoft.com/office/powerpoint/2010/main" val="4170884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ea typeface="ＭＳ Ｐゴシック" charset="-128"/>
              </a:rPr>
              <a:t>Engineering and Society</a:t>
            </a:r>
          </a:p>
          <a:p>
            <a:pPr eaLnBrk="1" hangingPunct="1">
              <a:spcBef>
                <a:spcPct val="0"/>
              </a:spcBef>
            </a:pPr>
            <a:endParaRPr lang="en-GB" altLang="en-US" dirty="0">
              <a:ea typeface="ＭＳ Ｐゴシック" charset="-128"/>
            </a:endParaRPr>
          </a:p>
          <a:p>
            <a:pPr eaLnBrk="1" hangingPunct="1">
              <a:spcBef>
                <a:spcPct val="0"/>
              </a:spcBef>
            </a:pPr>
            <a:r>
              <a:rPr lang="en-GB" altLang="en-US" sz="3600" dirty="0" smtClean="0">
                <a:ea typeface="ＭＳ Ｐゴシック" charset="-128"/>
              </a:rPr>
              <a:t>Paired peer active service learning </a:t>
            </a:r>
            <a:endParaRPr lang="en-GB" altLang="en-US" sz="3600" dirty="0">
              <a:ea typeface="ＭＳ Ｐゴシック" charset="-128"/>
            </a:endParaRPr>
          </a:p>
        </p:txBody>
      </p:sp>
      <p:sp>
        <p:nvSpPr>
          <p:cNvPr id="13314" name="Text Placeholder 2"/>
          <p:cNvSpPr>
            <a:spLocks noGrp="1"/>
          </p:cNvSpPr>
          <p:nvPr>
            <p:ph type="body" sz="quarter" idx="15"/>
          </p:nvPr>
        </p:nvSpPr>
        <p:spPr bwMode="auto">
          <a:xfrm>
            <a:off x="467544" y="1972800"/>
            <a:ext cx="1392395"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467544" y="2332800"/>
            <a:ext cx="1392395"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Laura</a:t>
            </a:r>
            <a:endParaRPr lang="en-US" altLang="en-US" dirty="0">
              <a:ea typeface="ＭＳ Ｐゴシック" charset="-128"/>
            </a:endParaRPr>
          </a:p>
          <a:p>
            <a:pPr>
              <a:spcBef>
                <a:spcPct val="0"/>
              </a:spcBef>
            </a:pPr>
            <a:r>
              <a:rPr lang="en-US" altLang="en-US" dirty="0" smtClean="0">
                <a:ea typeface="ＭＳ Ｐゴシック" charset="-128"/>
              </a:rPr>
              <a:t>Fogg-Rogers</a:t>
            </a:r>
            <a:endParaRPr lang="en-US" altLang="en-US" dirty="0">
              <a:ea typeface="ＭＳ Ｐゴシック" charset="-128"/>
            </a:endParaRPr>
          </a:p>
        </p:txBody>
      </p:sp>
      <p:sp>
        <p:nvSpPr>
          <p:cNvPr id="13316" name="Text Placeholder 4"/>
          <p:cNvSpPr>
            <a:spLocks noGrp="1"/>
          </p:cNvSpPr>
          <p:nvPr>
            <p:ph type="body" sz="quarter" idx="17"/>
          </p:nvPr>
        </p:nvSpPr>
        <p:spPr bwMode="auto">
          <a:xfrm>
            <a:off x="467544" y="2876400"/>
            <a:ext cx="1392395"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Senior Research Fellow in Science Communication</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a:t>
            </a:r>
            <a:r>
              <a:rPr lang="en-US" altLang="en-US" dirty="0" err="1" smtClean="0">
                <a:ea typeface="ＭＳ Ｐゴシック" charset="-128"/>
              </a:rPr>
              <a:t>laurafoggrogers</a:t>
            </a:r>
            <a:endParaRPr lang="en-US" altLang="en-US" dirty="0" smtClean="0">
              <a:ea typeface="ＭＳ Ｐゴシック" charset="-128"/>
            </a:endParaRPr>
          </a:p>
          <a:p>
            <a:pPr>
              <a:spcBef>
                <a:spcPct val="0"/>
              </a:spcBef>
            </a:pPr>
            <a:endParaRPr lang="en-US" altLang="en-US" dirty="0" smtClean="0">
              <a:ea typeface="ＭＳ Ｐゴシック" charset="-128"/>
            </a:endParaRPr>
          </a:p>
          <a:p>
            <a:pPr>
              <a:spcBef>
                <a:spcPct val="0"/>
              </a:spcBef>
            </a:pPr>
            <a:r>
              <a:rPr lang="en-US" altLang="en-US" dirty="0" smtClean="0">
                <a:ea typeface="ＭＳ Ｐゴシック" charset="-128"/>
                <a:hlinkClick r:id="rId3"/>
              </a:rPr>
              <a:t>Laura.foggrogers@uwe.ac.uk</a:t>
            </a:r>
            <a:endParaRPr lang="en-US" altLang="en-US" dirty="0" smtClean="0">
              <a:ea typeface="ＭＳ Ｐゴシック" charset="-128"/>
            </a:endParaRP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rPr>
              <a:t>Wendy</a:t>
            </a:r>
          </a:p>
          <a:p>
            <a:pPr>
              <a:spcBef>
                <a:spcPct val="0"/>
              </a:spcBef>
            </a:pPr>
            <a:r>
              <a:rPr lang="en-US" altLang="en-US" dirty="0" smtClean="0">
                <a:ea typeface="ＭＳ Ｐゴシック" charset="-128"/>
              </a:rPr>
              <a:t>Fowles-Sweet</a:t>
            </a:r>
          </a:p>
          <a:p>
            <a:pPr>
              <a:spcBef>
                <a:spcPct val="0"/>
              </a:spcBef>
            </a:pPr>
            <a:endParaRPr lang="en-US" altLang="en-US" dirty="0" smtClean="0">
              <a:ea typeface="ＭＳ Ｐゴシック" charset="-128"/>
            </a:endParaRPr>
          </a:p>
          <a:p>
            <a:pPr>
              <a:spcBef>
                <a:spcPct val="0"/>
              </a:spcBef>
            </a:pPr>
            <a:r>
              <a:rPr lang="en-US" altLang="en-US" dirty="0" smtClean="0">
                <a:ea typeface="ＭＳ Ｐゴシック" charset="-128"/>
              </a:rPr>
              <a:t>Director of Professional and Workforce Development</a:t>
            </a:r>
          </a:p>
          <a:p>
            <a:pPr>
              <a:spcBef>
                <a:spcPct val="0"/>
              </a:spcBef>
            </a:pPr>
            <a:endParaRPr lang="en-US" altLang="en-US" dirty="0">
              <a:ea typeface="ＭＳ Ｐゴシック" charset="-128"/>
            </a:endParaRPr>
          </a:p>
          <a:p>
            <a:pPr>
              <a:spcBef>
                <a:spcPct val="0"/>
              </a:spcBef>
            </a:pPr>
            <a:r>
              <a:rPr lang="en-US" altLang="en-US" dirty="0" smtClean="0">
                <a:ea typeface="ＭＳ Ｐゴシック" charset="-128"/>
                <a:hlinkClick r:id="rId4"/>
              </a:rPr>
              <a:t>Wendy.Fowles-Sweet@uwe.ac.uk</a:t>
            </a:r>
            <a:endParaRPr lang="en-US" altLang="en-US" dirty="0" smtClean="0">
              <a:ea typeface="ＭＳ Ｐゴシック" charset="-128"/>
            </a:endParaRPr>
          </a:p>
          <a:p>
            <a:pPr>
              <a:spcBef>
                <a:spcPct val="0"/>
              </a:spcBef>
            </a:pPr>
            <a:endParaRPr lang="en-US" altLang="en-US" dirty="0">
              <a:ea typeface="ＭＳ Ｐゴシック" charset="-128"/>
            </a:endParaRPr>
          </a:p>
        </p:txBody>
      </p:sp>
      <p:sp>
        <p:nvSpPr>
          <p:cNvPr id="2" name="Text Placeholder 1"/>
          <p:cNvSpPr>
            <a:spLocks noGrp="1"/>
          </p:cNvSpPr>
          <p:nvPr>
            <p:ph type="body" sz="quarter" idx="18"/>
          </p:nvPr>
        </p:nvSpPr>
        <p:spPr>
          <a:xfrm>
            <a:off x="611560" y="6381328"/>
            <a:ext cx="2664296" cy="288032"/>
          </a:xfrm>
        </p:spPr>
        <p:txBody>
          <a:bodyPr/>
          <a:lstStyle/>
          <a:p>
            <a:r>
              <a:rPr lang="en-US" sz="1000" dirty="0" smtClean="0"/>
              <a:t>24/11/17</a:t>
            </a:r>
          </a:p>
          <a:p>
            <a:r>
              <a:rPr lang="en-US" sz="1000" dirty="0" smtClean="0"/>
              <a:t>Engineering Education Research Conference</a:t>
            </a:r>
            <a:endParaRPr lang="en-US" sz="1000" dirty="0"/>
          </a:p>
        </p:txBody>
      </p:sp>
    </p:spTree>
    <p:extLst>
      <p:ext uri="{BB962C8B-B14F-4D97-AF65-F5344CB8AC3E}">
        <p14:creationId xmlns:p14="http://schemas.microsoft.com/office/powerpoint/2010/main" val="353037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Engineering has an image problem</a:t>
            </a:r>
            <a:endParaRPr lang="en-US" dirty="0"/>
          </a:p>
        </p:txBody>
      </p:sp>
      <p:sp>
        <p:nvSpPr>
          <p:cNvPr id="11" name="Text Placeholder 10"/>
          <p:cNvSpPr>
            <a:spLocks noGrp="1"/>
          </p:cNvSpPr>
          <p:nvPr>
            <p:ph type="body" sz="quarter" idx="15"/>
          </p:nvPr>
        </p:nvSpPr>
        <p:spPr>
          <a:xfrm>
            <a:off x="467545" y="1916832"/>
            <a:ext cx="2592288" cy="3168352"/>
          </a:xfrm>
        </p:spPr>
        <p:txBody>
          <a:bodyPr/>
          <a:lstStyle/>
          <a:p>
            <a:pPr marL="0" indent="0">
              <a:buNone/>
            </a:pPr>
            <a:r>
              <a:rPr lang="en-US" sz="8000" dirty="0" smtClean="0">
                <a:solidFill>
                  <a:srgbClr val="1C9DAC"/>
                </a:solidFill>
                <a:latin typeface="Georgia" panose="02040502050405020303" pitchFamily="18" charset="0"/>
              </a:rPr>
              <a:t>#11% </a:t>
            </a:r>
          </a:p>
          <a:p>
            <a:pPr marL="0" indent="0">
              <a:buNone/>
            </a:pPr>
            <a:endParaRPr lang="en-US" sz="9600" dirty="0">
              <a:latin typeface="Georgia" panose="02040502050405020303" pitchFamily="18" charset="0"/>
            </a:endParaRPr>
          </a:p>
          <a:p>
            <a:pPr marL="0" indent="0">
              <a:buNone/>
            </a:pPr>
            <a:r>
              <a:rPr lang="en-US" sz="2800" b="1" dirty="0" err="1" smtClean="0">
                <a:solidFill>
                  <a:srgbClr val="1C9DAC"/>
                </a:solidFill>
                <a:latin typeface="Georgia" panose="02040502050405020303" pitchFamily="18" charset="0"/>
              </a:rPr>
              <a:t>isnotenough</a:t>
            </a:r>
            <a:endParaRPr lang="en-US" sz="6600" b="1" dirty="0" smtClean="0">
              <a:solidFill>
                <a:srgbClr val="1C9DAC"/>
              </a:solidFill>
              <a:latin typeface="Georgia" panose="02040502050405020303" pitchFamily="18" charset="0"/>
            </a:endParaRPr>
          </a:p>
          <a:p>
            <a:pPr marL="0" indent="0">
              <a:buNone/>
            </a:pPr>
            <a:endParaRPr lang="en-US" sz="8000" dirty="0">
              <a:solidFill>
                <a:srgbClr val="1C9DAC"/>
              </a:solidFill>
              <a:latin typeface="Georgia" panose="02040502050405020303" pitchFamily="18" charset="0"/>
            </a:endParaRPr>
          </a:p>
          <a:p>
            <a:pPr marL="0" indent="0">
              <a:buNone/>
            </a:pPr>
            <a:endParaRPr lang="en-US" sz="8000" dirty="0" smtClean="0">
              <a:solidFill>
                <a:srgbClr val="1C9DAC"/>
              </a:solidFill>
              <a:latin typeface="Georgia" panose="02040502050405020303" pitchFamily="18" charset="0"/>
            </a:endParaRPr>
          </a:p>
          <a:p>
            <a:pPr marL="0" indent="0">
              <a:buNone/>
            </a:pPr>
            <a:endParaRPr lang="en-US" sz="8000" dirty="0" smtClean="0">
              <a:solidFill>
                <a:srgbClr val="1C9DAC"/>
              </a:solidFill>
              <a:latin typeface="Georgia" panose="02040502050405020303" pitchFamily="18" charset="0"/>
            </a:endParaRPr>
          </a:p>
          <a:p>
            <a:pPr marL="0" indent="0">
              <a:buNone/>
            </a:pPr>
            <a:r>
              <a:rPr lang="en-US" sz="8000" dirty="0" smtClean="0">
                <a:solidFill>
                  <a:srgbClr val="1C9DAC"/>
                </a:solidFill>
                <a:latin typeface="Georgia" panose="02040502050405020303" pitchFamily="18" charset="0"/>
              </a:rPr>
              <a:t>5% </a:t>
            </a:r>
          </a:p>
          <a:p>
            <a:pPr marL="0" indent="0">
              <a:buNone/>
            </a:pPr>
            <a:endParaRPr lang="en-US" sz="8000" dirty="0">
              <a:solidFill>
                <a:srgbClr val="1C9DAC"/>
              </a:solidFill>
              <a:latin typeface="Georgia" panose="02040502050405020303" pitchFamily="18" charset="0"/>
            </a:endParaRPr>
          </a:p>
          <a:p>
            <a:pPr marL="0" indent="0">
              <a:buNone/>
            </a:pPr>
            <a:r>
              <a:rPr lang="en-US" sz="1800" dirty="0" smtClean="0">
                <a:solidFill>
                  <a:srgbClr val="1C9DAC"/>
                </a:solidFill>
                <a:latin typeface="Georgia" panose="02040502050405020303" pitchFamily="18" charset="0"/>
              </a:rPr>
              <a:t>of primary school teachers have a STEM higher qualification</a:t>
            </a:r>
          </a:p>
          <a:p>
            <a:pPr marL="0" indent="0">
              <a:buNone/>
            </a:pPr>
            <a:endParaRPr lang="en-US" sz="1800" dirty="0" smtClean="0">
              <a:latin typeface="Georgia" panose="02040502050405020303" pitchFamily="18" charset="0"/>
            </a:endParaRPr>
          </a:p>
          <a:p>
            <a:pPr marL="0" indent="0">
              <a:buNone/>
            </a:pPr>
            <a:endParaRPr lang="en-US" dirty="0" smtClean="0"/>
          </a:p>
        </p:txBody>
      </p:sp>
      <p:pic>
        <p:nvPicPr>
          <p:cNvPr id="9" name="Picture 8" descr="http://www.thesundaytimes.co.uk/sto/multimedia/archive/00349/realbritLauncher_349762a.png"/>
          <p:cNvPicPr>
            <a:picLocks noChangeAspect="1" noChangeArrowheads="1"/>
          </p:cNvPicPr>
          <p:nvPr/>
        </p:nvPicPr>
        <p:blipFill rotWithShape="1">
          <a:blip r:embed="rId3">
            <a:extLst>
              <a:ext uri="{28A0092B-C50C-407E-A947-70E740481C1C}">
                <a14:useLocalDpi xmlns:a14="http://schemas.microsoft.com/office/drawing/2010/main" val="0"/>
              </a:ext>
            </a:extLst>
          </a:blip>
          <a:srcRect l="16969" t="2116" r="1427" b="28252"/>
          <a:stretch/>
        </p:blipFill>
        <p:spPr bwMode="auto">
          <a:xfrm>
            <a:off x="3131840" y="3891830"/>
            <a:ext cx="6037287" cy="296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palmbeachactor.org/wp-content/uploads/2013/04/young-kids-being-drs-lawyers-firefighters-e1403296293318.jpg"/>
          <p:cNvPicPr>
            <a:picLocks noChangeAspect="1" noChangeArrowheads="1"/>
          </p:cNvPicPr>
          <p:nvPr/>
        </p:nvPicPr>
        <p:blipFill rotWithShape="1">
          <a:blip r:embed="rId4">
            <a:extLst>
              <a:ext uri="{28A0092B-C50C-407E-A947-70E740481C1C}">
                <a14:useLocalDpi xmlns:a14="http://schemas.microsoft.com/office/drawing/2010/main" val="0"/>
              </a:ext>
            </a:extLst>
          </a:blip>
          <a:srcRect t="7311" b="25938"/>
          <a:stretch/>
        </p:blipFill>
        <p:spPr bwMode="auto">
          <a:xfrm>
            <a:off x="3131840" y="1052736"/>
            <a:ext cx="601216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4343" y="4863931"/>
            <a:ext cx="2553479" cy="1877437"/>
          </a:xfrm>
          <a:prstGeom prst="rect">
            <a:avLst/>
          </a:prstGeom>
        </p:spPr>
        <p:txBody>
          <a:bodyPr wrap="square">
            <a:spAutoFit/>
          </a:bodyPr>
          <a:lstStyle/>
          <a:p>
            <a:pPr marL="0" indent="0">
              <a:buNone/>
            </a:pPr>
            <a:r>
              <a:rPr lang="en-US" dirty="0">
                <a:solidFill>
                  <a:srgbClr val="1C9DAC"/>
                </a:solidFill>
                <a:latin typeface="Georgia" panose="02040502050405020303" pitchFamily="18" charset="0"/>
              </a:rPr>
              <a:t>Gender identity is formed between ages </a:t>
            </a:r>
            <a:r>
              <a:rPr lang="en-US" dirty="0" smtClean="0">
                <a:solidFill>
                  <a:srgbClr val="1C9DAC"/>
                </a:solidFill>
                <a:latin typeface="Georgia" panose="02040502050405020303" pitchFamily="18" charset="0"/>
              </a:rPr>
              <a:t/>
            </a:r>
            <a:br>
              <a:rPr lang="en-US" dirty="0" smtClean="0">
                <a:solidFill>
                  <a:srgbClr val="1C9DAC"/>
                </a:solidFill>
                <a:latin typeface="Georgia" panose="02040502050405020303" pitchFamily="18" charset="0"/>
              </a:rPr>
            </a:br>
            <a:r>
              <a:rPr lang="en-US" sz="8000" dirty="0" smtClean="0">
                <a:solidFill>
                  <a:srgbClr val="1C9DAC"/>
                </a:solidFill>
                <a:latin typeface="Georgia" panose="02040502050405020303" pitchFamily="18" charset="0"/>
              </a:rPr>
              <a:t>5-7</a:t>
            </a:r>
            <a:endParaRPr lang="en-US" sz="8000" dirty="0">
              <a:solidFill>
                <a:srgbClr val="1C9DAC"/>
              </a:solidFill>
              <a:latin typeface="Georgia" panose="02040502050405020303" pitchFamily="18" charset="0"/>
            </a:endParaRPr>
          </a:p>
        </p:txBody>
      </p:sp>
    </p:spTree>
    <p:extLst>
      <p:ext uri="{BB962C8B-B14F-4D97-AF65-F5344CB8AC3E}">
        <p14:creationId xmlns:p14="http://schemas.microsoft.com/office/powerpoint/2010/main" val="3662835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28800"/>
            <a:ext cx="8180618" cy="4705578"/>
          </a:xfrm>
          <a:prstGeom prst="rect">
            <a:avLst/>
          </a:prstGeom>
        </p:spPr>
      </p:pic>
      <p:sp>
        <p:nvSpPr>
          <p:cNvPr id="6" name="TextBox 5"/>
          <p:cNvSpPr txBox="1"/>
          <p:nvPr/>
        </p:nvSpPr>
        <p:spPr>
          <a:xfrm>
            <a:off x="323528" y="692696"/>
            <a:ext cx="8568952" cy="584775"/>
          </a:xfrm>
          <a:prstGeom prst="rect">
            <a:avLst/>
          </a:prstGeom>
          <a:noFill/>
        </p:spPr>
        <p:txBody>
          <a:bodyPr wrap="square" rtlCol="0">
            <a:spAutoFit/>
          </a:bodyPr>
          <a:lstStyle/>
          <a:p>
            <a:r>
              <a:rPr lang="en-GB" sz="3200" dirty="0">
                <a:solidFill>
                  <a:srgbClr val="16818D"/>
                </a:solidFill>
                <a:latin typeface="Georgia" panose="02040502050405020303" pitchFamily="18" charset="0"/>
              </a:rPr>
              <a:t>Overview- The engineering </a:t>
            </a:r>
            <a:r>
              <a:rPr lang="en-GB" sz="3200" dirty="0" smtClean="0">
                <a:solidFill>
                  <a:srgbClr val="16818D"/>
                </a:solidFill>
                <a:latin typeface="Georgia" panose="02040502050405020303" pitchFamily="18" charset="0"/>
              </a:rPr>
              <a:t>skills challenge </a:t>
            </a:r>
            <a:endParaRPr lang="en-GB" sz="3200" dirty="0">
              <a:solidFill>
                <a:srgbClr val="16818D"/>
              </a:solidFill>
              <a:latin typeface="Georgia" panose="02040502050405020303" pitchFamily="18" charset="0"/>
            </a:endParaRPr>
          </a:p>
        </p:txBody>
      </p:sp>
      <p:sp>
        <p:nvSpPr>
          <p:cNvPr id="7" name="Rectangle 6"/>
          <p:cNvSpPr/>
          <p:nvPr/>
        </p:nvSpPr>
        <p:spPr>
          <a:xfrm>
            <a:off x="6516216" y="6457791"/>
            <a:ext cx="2197589" cy="276999"/>
          </a:xfrm>
          <a:prstGeom prst="rect">
            <a:avLst/>
          </a:prstGeom>
        </p:spPr>
        <p:txBody>
          <a:bodyPr wrap="none">
            <a:spAutoFit/>
          </a:bodyPr>
          <a:lstStyle/>
          <a:p>
            <a:r>
              <a:rPr lang="en-GB" sz="1200" dirty="0">
                <a:solidFill>
                  <a:schemeClr val="accent1"/>
                </a:solidFill>
              </a:rPr>
              <a:t>Royal Academy of Engineers </a:t>
            </a:r>
            <a:endParaRPr lang="en-GB" sz="1200" dirty="0"/>
          </a:p>
        </p:txBody>
      </p:sp>
    </p:spTree>
    <p:extLst>
      <p:ext uri="{BB962C8B-B14F-4D97-AF65-F5344CB8AC3E}">
        <p14:creationId xmlns:p14="http://schemas.microsoft.com/office/powerpoint/2010/main" val="293047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87378249"/>
              </p:ext>
            </p:extLst>
          </p:nvPr>
        </p:nvGraphicFramePr>
        <p:xfrm>
          <a:off x="323528" y="980728"/>
          <a:ext cx="86409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3"/>
          <p:cNvSpPr txBox="1">
            <a:spLocks/>
          </p:cNvSpPr>
          <p:nvPr/>
        </p:nvSpPr>
        <p:spPr>
          <a:xfrm>
            <a:off x="323528" y="260648"/>
            <a:ext cx="7488833" cy="651068"/>
          </a:xfrm>
          <a:prstGeom prst="rect">
            <a:avLst/>
          </a:prstGeom>
        </p:spPr>
        <p:txBody>
          <a:bodyPr lIns="0" tIns="0" rIns="0" bIns="0"/>
          <a:lstStyle>
            <a:lvl1pPr marL="0" indent="0" algn="l" defTabSz="606425" rtl="0" eaLnBrk="0" fontAlgn="base" hangingPunct="0">
              <a:lnSpc>
                <a:spcPts val="4200"/>
              </a:lnSpc>
              <a:spcBef>
                <a:spcPct val="20000"/>
              </a:spcBef>
              <a:spcAft>
                <a:spcPct val="0"/>
              </a:spcAft>
              <a:buFontTx/>
              <a:buNone/>
              <a:defRPr sz="4000" b="0" i="0" kern="1200">
                <a:solidFill>
                  <a:srgbClr val="16818D"/>
                </a:solidFill>
                <a:latin typeface="Georgia"/>
                <a:ea typeface="Georgia"/>
                <a:cs typeface="Georgia"/>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US" altLang="en-US" sz="3600" dirty="0"/>
              <a:t>STEM engagement… with whom?</a:t>
            </a:r>
          </a:p>
        </p:txBody>
      </p:sp>
    </p:spTree>
    <p:extLst>
      <p:ext uri="{BB962C8B-B14F-4D97-AF65-F5344CB8AC3E}">
        <p14:creationId xmlns:p14="http://schemas.microsoft.com/office/powerpoint/2010/main" val="249731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395536" y="0"/>
            <a:ext cx="8229600" cy="1143000"/>
          </a:xfrm>
        </p:spPr>
        <p:txBody>
          <a:bodyPr>
            <a:normAutofit/>
          </a:bodyPr>
          <a:lstStyle/>
          <a:p>
            <a:pPr algn="l" eaLnBrk="1" hangingPunct="1"/>
            <a:r>
              <a:rPr lang="en-GB" altLang="en-US" sz="4000" dirty="0" smtClean="0">
                <a:solidFill>
                  <a:srgbClr val="1C9DAC"/>
                </a:solidFill>
                <a:latin typeface="Georgia" panose="02040502050405020303" pitchFamily="18" charset="0"/>
                <a:cs typeface="Arial" charset="0"/>
              </a:rPr>
              <a:t>Engineering and Society</a:t>
            </a:r>
          </a:p>
        </p:txBody>
      </p:sp>
      <p:sp>
        <p:nvSpPr>
          <p:cNvPr id="4" name="Rectangle 3"/>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a:xfrm>
            <a:off x="468312" y="980728"/>
            <a:ext cx="8208144" cy="4800600"/>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buNone/>
            </a:pPr>
            <a:endParaRPr lang="en-GB" altLang="en-US" sz="1800" b="1" dirty="0" smtClean="0">
              <a:solidFill>
                <a:srgbClr val="1C9DAC"/>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r>
              <a:rPr lang="en-GB" altLang="en-US" sz="1800" b="1" dirty="0" smtClean="0">
                <a:solidFill>
                  <a:srgbClr val="1C9DAC"/>
                </a:solidFill>
                <a:latin typeface="Tahoma" panose="020B0604030504040204" pitchFamily="34" charset="0"/>
                <a:ea typeface="Tahoma" panose="020B0604030504040204" pitchFamily="34" charset="0"/>
                <a:cs typeface="Tahoma" panose="020B0604030504040204" pitchFamily="34" charset="0"/>
              </a:rPr>
              <a:t>New 15 credit module at UWE for third year engineering students</a:t>
            </a:r>
          </a:p>
          <a:p>
            <a:pPr marL="0" indent="0" eaLnBrk="1" hangingPunct="1">
              <a:buNone/>
            </a:pPr>
            <a:endParaRPr lang="en-GB" altLang="en-US" sz="2000" b="1" dirty="0" smtClean="0">
              <a:solidFill>
                <a:srgbClr val="1C9DAC"/>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en-GB" sz="2800" dirty="0" smtClean="0">
                <a:latin typeface="Tahoma" panose="020B0604030504040204" pitchFamily="34" charset="0"/>
                <a:ea typeface="Tahoma" panose="020B0604030504040204" pitchFamily="34" charset="0"/>
                <a:cs typeface="Tahoma" panose="020B0604030504040204" pitchFamily="34" charset="0"/>
              </a:rPr>
              <a:t>Importance of “Engineering Citizenship”:</a:t>
            </a:r>
          </a:p>
          <a:p>
            <a:pPr lvl="1" eaLnBrk="1" hangingPunct="1"/>
            <a:r>
              <a:rPr lang="en-GB" sz="2000" dirty="0" smtClean="0">
                <a:latin typeface="Tahoma" panose="020B0604030504040204" pitchFamily="34" charset="0"/>
                <a:ea typeface="Tahoma" panose="020B0604030504040204" pitchFamily="34" charset="0"/>
                <a:cs typeface="Tahoma" panose="020B0604030504040204" pitchFamily="34" charset="0"/>
              </a:rPr>
              <a:t>Professional development</a:t>
            </a:r>
          </a:p>
          <a:p>
            <a:pPr lvl="1" eaLnBrk="1" hangingPunct="1"/>
            <a:r>
              <a:rPr lang="en-GB" sz="2000" dirty="0" smtClean="0">
                <a:latin typeface="Tahoma" panose="020B0604030504040204" pitchFamily="34" charset="0"/>
                <a:ea typeface="Tahoma" panose="020B0604030504040204" pitchFamily="34" charset="0"/>
                <a:cs typeface="Tahoma" panose="020B0604030504040204" pitchFamily="34" charset="0"/>
              </a:rPr>
              <a:t>Lifelong learning</a:t>
            </a:r>
          </a:p>
          <a:p>
            <a:pPr lvl="1" eaLnBrk="1" hangingPunct="1"/>
            <a:r>
              <a:rPr lang="en-GB" sz="2000" dirty="0" smtClean="0">
                <a:latin typeface="Tahoma" panose="020B0604030504040204" pitchFamily="34" charset="0"/>
                <a:ea typeface="Tahoma" panose="020B0604030504040204" pitchFamily="34" charset="0"/>
                <a:cs typeface="Tahoma" panose="020B0604030504040204" pitchFamily="34" charset="0"/>
              </a:rPr>
              <a:t>Competencies </a:t>
            </a:r>
            <a:r>
              <a:rPr lang="en-GB" sz="2000" dirty="0">
                <a:latin typeface="Tahoma" panose="020B0604030504040204" pitchFamily="34" charset="0"/>
                <a:ea typeface="Tahoma" panose="020B0604030504040204" pitchFamily="34" charset="0"/>
                <a:cs typeface="Tahoma" panose="020B0604030504040204" pitchFamily="34" charset="0"/>
              </a:rPr>
              <a:t>and social </a:t>
            </a:r>
            <a:r>
              <a:rPr lang="en-GB" sz="2000" dirty="0" smtClean="0">
                <a:latin typeface="Tahoma" panose="020B0604030504040204" pitchFamily="34" charset="0"/>
                <a:ea typeface="Tahoma" panose="020B0604030504040204" pitchFamily="34" charset="0"/>
                <a:cs typeface="Tahoma" panose="020B0604030504040204" pitchFamily="34" charset="0"/>
              </a:rPr>
              <a:t>responsibilities of a </a:t>
            </a:r>
            <a:r>
              <a:rPr lang="en-GB" sz="2000" dirty="0">
                <a:latin typeface="Tahoma" panose="020B0604030504040204" pitchFamily="34" charset="0"/>
                <a:ea typeface="Tahoma" panose="020B0604030504040204" pitchFamily="34" charset="0"/>
                <a:cs typeface="Tahoma" panose="020B0604030504040204" pitchFamily="34" charset="0"/>
              </a:rPr>
              <a:t>professional engineer</a:t>
            </a:r>
            <a:r>
              <a:rPr lang="en-GB" sz="2000" dirty="0" smtClean="0">
                <a:latin typeface="Tahoma" panose="020B0604030504040204" pitchFamily="34" charset="0"/>
                <a:ea typeface="Tahoma" panose="020B0604030504040204" pitchFamily="34" charset="0"/>
                <a:cs typeface="Tahoma" panose="020B0604030504040204" pitchFamily="34" charset="0"/>
              </a:rPr>
              <a:t>.</a:t>
            </a:r>
          </a:p>
          <a:p>
            <a:pPr eaLnBrk="1" hangingPunct="1"/>
            <a:r>
              <a:rPr lang="en-GB" sz="2800" dirty="0" smtClean="0">
                <a:latin typeface="Tahoma" panose="020B0604030504040204" pitchFamily="34" charset="0"/>
                <a:ea typeface="Tahoma" panose="020B0604030504040204" pitchFamily="34" charset="0"/>
                <a:cs typeface="Tahoma" panose="020B0604030504040204" pitchFamily="34" charset="0"/>
              </a:rPr>
              <a:t>Understanding of and engagement </a:t>
            </a:r>
            <a:r>
              <a:rPr lang="en-GB" sz="2800" dirty="0">
                <a:latin typeface="Tahoma" panose="020B0604030504040204" pitchFamily="34" charset="0"/>
                <a:ea typeface="Tahoma" panose="020B0604030504040204" pitchFamily="34" charset="0"/>
                <a:cs typeface="Tahoma" panose="020B0604030504040204" pitchFamily="34" charset="0"/>
              </a:rPr>
              <a:t>with the effect of engineering upon </a:t>
            </a:r>
            <a:r>
              <a:rPr lang="en-GB" sz="2800" dirty="0" smtClean="0">
                <a:latin typeface="Tahoma" panose="020B0604030504040204" pitchFamily="34" charset="0"/>
                <a:ea typeface="Tahoma" panose="020B0604030504040204" pitchFamily="34" charset="0"/>
                <a:cs typeface="Tahoma" panose="020B0604030504040204" pitchFamily="34" charset="0"/>
              </a:rPr>
              <a:t>society</a:t>
            </a:r>
          </a:p>
          <a:p>
            <a:pPr lvl="1" eaLnBrk="1" hangingPunct="1"/>
            <a:r>
              <a:rPr lang="en-GB" sz="2000" dirty="0" smtClean="0">
                <a:latin typeface="Tahoma" panose="020B0604030504040204" pitchFamily="34" charset="0"/>
                <a:ea typeface="Tahoma" panose="020B0604030504040204" pitchFamily="34" charset="0"/>
                <a:cs typeface="Tahoma" panose="020B0604030504040204" pitchFamily="34" charset="0"/>
              </a:rPr>
              <a:t>Part of the professionalism demanded by the UK Engineering Council ‘s Specification for Engineers (UK-SPEC).</a:t>
            </a:r>
          </a:p>
          <a:p>
            <a:pPr marL="0" indent="0" eaLnBrk="1" hangingPunct="1">
              <a:buNone/>
            </a:pPr>
            <a:endParaRPr lang="en-GB" sz="1800" i="1"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r>
              <a:rPr lang="en-GB" sz="1800" i="1" dirty="0" smtClean="0">
                <a:latin typeface="Tahoma" panose="020B0604030504040204" pitchFamily="34" charset="0"/>
                <a:ea typeface="Tahoma" panose="020B0604030504040204" pitchFamily="34" charset="0"/>
                <a:cs typeface="Tahoma" panose="020B0604030504040204" pitchFamily="34" charset="0"/>
              </a:rPr>
              <a:t>HEFCE Innovation Awards 2016</a:t>
            </a:r>
          </a:p>
          <a:p>
            <a:pPr marL="0" indent="0" eaLnBrk="1" hangingPunct="1">
              <a:buNone/>
            </a:pPr>
            <a:endParaRPr lang="en-GB" sz="1600" i="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6945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187625" y="260648"/>
            <a:ext cx="6400721" cy="576808"/>
          </a:xfrm>
          <a:prstGeom prst="rect">
            <a:avLst/>
          </a:prstGeom>
        </p:spPr>
        <p:txBody>
          <a:bodyPr/>
          <a:lst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pPr algn="l" eaLnBrk="1" hangingPunct="1"/>
            <a:r>
              <a:rPr lang="en-GB" altLang="en-US" sz="4000" dirty="0" smtClean="0">
                <a:solidFill>
                  <a:srgbClr val="1C9DAC"/>
                </a:solidFill>
                <a:latin typeface="Georgia" panose="02040502050405020303" pitchFamily="18" charset="0"/>
                <a:cs typeface="Arial" charset="0"/>
              </a:rPr>
              <a:t>Paired Peer Mentors</a:t>
            </a:r>
          </a:p>
        </p:txBody>
      </p:sp>
      <p:grpSp>
        <p:nvGrpSpPr>
          <p:cNvPr id="16" name="Group 15"/>
          <p:cNvGrpSpPr/>
          <p:nvPr/>
        </p:nvGrpSpPr>
        <p:grpSpPr>
          <a:xfrm>
            <a:off x="1178234" y="1124744"/>
            <a:ext cx="7601141" cy="5627739"/>
            <a:chOff x="696374" y="1619682"/>
            <a:chExt cx="6809053" cy="4915169"/>
          </a:xfrm>
        </p:grpSpPr>
        <p:sp>
          <p:nvSpPr>
            <p:cNvPr id="6" name="Content Placeholder 4"/>
            <p:cNvSpPr txBox="1">
              <a:spLocks/>
            </p:cNvSpPr>
            <p:nvPr/>
          </p:nvSpPr>
          <p:spPr bwMode="auto">
            <a:xfrm>
              <a:off x="2922588" y="2060848"/>
              <a:ext cx="2225476"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110000"/>
                </a:lnSpc>
                <a:buFont typeface="Arial" charset="0"/>
                <a:buNone/>
              </a:pPr>
              <a:r>
                <a:rPr lang="en-GB" altLang="en-US" sz="1400" b="1" dirty="0" smtClean="0">
                  <a:latin typeface="+mj-lt"/>
                </a:rPr>
                <a:t>Public </a:t>
              </a:r>
              <a:r>
                <a:rPr lang="en-GB" altLang="en-US" sz="1400" b="1" dirty="0">
                  <a:latin typeface="+mj-lt"/>
                </a:rPr>
                <a:t>Engagement skills</a:t>
              </a:r>
              <a:r>
                <a:rPr lang="en-GB" altLang="en-US" sz="1400" dirty="0">
                  <a:latin typeface="+mj-lt"/>
                </a:rPr>
                <a:t/>
              </a:r>
              <a:br>
                <a:rPr lang="en-GB" altLang="en-US" sz="1400" dirty="0">
                  <a:latin typeface="+mj-lt"/>
                </a:rPr>
              </a:br>
              <a:endParaRPr lang="en-GB" altLang="en-US" sz="1400" dirty="0" smtClean="0">
                <a:latin typeface="+mj-lt"/>
              </a:endParaRPr>
            </a:p>
            <a:p>
              <a:pPr algn="ctr" eaLnBrk="1" hangingPunct="1">
                <a:lnSpc>
                  <a:spcPct val="110000"/>
                </a:lnSpc>
                <a:buFont typeface="Arial" charset="0"/>
                <a:buNone/>
              </a:pPr>
              <a:endParaRPr lang="en-GB" altLang="en-US" sz="1400" dirty="0">
                <a:latin typeface="+mj-lt"/>
              </a:endParaRPr>
            </a:p>
            <a:p>
              <a:pPr algn="ctr" eaLnBrk="1" hangingPunct="1">
                <a:lnSpc>
                  <a:spcPct val="110000"/>
                </a:lnSpc>
                <a:buNone/>
              </a:pPr>
              <a:r>
                <a:rPr lang="en-GB" altLang="en-US" sz="1400" b="1" dirty="0"/>
                <a:t>Engineering knowledge</a:t>
              </a:r>
            </a:p>
            <a:p>
              <a:pPr algn="ctr" eaLnBrk="1" hangingPunct="1">
                <a:lnSpc>
                  <a:spcPct val="110000"/>
                </a:lnSpc>
                <a:buFont typeface="Arial" charset="0"/>
                <a:buNone/>
              </a:pPr>
              <a:endParaRPr lang="en-GB" altLang="en-US" sz="1400" dirty="0">
                <a:latin typeface="+mj-lt"/>
              </a:endParaRPr>
            </a:p>
          </p:txBody>
        </p:sp>
        <p:sp>
          <p:nvSpPr>
            <p:cNvPr id="11" name="Right Arrow 10"/>
            <p:cNvSpPr/>
            <p:nvPr/>
          </p:nvSpPr>
          <p:spPr>
            <a:xfrm>
              <a:off x="3160713" y="1759889"/>
              <a:ext cx="1917384" cy="3308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12" name="Left Arrow 11"/>
            <p:cNvSpPr/>
            <p:nvPr/>
          </p:nvSpPr>
          <p:spPr>
            <a:xfrm>
              <a:off x="3160713" y="2408312"/>
              <a:ext cx="1813594" cy="36685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graphicFrame>
          <p:nvGraphicFramePr>
            <p:cNvPr id="14" name="Diagram 13"/>
            <p:cNvGraphicFramePr/>
            <p:nvPr>
              <p:extLst>
                <p:ext uri="{D42A27DB-BD31-4B8C-83A1-F6EECF244321}">
                  <p14:modId xmlns:p14="http://schemas.microsoft.com/office/powerpoint/2010/main" val="1619863149"/>
                </p:ext>
              </p:extLst>
            </p:nvPr>
          </p:nvGraphicFramePr>
          <p:xfrm>
            <a:off x="696374" y="1619682"/>
            <a:ext cx="6809053" cy="4915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4"/>
            <p:cNvSpPr txBox="1">
              <a:spLocks/>
            </p:cNvSpPr>
            <p:nvPr/>
          </p:nvSpPr>
          <p:spPr bwMode="auto">
            <a:xfrm>
              <a:off x="704786" y="4764209"/>
              <a:ext cx="2074863"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lnSpc>
                  <a:spcPct val="110000"/>
                </a:lnSpc>
                <a:buFont typeface="Arial" charset="0"/>
                <a:buNone/>
              </a:pPr>
              <a:r>
                <a:rPr lang="en-GB" altLang="en-US" sz="1800" b="1" dirty="0">
                  <a:solidFill>
                    <a:srgbClr val="16818D"/>
                  </a:solidFill>
                  <a:latin typeface="+mj-lt"/>
                </a:rPr>
                <a:t>Inquiry-based science education</a:t>
              </a:r>
              <a:r>
                <a:rPr lang="en-GB" altLang="en-US" sz="2400" dirty="0">
                  <a:solidFill>
                    <a:srgbClr val="16818D"/>
                  </a:solidFill>
                  <a:latin typeface="+mj-lt"/>
                </a:rPr>
                <a:t/>
              </a:r>
              <a:br>
                <a:rPr lang="en-GB" altLang="en-US" sz="2400" dirty="0">
                  <a:solidFill>
                    <a:srgbClr val="16818D"/>
                  </a:solidFill>
                  <a:latin typeface="+mj-lt"/>
                </a:rPr>
              </a:br>
              <a:endParaRPr lang="en-GB" altLang="en-US" sz="2400" dirty="0">
                <a:solidFill>
                  <a:srgbClr val="16818D"/>
                </a:solidFill>
                <a:latin typeface="+mj-lt"/>
              </a:endParaRPr>
            </a:p>
          </p:txBody>
        </p:sp>
      </p:grpSp>
    </p:spTree>
    <p:extLst>
      <p:ext uri="{BB962C8B-B14F-4D97-AF65-F5344CB8AC3E}">
        <p14:creationId xmlns:p14="http://schemas.microsoft.com/office/powerpoint/2010/main" val="292251154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66" name="Title 3"/>
          <p:cNvSpPr>
            <a:spLocks noGrp="1"/>
          </p:cNvSpPr>
          <p:nvPr>
            <p:ph type="title"/>
          </p:nvPr>
        </p:nvSpPr>
        <p:spPr>
          <a:xfrm>
            <a:off x="467544" y="188640"/>
            <a:ext cx="8229600" cy="1143000"/>
          </a:xfrm>
        </p:spPr>
        <p:txBody>
          <a:bodyPr>
            <a:normAutofit/>
          </a:bodyPr>
          <a:lstStyle/>
          <a:p>
            <a:pPr algn="l" eaLnBrk="1" hangingPunct="1"/>
            <a:r>
              <a:rPr lang="en-GB" altLang="en-US" sz="4000" dirty="0" smtClean="0">
                <a:solidFill>
                  <a:srgbClr val="1C9DAC"/>
                </a:solidFill>
                <a:latin typeface="Georgia" panose="02040502050405020303" pitchFamily="18" charset="0"/>
                <a:cs typeface="Arial" charset="0"/>
              </a:rPr>
              <a:t>Engineer and teacher training</a:t>
            </a:r>
          </a:p>
        </p:txBody>
      </p:sp>
      <p:pic>
        <p:nvPicPr>
          <p:cNvPr id="11267" name="Picture 3"/>
          <p:cNvPicPr>
            <a:picLocks noChangeAspect="1"/>
          </p:cNvPicPr>
          <p:nvPr/>
        </p:nvPicPr>
        <p:blipFill rotWithShape="1">
          <a:blip r:embed="rId3">
            <a:extLst>
              <a:ext uri="{28A0092B-C50C-407E-A947-70E740481C1C}">
                <a14:useLocalDpi xmlns:a14="http://schemas.microsoft.com/office/drawing/2010/main" val="0"/>
              </a:ext>
            </a:extLst>
          </a:blip>
          <a:srcRect l="45898" t="20708" r="35583"/>
          <a:stretch/>
        </p:blipFill>
        <p:spPr bwMode="auto">
          <a:xfrm>
            <a:off x="4876800" y="2924944"/>
            <a:ext cx="1973268" cy="475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rotWithShape="1">
          <a:blip r:embed="rId4">
            <a:extLst>
              <a:ext uri="{28A0092B-C50C-407E-A947-70E740481C1C}">
                <a14:useLocalDpi xmlns:a14="http://schemas.microsoft.com/office/drawing/2010/main" val="0"/>
              </a:ext>
            </a:extLst>
          </a:blip>
          <a:srcRect l="20758" t="26842" r="1155" b="26329"/>
          <a:stretch/>
        </p:blipFill>
        <p:spPr bwMode="auto">
          <a:xfrm>
            <a:off x="4876800" y="1412776"/>
            <a:ext cx="4268788" cy="144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rotWithShape="1">
          <a:blip r:embed="rId5">
            <a:extLst>
              <a:ext uri="{28A0092B-C50C-407E-A947-70E740481C1C}">
                <a14:useLocalDpi xmlns:a14="http://schemas.microsoft.com/office/drawing/2010/main" val="0"/>
              </a:ext>
            </a:extLst>
          </a:blip>
          <a:srcRect l="14665" t="4866" r="39511" b="23741"/>
          <a:stretch/>
        </p:blipFill>
        <p:spPr bwMode="auto">
          <a:xfrm>
            <a:off x="6911180" y="4968552"/>
            <a:ext cx="2269332"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p:cNvPicPr>
            <a:picLocks noChangeAspect="1"/>
          </p:cNvPicPr>
          <p:nvPr/>
        </p:nvPicPr>
        <p:blipFill rotWithShape="1">
          <a:blip r:embed="rId6">
            <a:extLst>
              <a:ext uri="{28A0092B-C50C-407E-A947-70E740481C1C}">
                <a14:useLocalDpi xmlns:a14="http://schemas.microsoft.com/office/drawing/2010/main" val="0"/>
              </a:ext>
            </a:extLst>
          </a:blip>
          <a:srcRect l="22910" t="5040" r="22052" b="8717"/>
          <a:stretch/>
        </p:blipFill>
        <p:spPr bwMode="auto">
          <a:xfrm>
            <a:off x="6911180" y="2924944"/>
            <a:ext cx="2269332" cy="200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468313" y="1340768"/>
            <a:ext cx="3959671" cy="4800600"/>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buNone/>
            </a:pPr>
            <a:r>
              <a:rPr lang="en-GB" altLang="en-US" sz="2400" dirty="0" smtClean="0">
                <a:latin typeface="Tahoma" panose="020B0604030504040204" pitchFamily="34" charset="0"/>
                <a:ea typeface="Tahoma" panose="020B0604030504040204" pitchFamily="34" charset="0"/>
                <a:cs typeface="Tahoma" panose="020B0604030504040204" pitchFamily="34" charset="0"/>
              </a:rPr>
              <a:t>Engineer learning outcomes:</a:t>
            </a:r>
          </a:p>
          <a:p>
            <a:pPr eaLnBrk="1" hangingPunct="1"/>
            <a:r>
              <a:rPr lang="en-GB" altLang="en-US" sz="2400" dirty="0" smtClean="0">
                <a:latin typeface="Tahoma" panose="020B0604030504040204" pitchFamily="34" charset="0"/>
                <a:ea typeface="Tahoma" panose="020B0604030504040204" pitchFamily="34" charset="0"/>
                <a:cs typeface="Tahoma" panose="020B0604030504040204" pitchFamily="34" charset="0"/>
              </a:rPr>
              <a:t>Communication skills</a:t>
            </a:r>
          </a:p>
          <a:p>
            <a:pPr eaLnBrk="1" hangingPunct="1"/>
            <a:r>
              <a:rPr lang="en-GB" altLang="en-US" sz="2400" dirty="0" smtClean="0">
                <a:latin typeface="Tahoma" panose="020B0604030504040204" pitchFamily="34" charset="0"/>
                <a:ea typeface="Tahoma" panose="020B0604030504040204" pitchFamily="34" charset="0"/>
                <a:cs typeface="Tahoma" panose="020B0604030504040204" pitchFamily="34" charset="0"/>
              </a:rPr>
              <a:t>Pedagogical theories</a:t>
            </a:r>
          </a:p>
          <a:p>
            <a:pPr eaLnBrk="1" hangingPunct="1"/>
            <a:r>
              <a:rPr lang="en-GB" altLang="en-US" sz="2400" dirty="0" smtClean="0">
                <a:latin typeface="Tahoma" panose="020B0604030504040204" pitchFamily="34" charset="0"/>
                <a:ea typeface="Tahoma" panose="020B0604030504040204" pitchFamily="34" charset="0"/>
                <a:cs typeface="Tahoma" panose="020B0604030504040204" pitchFamily="34" charset="0"/>
              </a:rPr>
              <a:t>Societal issues</a:t>
            </a:r>
          </a:p>
          <a:p>
            <a:pPr marL="0" indent="0" eaLnBrk="1" hangingPunct="1">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r>
              <a:rPr lang="en-GB" altLang="en-US" sz="2400" dirty="0" smtClean="0">
                <a:latin typeface="Tahoma" panose="020B0604030504040204" pitchFamily="34" charset="0"/>
                <a:ea typeface="Tahoma" panose="020B0604030504040204" pitchFamily="34" charset="0"/>
                <a:cs typeface="Tahoma" panose="020B0604030504040204" pitchFamily="34" charset="0"/>
              </a:rPr>
              <a:t>Teacher learning outcomes:</a:t>
            </a:r>
          </a:p>
          <a:p>
            <a:pPr eaLnBrk="1" hangingPunct="1"/>
            <a:r>
              <a:rPr lang="en-GB" altLang="en-US" sz="2400" dirty="0" smtClean="0">
                <a:latin typeface="Tahoma" panose="020B0604030504040204" pitchFamily="34" charset="0"/>
                <a:ea typeface="Tahoma" panose="020B0604030504040204" pitchFamily="34" charset="0"/>
                <a:cs typeface="Tahoma" panose="020B0604030504040204" pitchFamily="34" charset="0"/>
              </a:rPr>
              <a:t>Engineering Design Process</a:t>
            </a:r>
          </a:p>
          <a:p>
            <a:pPr eaLnBrk="1" hangingPunct="1"/>
            <a:r>
              <a:rPr lang="en-GB" altLang="en-US" sz="2400" dirty="0" smtClean="0">
                <a:latin typeface="Tahoma" panose="020B0604030504040204" pitchFamily="34" charset="0"/>
                <a:ea typeface="Tahoma" panose="020B0604030504040204" pitchFamily="34" charset="0"/>
                <a:cs typeface="Tahoma" panose="020B0604030504040204" pitchFamily="34" charset="0"/>
              </a:rPr>
              <a:t>STEM subject knowledge and confidence</a:t>
            </a:r>
          </a:p>
          <a:p>
            <a:pPr marL="0" indent="0" eaLnBrk="1" hangingPunct="1">
              <a:buNone/>
            </a:pPr>
            <a:endParaRPr lang="en-GB" alt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7265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66" name="Title 3"/>
          <p:cNvSpPr>
            <a:spLocks noGrp="1"/>
          </p:cNvSpPr>
          <p:nvPr>
            <p:ph type="title"/>
          </p:nvPr>
        </p:nvSpPr>
        <p:spPr>
          <a:xfrm>
            <a:off x="467544" y="188640"/>
            <a:ext cx="8229600" cy="1143000"/>
          </a:xfrm>
        </p:spPr>
        <p:txBody>
          <a:bodyPr>
            <a:normAutofit/>
          </a:bodyPr>
          <a:lstStyle/>
          <a:p>
            <a:pPr algn="l" eaLnBrk="1" hangingPunct="1"/>
            <a:r>
              <a:rPr lang="en-GB" altLang="en-US" sz="4000" dirty="0" smtClean="0">
                <a:solidFill>
                  <a:srgbClr val="1C9DAC"/>
                </a:solidFill>
                <a:latin typeface="Georgia" panose="02040502050405020303" pitchFamily="18" charset="0"/>
                <a:cs typeface="Arial" charset="0"/>
              </a:rPr>
              <a:t>Paired peer learning</a:t>
            </a:r>
          </a:p>
        </p:txBody>
      </p:sp>
      <p:pic>
        <p:nvPicPr>
          <p:cNvPr id="11267" name="Picture 3"/>
          <p:cNvPicPr>
            <a:picLocks noChangeAspect="1"/>
          </p:cNvPicPr>
          <p:nvPr/>
        </p:nvPicPr>
        <p:blipFill rotWithShape="1">
          <a:blip r:embed="rId3">
            <a:extLst>
              <a:ext uri="{28A0092B-C50C-407E-A947-70E740481C1C}">
                <a14:useLocalDpi xmlns:a14="http://schemas.microsoft.com/office/drawing/2010/main" val="0"/>
              </a:ext>
            </a:extLst>
          </a:blip>
          <a:srcRect l="45898" t="20708" r="35583"/>
          <a:stretch/>
        </p:blipFill>
        <p:spPr bwMode="auto">
          <a:xfrm>
            <a:off x="4876800" y="2924944"/>
            <a:ext cx="1973268" cy="475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rotWithShape="1">
          <a:blip r:embed="rId4">
            <a:extLst>
              <a:ext uri="{28A0092B-C50C-407E-A947-70E740481C1C}">
                <a14:useLocalDpi xmlns:a14="http://schemas.microsoft.com/office/drawing/2010/main" val="0"/>
              </a:ext>
            </a:extLst>
          </a:blip>
          <a:srcRect l="20758" t="26842" r="1155" b="26329"/>
          <a:stretch/>
        </p:blipFill>
        <p:spPr bwMode="auto">
          <a:xfrm>
            <a:off x="4876800" y="1412776"/>
            <a:ext cx="4268788" cy="144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rotWithShape="1">
          <a:blip r:embed="rId5">
            <a:extLst>
              <a:ext uri="{28A0092B-C50C-407E-A947-70E740481C1C}">
                <a14:useLocalDpi xmlns:a14="http://schemas.microsoft.com/office/drawing/2010/main" val="0"/>
              </a:ext>
            </a:extLst>
          </a:blip>
          <a:srcRect l="14665" t="4866" r="39511" b="23741"/>
          <a:stretch/>
        </p:blipFill>
        <p:spPr bwMode="auto">
          <a:xfrm>
            <a:off x="6911180" y="4968552"/>
            <a:ext cx="2269332"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p:cNvPicPr>
            <a:picLocks noChangeAspect="1"/>
          </p:cNvPicPr>
          <p:nvPr/>
        </p:nvPicPr>
        <p:blipFill rotWithShape="1">
          <a:blip r:embed="rId6">
            <a:extLst>
              <a:ext uri="{28A0092B-C50C-407E-A947-70E740481C1C}">
                <a14:useLocalDpi xmlns:a14="http://schemas.microsoft.com/office/drawing/2010/main" val="0"/>
              </a:ext>
            </a:extLst>
          </a:blip>
          <a:srcRect l="22910" t="5040" r="22052" b="8717"/>
          <a:stretch/>
        </p:blipFill>
        <p:spPr bwMode="auto">
          <a:xfrm>
            <a:off x="6911180" y="2924944"/>
            <a:ext cx="2269332" cy="200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468313" y="1340768"/>
            <a:ext cx="3959671" cy="4800600"/>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buNone/>
            </a:pPr>
            <a:r>
              <a:rPr lang="en-GB" altLang="en-US" sz="2800" b="1" dirty="0" smtClean="0">
                <a:latin typeface="Tahoma" panose="020B0604030504040204" pitchFamily="34" charset="0"/>
                <a:ea typeface="Tahoma" panose="020B0604030504040204" pitchFamily="34" charset="0"/>
                <a:cs typeface="Tahoma" panose="020B0604030504040204" pitchFamily="34" charset="0"/>
              </a:rPr>
              <a:t>In groups, discuss:</a:t>
            </a:r>
          </a:p>
          <a:p>
            <a:pPr marL="0" indent="0" eaLnBrk="1" hangingPunct="1">
              <a:buNone/>
            </a:pPr>
            <a:endParaRPr lang="en-GB" altLang="en-US" sz="28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GB" altLang="en-US" sz="2800" dirty="0" smtClean="0">
                <a:latin typeface="Tahoma" panose="020B0604030504040204" pitchFamily="34" charset="0"/>
                <a:ea typeface="Tahoma" panose="020B0604030504040204" pitchFamily="34" charset="0"/>
                <a:cs typeface="Tahoma" panose="020B0604030504040204" pitchFamily="34" charset="0"/>
              </a:rPr>
              <a:t>Which courses could complement yours?</a:t>
            </a:r>
          </a:p>
          <a:p>
            <a:pPr eaLnBrk="1" hangingPunct="1"/>
            <a:endParaRPr lang="en-GB" alt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r>
              <a:rPr lang="en-GB" altLang="en-US" sz="2800" dirty="0" smtClean="0">
                <a:latin typeface="Tahoma" panose="020B0604030504040204" pitchFamily="34" charset="0"/>
                <a:ea typeface="Tahoma" panose="020B0604030504040204" pitchFamily="34" charset="0"/>
                <a:cs typeface="Tahoma" panose="020B0604030504040204" pitchFamily="34" charset="0"/>
              </a:rPr>
              <a:t>What skills could students learn from working with their peers?</a:t>
            </a:r>
          </a:p>
        </p:txBody>
      </p:sp>
    </p:spTree>
    <p:extLst>
      <p:ext uri="{BB962C8B-B14F-4D97-AF65-F5344CB8AC3E}">
        <p14:creationId xmlns:p14="http://schemas.microsoft.com/office/powerpoint/2010/main" val="3530387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11189" y="476672"/>
            <a:ext cx="7777236" cy="576064"/>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altLang="en-US" sz="4000" dirty="0" smtClean="0">
                <a:solidFill>
                  <a:srgbClr val="1C9DAC"/>
                </a:solidFill>
                <a:latin typeface="Georgia" panose="02040502050405020303" pitchFamily="18" charset="0"/>
              </a:rPr>
              <a:t>Evaluation Design</a:t>
            </a:r>
            <a:endParaRPr lang="en-US" altLang="en-US" sz="4000" dirty="0">
              <a:solidFill>
                <a:srgbClr val="1C9DAC"/>
              </a:solidFill>
              <a:latin typeface="Georgia" panose="02040502050405020303" pitchFamily="18" charset="0"/>
            </a:endParaRPr>
          </a:p>
        </p:txBody>
      </p:sp>
      <p:sp>
        <p:nvSpPr>
          <p:cNvPr id="9" name="Rectangle 8"/>
          <p:cNvSpPr/>
          <p:nvPr/>
        </p:nvSpPr>
        <p:spPr>
          <a:xfrm>
            <a:off x="6644208" y="0"/>
            <a:ext cx="2954585"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260719114"/>
              </p:ext>
            </p:extLst>
          </p:nvPr>
        </p:nvGraphicFramePr>
        <p:xfrm>
          <a:off x="412238" y="1268760"/>
          <a:ext cx="8336226"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4679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E84FD64-BAE7-4597-A361-32E60CB4ECB6}"/>
</file>

<file path=customXml/itemProps2.xml><?xml version="1.0" encoding="utf-8"?>
<ds:datastoreItem xmlns:ds="http://schemas.openxmlformats.org/officeDocument/2006/customXml" ds:itemID="{0A0F8FDD-ACB9-4F92-9C95-2030500BA984}"/>
</file>

<file path=customXml/itemProps3.xml><?xml version="1.0" encoding="utf-8"?>
<ds:datastoreItem xmlns:ds="http://schemas.openxmlformats.org/officeDocument/2006/customXml" ds:itemID="{2C9EBFF2-E49F-4F57-93AE-5ABAA7FA80AC}"/>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1114</TotalTime>
  <Words>1198</Words>
  <Application>Microsoft Office PowerPoint</Application>
  <PresentationFormat>On-screen Show (4:3)</PresentationFormat>
  <Paragraphs>189</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Courier New</vt:lpstr>
      <vt:lpstr>Georgia</vt:lpstr>
      <vt:lpstr>Tahoma</vt:lpstr>
      <vt:lpstr>Wingdings</vt:lpstr>
      <vt:lpstr>Custom Design</vt:lpstr>
      <vt:lpstr>PowerPoint Presentation</vt:lpstr>
      <vt:lpstr>PowerPoint Presentation</vt:lpstr>
      <vt:lpstr>PowerPoint Presentation</vt:lpstr>
      <vt:lpstr>PowerPoint Presentation</vt:lpstr>
      <vt:lpstr>Engineering and Society</vt:lpstr>
      <vt:lpstr>PowerPoint Presentation</vt:lpstr>
      <vt:lpstr>Engineer and teacher training</vt:lpstr>
      <vt:lpstr>Paired peer learning</vt:lpstr>
      <vt:lpstr>PowerPoint Presentation</vt:lpstr>
      <vt:lpstr>PowerPoint Presentation</vt:lpstr>
      <vt:lpstr>Pre-service teachers’ self-efficacy</vt:lpstr>
      <vt:lpstr>PowerPoint Presentation</vt:lpstr>
      <vt:lpstr>University social responsibility</vt:lpstr>
      <vt:lpstr>Service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Julia Denman</cp:lastModifiedBy>
  <cp:revision>124</cp:revision>
  <cp:lastPrinted>2017-05-17T14:46:25Z</cp:lastPrinted>
  <dcterms:created xsi:type="dcterms:W3CDTF">2016-04-27T08:32:31Z</dcterms:created>
  <dcterms:modified xsi:type="dcterms:W3CDTF">2018-05-25T11:37:08Z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0x01010087B7AB1D9504C54F9BDC21A13F3D45F8</vt:lpwstr>
  </property>
</Properties>
</file>