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Default Extension="jpeg" ContentType="image/jpeg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2"/>
  </p:sldMasterIdLst>
  <p:notesMasterIdLst>
    <p:notesMasterId r:id="rId18"/>
  </p:notesMasterIdLst>
  <p:sldIdLst>
    <p:sldId id="256" r:id="rId3"/>
    <p:sldId id="260" r:id="rId4"/>
    <p:sldId id="270" r:id="rId5"/>
    <p:sldId id="271" r:id="rId6"/>
    <p:sldId id="272" r:id="rId7"/>
    <p:sldId id="273" r:id="rId8"/>
    <p:sldId id="275" r:id="rId9"/>
    <p:sldId id="277" r:id="rId10"/>
    <p:sldId id="278" r:id="rId11"/>
    <p:sldId id="280" r:id="rId12"/>
    <p:sldId id="281" r:id="rId13"/>
    <p:sldId id="279" r:id="rId14"/>
    <p:sldId id="276" r:id="rId15"/>
    <p:sldId id="259" r:id="rId16"/>
    <p:sldId id="274" r:id="rId17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27">
          <p15:clr>
            <a:srgbClr val="A4A3A4"/>
          </p15:clr>
        </p15:guide>
        <p15:guide id="3" orient="horz" pos="983">
          <p15:clr>
            <a:srgbClr val="A4A3A4"/>
          </p15:clr>
        </p15:guide>
        <p15:guide id="4" orient="horz" pos="3838">
          <p15:clr>
            <a:srgbClr val="A4A3A4"/>
          </p15:clr>
        </p15:guide>
        <p15:guide id="5" pos="2880">
          <p15:clr>
            <a:srgbClr val="A4A3A4"/>
          </p15:clr>
        </p15:guide>
        <p15:guide id="6" pos="562">
          <p15:clr>
            <a:srgbClr val="A4A3A4"/>
          </p15:clr>
        </p15:guide>
        <p15:guide id="7" pos="5103">
          <p15:clr>
            <a:srgbClr val="A4A3A4"/>
          </p15:clr>
        </p15:guide>
        <p15:guide id="8" pos="2562">
          <p15:clr>
            <a:srgbClr val="A4A3A4"/>
          </p15:clr>
        </p15:guide>
        <p15:guide id="9" pos="26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818D"/>
    <a:srgbClr val="1A9DAC"/>
    <a:srgbClr val="598752"/>
    <a:srgbClr val="6DA463"/>
    <a:srgbClr val="A65C45"/>
    <a:srgbClr val="CC7054"/>
    <a:srgbClr val="FFFFFF"/>
    <a:srgbClr val="D6A700"/>
    <a:srgbClr val="958CB2"/>
    <a:srgbClr val="7FBF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050"/>
    <p:restoredTop sz="94674"/>
  </p:normalViewPr>
  <p:slideViewPr>
    <p:cSldViewPr showGuides="1">
      <p:cViewPr varScale="1">
        <p:scale>
          <a:sx n="59" d="100"/>
          <a:sy n="59" d="100"/>
        </p:scale>
        <p:origin x="62" y="590"/>
      </p:cViewPr>
      <p:guideLst>
        <p:guide orient="horz" pos="2160"/>
        <p:guide orient="horz" pos="427"/>
        <p:guide orient="horz" pos="983"/>
        <p:guide orient="horz" pos="3838"/>
        <p:guide pos="2880"/>
        <p:guide pos="562"/>
        <p:guide pos="5103"/>
        <p:guide pos="2562"/>
        <p:guide pos="269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ustomXml" Target="../customXml/item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ustomXml" Target="../customXml/item2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F8A6BB3-15F9-4141-AB05-7BFCB398C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73664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5943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 SAY</a:t>
            </a:r>
          </a:p>
          <a:p>
            <a:r>
              <a:rPr lang="en-US" dirty="0"/>
              <a:t>- Boils down to need for contact to feel connected as well as answer questions </a:t>
            </a: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9406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Say :</a:t>
            </a:r>
          </a:p>
          <a:p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Student led as much as possible </a:t>
            </a:r>
          </a:p>
          <a:p>
            <a:pPr marL="171450" indent="-171450">
              <a:buFontTx/>
              <a:buChar char="-"/>
            </a:pPr>
            <a:r>
              <a:rPr lang="en-US" dirty="0"/>
              <a:t>Benefits anecdotally reported as well as through the qualitative survey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675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presentation title slide">
    <p:bg>
      <p:bgPr>
        <a:solidFill>
          <a:srgbClr val="1A9D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1919288" y="1443038"/>
            <a:ext cx="0" cy="365760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Picture 11" descr="UWE-Logo-Bottom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5783263"/>
            <a:ext cx="2182812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2325600" y="1340768"/>
            <a:ext cx="6062750" cy="377484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800"/>
              </a:lnSpc>
              <a:spcBef>
                <a:spcPts val="0"/>
              </a:spcBef>
              <a:buFontTx/>
              <a:buNone/>
              <a:defRPr sz="4400" b="0" i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640800" y="1427168"/>
            <a:ext cx="1219139" cy="3587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0" i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9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640800" y="1787168"/>
            <a:ext cx="1219139" cy="536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1" i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0" name="Text Placeholder 14"/>
          <p:cNvSpPr>
            <a:spLocks noGrp="1"/>
          </p:cNvSpPr>
          <p:nvPr>
            <p:ph type="body" sz="quarter" idx="17"/>
          </p:nvPr>
        </p:nvSpPr>
        <p:spPr>
          <a:xfrm>
            <a:off x="640800" y="2330768"/>
            <a:ext cx="1219139" cy="6953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1" i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8"/>
          </p:nvPr>
        </p:nvSpPr>
        <p:spPr>
          <a:xfrm>
            <a:off x="645062" y="4960139"/>
            <a:ext cx="1219139" cy="2297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0" i="0"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0498249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Picture Placeholder 21"/>
          <p:cNvSpPr>
            <a:spLocks noGrp="1"/>
          </p:cNvSpPr>
          <p:nvPr>
            <p:ph type="pic" sz="quarter" idx="12"/>
          </p:nvPr>
        </p:nvSpPr>
        <p:spPr>
          <a:xfrm>
            <a:off x="611560" y="764704"/>
            <a:ext cx="7884740" cy="5112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FontTx/>
              <a:buNone/>
              <a:defRPr sz="2400" b="0" i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noProof="0" dirty="0"/>
              <a:t>Drag picture to placeholder or click icon to add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96404744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nd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1890713"/>
            <a:ext cx="6515621" cy="13661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800"/>
              </a:lnSpc>
              <a:spcBef>
                <a:spcPts val="0"/>
              </a:spcBef>
              <a:buFontTx/>
              <a:buNone/>
              <a:defRPr sz="4400" b="0" i="0">
                <a:solidFill>
                  <a:srgbClr val="16818D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99592" y="4221163"/>
            <a:ext cx="6515620" cy="6031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FontTx/>
              <a:buNone/>
              <a:defRPr sz="1600" b="0" i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3176712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headings, text and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89700"/>
            <a:ext cx="6515621" cy="65106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16818D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7584" y="1557214"/>
            <a:ext cx="6587628" cy="4464074"/>
          </a:xfrm>
          <a:prstGeom prst="rect">
            <a:avLst/>
          </a:prstGeom>
        </p:spPr>
        <p:txBody>
          <a:bodyPr/>
          <a:lstStyle>
            <a:lvl1pPr marL="266700" indent="-266700">
              <a:buClr>
                <a:srgbClr val="16818D"/>
              </a:buCl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16818D"/>
              </a:buClr>
              <a:buFont typeface="Courier New" panose="02070309020205020404" pitchFamily="49" charset="0"/>
              <a:buChar char="o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266700">
              <a:buClr>
                <a:srgbClr val="16818D"/>
              </a:buClr>
              <a:buFont typeface="Arial" panose="020B0604020202020204" pitchFamily="34" charset="0"/>
              <a:buChar char="̶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71558365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headings, text and numbered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346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16818D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27584" y="1557214"/>
            <a:ext cx="6587628" cy="4465637"/>
          </a:xfrm>
          <a:prstGeom prst="rect">
            <a:avLst/>
          </a:prstGeom>
        </p:spPr>
        <p:txBody>
          <a:bodyPr/>
          <a:lstStyle>
            <a:lvl1pPr marL="266700" indent="-266700">
              <a:buClr>
                <a:srgbClr val="16818D"/>
              </a:buClr>
              <a:buFont typeface="+mj-lt"/>
              <a:buAutoNum type="arabi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16818D"/>
              </a:buClr>
              <a:buFont typeface="+mj-lt"/>
              <a:buAutoNum type="romanL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96938" indent="-266700">
              <a:buClr>
                <a:srgbClr val="16818D"/>
              </a:buClr>
              <a:buFont typeface="Arial" panose="020B0604020202020204" pitchFamily="34" charset="0"/>
              <a:buChar char="̶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2343150" indent="-514350">
              <a:buFont typeface="+mj-lt"/>
              <a:buAutoNum type="arabi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952750" indent="-514350">
              <a:buFont typeface="+mj-lt"/>
              <a:buAutoNum type="arabi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548436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99592" y="1628800"/>
            <a:ext cx="3167583" cy="4464025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16818D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284663" y="1628800"/>
            <a:ext cx="3167583" cy="4464025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3581112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 with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16818D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99666" y="1584000"/>
            <a:ext cx="3167583" cy="4437288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85750" marR="0" indent="-28575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16818D"/>
              </a:buClr>
              <a:buSzTx/>
              <a:buFont typeface="Arial" panose="020B0604020202020204" pitchFamily="34" charset="0"/>
              <a:buChar char="•"/>
              <a:tabLst/>
              <a:defRPr sz="1400" b="0" i="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16818D"/>
              </a:buClr>
              <a:buFont typeface="Courier New" panose="02070309020205020404" pitchFamily="49" charset="0"/>
              <a:buChar char="o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177800">
              <a:buClr>
                <a:srgbClr val="16818D"/>
              </a:buClr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163638" indent="-301625"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Second Bullet Point</a:t>
            </a:r>
          </a:p>
          <a:p>
            <a:pPr lvl="2"/>
            <a:r>
              <a:rPr lang="en-GB" dirty="0"/>
              <a:t>Third Bullet Point</a:t>
            </a:r>
          </a:p>
          <a:p>
            <a:pPr lvl="3"/>
            <a:endParaRPr lang="en-GB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284737" y="1584000"/>
            <a:ext cx="3167583" cy="4437288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85750" marR="0" indent="-28575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16818D"/>
              </a:buClr>
              <a:buSzTx/>
              <a:buFont typeface="Arial" panose="020B0604020202020204" pitchFamily="34" charset="0"/>
              <a:buChar char="•"/>
              <a:tabLst/>
              <a:defRPr sz="1400" b="0" i="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16818D"/>
              </a:buClr>
              <a:buFont typeface="Courier New" panose="02070309020205020404" pitchFamily="49" charset="0"/>
              <a:buChar char="o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177800">
              <a:buClr>
                <a:srgbClr val="16818D"/>
              </a:buClr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163638" indent="-301625"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Bullet Point</a:t>
            </a:r>
          </a:p>
          <a:p>
            <a:pPr lvl="2"/>
            <a:r>
              <a:rPr lang="en-US" dirty="0"/>
              <a:t>Third Bullet Point</a:t>
            </a:r>
          </a:p>
          <a:p>
            <a:pPr lvl="3"/>
            <a:endParaRPr lang="en-US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345712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 with numbered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2" y="692696"/>
            <a:ext cx="6481464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16818D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94944" y="1584148"/>
            <a:ext cx="3167583" cy="4437140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66700" marR="0" indent="-26670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16818D"/>
              </a:buClr>
              <a:buSzTx/>
              <a:buFont typeface="+mj-lt"/>
              <a:buAutoNum type="arabicPeriod"/>
              <a:tabLst/>
              <a:defRPr sz="1400" b="0" i="0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lvl1pPr>
            <a:lvl2pPr marL="541338" indent="-274638">
              <a:buClr>
                <a:srgbClr val="16818D"/>
              </a:buClr>
              <a:buFont typeface="+mj-lt"/>
              <a:buAutoNum type="romanLcPeriod"/>
              <a:defRPr sz="1400"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96938" indent="-266700">
              <a:buClr>
                <a:srgbClr val="16818D"/>
              </a:buClr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52538" indent="-285750"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Number Position Number 2</a:t>
            </a:r>
          </a:p>
          <a:p>
            <a:pPr lvl="2"/>
            <a:r>
              <a:rPr lang="en-GB" dirty="0"/>
              <a:t>Number Position Number 3</a:t>
            </a:r>
          </a:p>
          <a:p>
            <a:pPr lvl="3"/>
            <a:endParaRPr lang="en-GB" dirty="0"/>
          </a:p>
          <a:p>
            <a:pPr lvl="3"/>
            <a:endParaRPr lang="en-GB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280015" y="1584148"/>
            <a:ext cx="3167583" cy="4437140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66700" marR="0" indent="-26670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16818D"/>
              </a:buClr>
              <a:buSzTx/>
              <a:buFont typeface="+mj-lt"/>
              <a:buAutoNum type="arabicPeriod"/>
              <a:tabLst/>
              <a:defRPr sz="1400" b="0" i="0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lvl1pPr>
            <a:lvl2pPr marL="541338" indent="-274638">
              <a:buClr>
                <a:srgbClr val="16818D"/>
              </a:buClr>
              <a:buFont typeface="+mj-lt"/>
              <a:buAutoNum type="romanLcPeriod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96938" indent="-266700">
              <a:buClr>
                <a:srgbClr val="16818D"/>
              </a:buClr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52538" indent="-285750"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Number Position Number 2</a:t>
            </a:r>
          </a:p>
          <a:p>
            <a:pPr lvl="2"/>
            <a:r>
              <a:rPr lang="en-GB" dirty="0"/>
              <a:t>Number Position Number 3</a:t>
            </a:r>
          </a:p>
          <a:p>
            <a:pPr lvl="3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189897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and graph po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16818D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1"/>
          </p:nvPr>
        </p:nvSpPr>
        <p:spPr>
          <a:xfrm>
            <a:off x="899592" y="1554760"/>
            <a:ext cx="6515620" cy="4538065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8279437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lumn text style with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99592" y="1628800"/>
            <a:ext cx="3167583" cy="446402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16818D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2"/>
          </p:nvPr>
        </p:nvSpPr>
        <p:spPr>
          <a:xfrm>
            <a:off x="4284663" y="1628799"/>
            <a:ext cx="3816350" cy="4464025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40255910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</p:sldLayoutIdLst>
  <p:transition spd="slow">
    <p:fade/>
  </p:transition>
  <p:txStyles>
    <p:titleStyle>
      <a:lvl1pPr algn="ctr" defTabSz="606425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606425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606425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606425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606425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609555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219110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828664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2438218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454025" indent="-4540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987425" indent="-3778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7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520825" indent="-3016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2130425" indent="-3016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740025" indent="-3016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3352548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104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658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212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55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1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64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18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72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27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8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435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Placeholder 1"/>
          <p:cNvSpPr>
            <a:spLocks noGrp="1"/>
          </p:cNvSpPr>
          <p:nvPr>
            <p:ph type="body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dirty="0">
                <a:ea typeface="ＭＳ Ｐゴシック" charset="-128"/>
              </a:rPr>
              <a:t>Mastermind groups:</a:t>
            </a:r>
          </a:p>
          <a:p>
            <a:pPr eaLnBrk="1" hangingPunct="1">
              <a:spcBef>
                <a:spcPct val="0"/>
              </a:spcBef>
            </a:pPr>
            <a:endParaRPr lang="en-GB" dirty="0"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GB" dirty="0"/>
              <a:t>Fostering identity and embedding learning online </a:t>
            </a:r>
            <a:r>
              <a:rPr lang="en-GB" altLang="en-US" dirty="0">
                <a:ea typeface="ＭＳ Ｐゴシック" charset="-128"/>
              </a:rPr>
              <a:t> </a:t>
            </a:r>
          </a:p>
        </p:txBody>
      </p:sp>
      <p:sp>
        <p:nvSpPr>
          <p:cNvPr id="13314" name="Text Placeholder 2"/>
          <p:cNvSpPr>
            <a:spLocks noGrp="1"/>
          </p:cNvSpPr>
          <p:nvPr>
            <p:ph type="body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>
                <a:ea typeface="ＭＳ Ｐゴシック" charset="-128"/>
              </a:rPr>
              <a:t>Presentation by</a:t>
            </a:r>
          </a:p>
          <a:p>
            <a:pPr>
              <a:spcBef>
                <a:spcPct val="0"/>
              </a:spcBef>
            </a:pPr>
            <a:endParaRPr lang="en-US" altLang="en-US">
              <a:ea typeface="ＭＳ Ｐゴシック" charset="-128"/>
            </a:endParaRPr>
          </a:p>
        </p:txBody>
      </p:sp>
      <p:sp>
        <p:nvSpPr>
          <p:cNvPr id="13315" name="Text Placeholder 3"/>
          <p:cNvSpPr>
            <a:spLocks noGrp="1"/>
          </p:cNvSpPr>
          <p:nvPr>
            <p:ph type="body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>
                <a:ea typeface="ＭＳ Ｐゴシック" charset="-128"/>
              </a:rPr>
              <a:t>James</a:t>
            </a:r>
          </a:p>
          <a:p>
            <a:pPr>
              <a:spcBef>
                <a:spcPct val="0"/>
              </a:spcBef>
            </a:pPr>
            <a:r>
              <a:rPr lang="en-US" altLang="en-US" dirty="0">
                <a:ea typeface="ＭＳ Ｐゴシック" charset="-128"/>
              </a:rPr>
              <a:t>Byron-Daniel</a:t>
            </a:r>
          </a:p>
        </p:txBody>
      </p:sp>
      <p:sp>
        <p:nvSpPr>
          <p:cNvPr id="13316" name="Text Placeholder 4"/>
          <p:cNvSpPr>
            <a:spLocks noGrp="1"/>
          </p:cNvSpPr>
          <p:nvPr>
            <p:ph type="body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>
                <a:ea typeface="ＭＳ Ｐゴシック" charset="-128"/>
              </a:rPr>
              <a:t>Co-programme leader</a:t>
            </a:r>
          </a:p>
          <a:p>
            <a:pPr>
              <a:spcBef>
                <a:spcPct val="0"/>
              </a:spcBef>
            </a:pPr>
            <a:endParaRPr lang="en-US" altLang="en-US" dirty="0">
              <a:ea typeface="ＭＳ Ｐゴシック" charset="-128"/>
            </a:endParaRPr>
          </a:p>
          <a:p>
            <a:pPr>
              <a:spcBef>
                <a:spcPct val="0"/>
              </a:spcBef>
            </a:pPr>
            <a:endParaRPr lang="en-US" altLang="en-US" dirty="0">
              <a:ea typeface="ＭＳ Ｐゴシック" charset="-128"/>
            </a:endParaRPr>
          </a:p>
          <a:p>
            <a:pPr>
              <a:spcBef>
                <a:spcPct val="0"/>
              </a:spcBef>
            </a:pPr>
            <a:endParaRPr lang="en-US" altLang="en-US" dirty="0">
              <a:ea typeface="ＭＳ Ｐゴシック" charset="-128"/>
            </a:endParaRPr>
          </a:p>
          <a:p>
            <a:pPr>
              <a:spcBef>
                <a:spcPct val="0"/>
              </a:spcBef>
            </a:pPr>
            <a:r>
              <a:rPr lang="en-US" altLang="en-US" dirty="0">
                <a:ea typeface="ＭＳ Ｐゴシック" charset="-128"/>
              </a:rPr>
              <a:t>MSc Sport and exercise psychology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 June 2018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0CE8C19-F338-6540-9137-11A4160985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1520" y="332656"/>
            <a:ext cx="6515621" cy="1366120"/>
          </a:xfrm>
        </p:spPr>
        <p:txBody>
          <a:bodyPr/>
          <a:lstStyle/>
          <a:p>
            <a:r>
              <a:rPr lang="en-US" dirty="0"/>
              <a:t>What the lecturers said?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54E180-5747-714F-973E-6E2A5717CD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5050" y="1397224"/>
            <a:ext cx="8545422" cy="4768080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en-US" b="1" dirty="0"/>
              <a:t>Enjoyable to run, </a:t>
            </a:r>
            <a:r>
              <a:rPr lang="en-US" dirty="0"/>
              <a:t>got a sense of what the students felt about specific topics, probably a </a:t>
            </a:r>
            <a:r>
              <a:rPr lang="en-US" b="1" dirty="0"/>
              <a:t>greater insight into student beliefs/opinions</a:t>
            </a:r>
            <a:r>
              <a:rPr lang="en-US" dirty="0"/>
              <a:t> then student responses to forum posts </a:t>
            </a:r>
            <a:r>
              <a:rPr lang="en-US" dirty="0" err="1"/>
              <a:t>etc</a:t>
            </a:r>
            <a:r>
              <a:rPr lang="en-US" dirty="0"/>
              <a:t> that are set each week for particular topics 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At times felt like I was </a:t>
            </a:r>
            <a:r>
              <a:rPr lang="en-US" b="1" dirty="0"/>
              <a:t>leading the students to a particular idea or opinion</a:t>
            </a:r>
            <a:r>
              <a:rPr lang="en-US" dirty="0"/>
              <a:t>, may have influenced the flow of discussion too much (less chairing more taking part during some groups)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b="1" dirty="0"/>
              <a:t>Disappointing uptake</a:t>
            </a:r>
            <a:r>
              <a:rPr lang="en-US" dirty="0"/>
              <a:t>, particular around assignment </a:t>
            </a:r>
            <a:r>
              <a:rPr lang="en-US" b="1" dirty="0"/>
              <a:t>deadlines</a:t>
            </a:r>
            <a:r>
              <a:rPr lang="en-US" dirty="0"/>
              <a:t> 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b="1" dirty="0"/>
              <a:t>Nipped minor problems in the bud </a:t>
            </a:r>
            <a:r>
              <a:rPr lang="en-US" dirty="0"/>
              <a:t>early  - Good way of </a:t>
            </a:r>
            <a:r>
              <a:rPr lang="en-US" b="1" dirty="0"/>
              <a:t>building and maintaining student-staff relations </a:t>
            </a:r>
            <a:r>
              <a:rPr lang="en-US" dirty="0"/>
              <a:t>as was </a:t>
            </a:r>
            <a:r>
              <a:rPr lang="en-US" b="1" dirty="0"/>
              <a:t>informal</a:t>
            </a:r>
            <a:r>
              <a:rPr lang="en-US" dirty="0"/>
              <a:t>, weekly </a:t>
            </a:r>
            <a:r>
              <a:rPr lang="en-US" dirty="0" err="1"/>
              <a:t>etc</a:t>
            </a:r>
            <a:r>
              <a:rPr lang="en-US" dirty="0"/>
              <a:t> - also good for building and maintaining </a:t>
            </a:r>
            <a:r>
              <a:rPr lang="en-US" b="1" dirty="0"/>
              <a:t>student-student relationships - </a:t>
            </a:r>
            <a:r>
              <a:rPr lang="en-US" dirty="0"/>
              <a:t>forum to </a:t>
            </a:r>
            <a:r>
              <a:rPr lang="en-US" b="1" dirty="0"/>
              <a:t>put theory into practice</a:t>
            </a:r>
            <a:r>
              <a:rPr lang="en-US" dirty="0"/>
              <a:t>, discussions of what was happening in the news - Bit like </a:t>
            </a:r>
            <a:r>
              <a:rPr lang="en-US" b="1" dirty="0"/>
              <a:t>group supervision in that they could share their experiences and receive feedback </a:t>
            </a:r>
            <a:r>
              <a:rPr lang="en-US" dirty="0" err="1"/>
              <a:t>etc</a:t>
            </a:r>
            <a:r>
              <a:rPr lang="en-US" dirty="0"/>
              <a:t> </a:t>
            </a:r>
          </a:p>
          <a:p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908799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06955D7-B3C2-9C4A-86B1-EAD9F0E61C2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9512" y="332656"/>
            <a:ext cx="8640960" cy="1366120"/>
          </a:xfrm>
        </p:spPr>
        <p:txBody>
          <a:bodyPr/>
          <a:lstStyle/>
          <a:p>
            <a:r>
              <a:rPr lang="en-US" dirty="0"/>
              <a:t>What the lecturers said - continued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CB5BE-E443-8944-9E9A-BED4FC45D4C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07576" y="1844824"/>
            <a:ext cx="8108839" cy="1800200"/>
          </a:xfrm>
        </p:spPr>
        <p:txBody>
          <a:bodyPr/>
          <a:lstStyle/>
          <a:p>
            <a:r>
              <a:rPr lang="en-US" dirty="0"/>
              <a:t>They allowed members of the MSc </a:t>
            </a:r>
            <a:r>
              <a:rPr lang="en-US" b="1" dirty="0"/>
              <a:t>course team to check in with students virtually each week </a:t>
            </a:r>
            <a:r>
              <a:rPr lang="en-US" dirty="0"/>
              <a:t>to ensure any problems and </a:t>
            </a:r>
            <a:r>
              <a:rPr lang="en-US" b="1" dirty="0"/>
              <a:t>feedback were addressed instantaneously </a:t>
            </a:r>
            <a:r>
              <a:rPr lang="en-US" dirty="0"/>
              <a:t>(without having to wait for student reps meetings). </a:t>
            </a:r>
          </a:p>
          <a:p>
            <a:endParaRPr lang="en-US" dirty="0"/>
          </a:p>
          <a:p>
            <a:r>
              <a:rPr lang="en-US" dirty="0"/>
              <a:t>It helped us keep </a:t>
            </a:r>
            <a:r>
              <a:rPr lang="en-US" b="1" dirty="0"/>
              <a:t>momentum with particular messages</a:t>
            </a:r>
            <a:r>
              <a:rPr lang="en-US" dirty="0"/>
              <a:t>, reinforce advice for assessments, demonstrate our support and assess engagement. </a:t>
            </a:r>
          </a:p>
          <a:p>
            <a:endParaRPr lang="en-US" dirty="0"/>
          </a:p>
          <a:p>
            <a:r>
              <a:rPr lang="en-US" dirty="0"/>
              <a:t>Chairing the sessions was simple, although sometimes the students caught me off guard - asking for answers on particular issues that I hadn't anticipated! </a:t>
            </a:r>
          </a:p>
          <a:p>
            <a:endParaRPr lang="en-US" dirty="0"/>
          </a:p>
          <a:p>
            <a:r>
              <a:rPr lang="en-US" dirty="0"/>
              <a:t>In some sessions </a:t>
            </a:r>
            <a:r>
              <a:rPr lang="en-US" b="1" dirty="0"/>
              <a:t>dominant students </a:t>
            </a:r>
            <a:r>
              <a:rPr lang="en-US" dirty="0"/>
              <a:t>were likely to contribute the most, so chairing the sessions involved </a:t>
            </a:r>
            <a:r>
              <a:rPr lang="en-US" b="1" dirty="0"/>
              <a:t>ensuring everyone signed in had the opportunity to speak</a:t>
            </a:r>
            <a:r>
              <a:rPr lang="en-US" dirty="0"/>
              <a:t>. The </a:t>
            </a:r>
            <a:r>
              <a:rPr lang="en-US" b="1" dirty="0"/>
              <a:t>recording function </a:t>
            </a:r>
            <a:r>
              <a:rPr lang="en-US" dirty="0"/>
              <a:t>is brilliant - meaning students that couldn't make it to the session in real time could play it back at their convenience. I think it helped </a:t>
            </a:r>
            <a:r>
              <a:rPr lang="en-US" b="1" dirty="0"/>
              <a:t>bring a geographically dispersed group together regularly which enhanced cohesion</a:t>
            </a:r>
            <a:r>
              <a:rPr lang="en-US" dirty="0"/>
              <a:t>. I'd like to think we'll continue to offer these sessions for future cohorts</a:t>
            </a:r>
          </a:p>
        </p:txBody>
      </p:sp>
    </p:spTree>
    <p:extLst>
      <p:ext uri="{BB962C8B-B14F-4D97-AF65-F5344CB8AC3E}">
        <p14:creationId xmlns:p14="http://schemas.microsoft.com/office/powerpoint/2010/main" val="93218635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4BC4891-5A31-5640-A78C-E5DC601525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1520" y="332656"/>
            <a:ext cx="6515621" cy="1064568"/>
          </a:xfrm>
        </p:spPr>
        <p:txBody>
          <a:bodyPr/>
          <a:lstStyle/>
          <a:p>
            <a:r>
              <a:rPr lang="en-US" dirty="0"/>
              <a:t>Discussion of findings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FB1637-D520-6B4D-95DF-E8AC1625ADA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1520" y="1397224"/>
            <a:ext cx="8280920" cy="603104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3348DD-DD66-BB48-9D15-EDE8E62AF2CF}"/>
              </a:ext>
            </a:extLst>
          </p:cNvPr>
          <p:cNvSpPr txBox="1"/>
          <p:nvPr/>
        </p:nvSpPr>
        <p:spPr>
          <a:xfrm>
            <a:off x="107504" y="1124744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Many useful outcomes of being part of the group – i.e. sharing ideas, clarification, further discussion of topics (current sporting events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etc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informality of the group was one of its main attractions – the students could talk about what they wanted to talk about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Near assignments (certain assignments anyway) discussion was dominated by these impending deadlines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Possibly had a therapeutic effect as well (anxiety reducing) – may have worked the other way at times though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Instant nature of answering question tallies with uptake/FB regarding use of slack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Challenge is/remains engagement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616089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7B59F24-1D11-7349-9B48-1F92151E0D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1520" y="260648"/>
            <a:ext cx="8784976" cy="1366120"/>
          </a:xfrm>
        </p:spPr>
        <p:txBody>
          <a:bodyPr/>
          <a:lstStyle/>
          <a:p>
            <a:r>
              <a:rPr lang="en-US" dirty="0"/>
              <a:t>Remaining challenges and opportunities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B05A06-C08B-CD4B-AB6E-EC0EAAF9C08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1520" y="1844824"/>
            <a:ext cx="8784976" cy="4464496"/>
          </a:xfrm>
        </p:spPr>
        <p:txBody>
          <a:bodyPr/>
          <a:lstStyle/>
          <a:p>
            <a:r>
              <a:rPr lang="en-US" dirty="0"/>
              <a:t>Engagement still less than 50% of the cohort</a:t>
            </a:r>
          </a:p>
          <a:p>
            <a:endParaRPr lang="en-US" dirty="0"/>
          </a:p>
          <a:p>
            <a:r>
              <a:rPr lang="en-US" dirty="0"/>
              <a:t>Issue potentially that the groups only started half way through semester 1 – could have affected uptake for this particular cohort </a:t>
            </a:r>
          </a:p>
          <a:p>
            <a:endParaRPr lang="en-US" dirty="0"/>
          </a:p>
          <a:p>
            <a:r>
              <a:rPr lang="en-US" dirty="0"/>
              <a:t>Completely student led groups might be a way of increasing engagement?</a:t>
            </a:r>
          </a:p>
          <a:p>
            <a:endParaRPr lang="en-US" dirty="0"/>
          </a:p>
          <a:p>
            <a:r>
              <a:rPr lang="en-US" dirty="0"/>
              <a:t>Face to face mastermind groups as well as virtual groups – more options for taking part</a:t>
            </a:r>
          </a:p>
          <a:p>
            <a:endParaRPr lang="en-US" dirty="0"/>
          </a:p>
          <a:p>
            <a:r>
              <a:rPr lang="en-US" dirty="0"/>
              <a:t>Further use of the technology available to us i.e. sharing videos, articles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  <a:p>
            <a:r>
              <a:rPr lang="en-US" dirty="0"/>
              <a:t>Link to assessment (i.e. like portfolio of contributions) – not sure exactly how to operationalize this though….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9415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'Thank you for listening' card by LyraEri">
            <a:extLst>
              <a:ext uri="{FF2B5EF4-FFF2-40B4-BE49-F238E27FC236}">
                <a16:creationId xmlns:a16="http://schemas.microsoft.com/office/drawing/2014/main" id="{080BBF89-DD73-CA48-8A08-EA432B8CFC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0931687-5DB4-C248-B844-43B4975E5F0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9513" y="188640"/>
            <a:ext cx="6408712" cy="648072"/>
          </a:xfrm>
        </p:spPr>
        <p:txBody>
          <a:bodyPr/>
          <a:lstStyle/>
          <a:p>
            <a:r>
              <a:rPr lang="en-US" dirty="0"/>
              <a:t>References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3C97C-D908-BC4B-B6E8-96F0614FE1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9513" y="692696"/>
            <a:ext cx="8712967" cy="5256584"/>
          </a:xfrm>
        </p:spPr>
        <p:txBody>
          <a:bodyPr/>
          <a:lstStyle/>
          <a:p>
            <a:pPr latinLnBrk="1"/>
            <a:r>
              <a:rPr lang="en-GB" sz="1100" smtClean="0"/>
              <a:t>Anon</a:t>
            </a:r>
            <a:r>
              <a:rPr lang="en-GB" sz="1100" dirty="0"/>
              <a:t>. (2017a) </a:t>
            </a:r>
            <a:r>
              <a:rPr lang="en-GB" sz="1100" i="1" dirty="0"/>
              <a:t>Action Research</a:t>
            </a:r>
            <a:r>
              <a:rPr lang="en-GB" sz="1100" dirty="0"/>
              <a:t> [online]. Sage Publications Ltd; 1 edition</a:t>
            </a:r>
            <a:r>
              <a:rPr lang="en-GB" sz="1100" dirty="0" smtClean="0"/>
              <a:t>.</a:t>
            </a:r>
          </a:p>
          <a:p>
            <a:pPr latinLnBrk="1"/>
            <a:endParaRPr lang="en-GB" sz="1100" dirty="0"/>
          </a:p>
          <a:p>
            <a:pPr latinLnBrk="1"/>
            <a:r>
              <a:rPr lang="en-GB" sz="1100" dirty="0"/>
              <a:t>Anon. (b) </a:t>
            </a:r>
            <a:r>
              <a:rPr lang="en-GB" sz="1100" i="1" dirty="0"/>
              <a:t>The SAGE Handbook of Action Research Participative Inquiry and Practice</a:t>
            </a:r>
            <a:r>
              <a:rPr lang="en-GB" sz="1100" dirty="0"/>
              <a:t> [online]. </a:t>
            </a:r>
            <a:endParaRPr lang="en-GB" sz="1100" dirty="0" smtClean="0"/>
          </a:p>
          <a:p>
            <a:pPr latinLnBrk="1"/>
            <a:endParaRPr lang="en-GB" sz="1100" dirty="0"/>
          </a:p>
          <a:p>
            <a:pPr latinLnBrk="1"/>
            <a:r>
              <a:rPr lang="en-GB" sz="1100" dirty="0" err="1"/>
              <a:t>Chiong</a:t>
            </a:r>
            <a:r>
              <a:rPr lang="en-GB" sz="1100" dirty="0"/>
              <a:t>, Raymond1 </a:t>
            </a:r>
            <a:r>
              <a:rPr lang="en-GB" sz="1100" dirty="0" err="1"/>
              <a:t>rchiong@swin.edu.auJovanovic</a:t>
            </a:r>
            <a:r>
              <a:rPr lang="en-GB" sz="1100" dirty="0"/>
              <a:t>, Jelena2 </a:t>
            </a:r>
            <a:r>
              <a:rPr lang="en-GB" sz="1100" dirty="0" err="1"/>
              <a:t>jeljov@gmail.comGill,T.Grandon</a:t>
            </a:r>
            <a:r>
              <a:rPr lang="en-GB" sz="1100" dirty="0"/>
              <a:t> (2012a) Collaborative Learning in Online Study Groups: An Evolutionary Game Theory Perspective. </a:t>
            </a:r>
            <a:r>
              <a:rPr lang="en-GB" sz="1100" i="1" dirty="0"/>
              <a:t>Journal of Information Technology Education</a:t>
            </a:r>
            <a:r>
              <a:rPr lang="en-GB" sz="1100" dirty="0"/>
              <a:t> [online]. 11 pp.81-101</a:t>
            </a:r>
            <a:r>
              <a:rPr lang="en-GB" sz="1100" dirty="0" smtClean="0"/>
              <a:t>.</a:t>
            </a:r>
          </a:p>
          <a:p>
            <a:pPr latinLnBrk="1"/>
            <a:endParaRPr lang="en-GB" sz="1100" dirty="0"/>
          </a:p>
          <a:p>
            <a:pPr latinLnBrk="1"/>
            <a:r>
              <a:rPr lang="en-GB" sz="1100" dirty="0" err="1"/>
              <a:t>Chiong</a:t>
            </a:r>
            <a:r>
              <a:rPr lang="en-GB" sz="1100" dirty="0"/>
              <a:t>, Raymond1 </a:t>
            </a:r>
            <a:r>
              <a:rPr lang="en-GB" sz="1100" dirty="0" err="1"/>
              <a:t>rchiong@swin.edu.auJovanovic</a:t>
            </a:r>
            <a:r>
              <a:rPr lang="en-GB" sz="1100" dirty="0"/>
              <a:t>, Jelena2 </a:t>
            </a:r>
            <a:r>
              <a:rPr lang="en-GB" sz="1100" dirty="0" err="1"/>
              <a:t>jeljov@gmail.comGill,T.Grandon</a:t>
            </a:r>
            <a:r>
              <a:rPr lang="en-GB" sz="1100" dirty="0"/>
              <a:t> (2012b) </a:t>
            </a:r>
            <a:r>
              <a:rPr lang="en-GB" sz="1100" dirty="0" smtClean="0"/>
              <a:t>C</a:t>
            </a:r>
          </a:p>
          <a:p>
            <a:pPr latinLnBrk="1"/>
            <a:endParaRPr lang="en-GB" sz="1100" dirty="0"/>
          </a:p>
          <a:p>
            <a:pPr latinLnBrk="1"/>
            <a:r>
              <a:rPr lang="en-GB" sz="1100" dirty="0"/>
              <a:t>Dietz-</a:t>
            </a:r>
            <a:r>
              <a:rPr lang="en-GB" sz="1100" dirty="0" err="1"/>
              <a:t>Uhler</a:t>
            </a:r>
            <a:r>
              <a:rPr lang="en-GB" sz="1100" dirty="0"/>
              <a:t>, B. (2011b) Perceptions of Group-Led Online Discussions: The Benefits of Cooperative Learning. </a:t>
            </a:r>
            <a:r>
              <a:rPr lang="en-GB" sz="1100" i="1" dirty="0"/>
              <a:t>Journal of Educational Technology Systems</a:t>
            </a:r>
            <a:r>
              <a:rPr lang="en-GB" sz="1100" dirty="0"/>
              <a:t> [online]. 40 (4), pp.381-388</a:t>
            </a:r>
            <a:r>
              <a:rPr lang="en-GB" sz="1100" dirty="0" smtClean="0"/>
              <a:t>.</a:t>
            </a:r>
          </a:p>
          <a:p>
            <a:pPr latinLnBrk="1"/>
            <a:endParaRPr lang="en-GB" sz="1100" dirty="0"/>
          </a:p>
          <a:p>
            <a:pPr latinLnBrk="1"/>
            <a:r>
              <a:rPr lang="en-GB" sz="1100" dirty="0"/>
              <a:t>Hill, N. (2007a) </a:t>
            </a:r>
            <a:r>
              <a:rPr lang="en-GB" sz="1100" i="1" dirty="0"/>
              <a:t>Think and Grow Rich</a:t>
            </a:r>
            <a:r>
              <a:rPr lang="en-GB" sz="1100" dirty="0"/>
              <a:t> [online]. Wilder Publications</a:t>
            </a:r>
            <a:r>
              <a:rPr lang="en-GB" sz="1100" dirty="0" smtClean="0"/>
              <a:t>.</a:t>
            </a:r>
          </a:p>
          <a:p>
            <a:pPr latinLnBrk="1"/>
            <a:endParaRPr lang="en-GB" sz="1100" dirty="0"/>
          </a:p>
          <a:p>
            <a:pPr latinLnBrk="1"/>
            <a:r>
              <a:rPr lang="en-GB" sz="1100" dirty="0"/>
              <a:t>Jacqueline, A.B. (2014b) Roles and student identities in online large course forums: Implications for practice. </a:t>
            </a:r>
            <a:r>
              <a:rPr lang="en-GB" sz="1100" i="1" dirty="0"/>
              <a:t>International Review of Research in Open and Distance Learning</a:t>
            </a:r>
            <a:r>
              <a:rPr lang="en-GB" sz="1100" dirty="0"/>
              <a:t> [online]. 15 pp.561-577</a:t>
            </a:r>
            <a:r>
              <a:rPr lang="en-GB" sz="1100" dirty="0" smtClean="0"/>
              <a:t>.</a:t>
            </a:r>
          </a:p>
          <a:p>
            <a:pPr latinLnBrk="1"/>
            <a:endParaRPr lang="en-GB" sz="1100" dirty="0"/>
          </a:p>
          <a:p>
            <a:pPr latinLnBrk="1"/>
            <a:r>
              <a:rPr lang="en-GB" sz="1100" dirty="0" err="1"/>
              <a:t>Jaques</a:t>
            </a:r>
            <a:r>
              <a:rPr lang="en-GB" sz="1100" dirty="0"/>
              <a:t>, D. and Salmon, G. (2007b) </a:t>
            </a:r>
            <a:r>
              <a:rPr lang="en-GB" sz="1100" i="1" dirty="0"/>
              <a:t>Learning in Groups: A Handbook for Face-to-Face and Online </a:t>
            </a:r>
            <a:r>
              <a:rPr lang="en-GB" sz="1100" i="1" dirty="0" smtClean="0"/>
              <a:t>Enviro</a:t>
            </a:r>
          </a:p>
          <a:p>
            <a:pPr latinLnBrk="1"/>
            <a:endParaRPr lang="en-GB" sz="1100" dirty="0"/>
          </a:p>
          <a:p>
            <a:pPr latinLnBrk="1"/>
            <a:r>
              <a:rPr lang="en-GB" sz="1100" dirty="0"/>
              <a:t>Liu, X., Li, L. and Zhang, Z. (2018b) Small group discussion as a key component in online assessment training for enhanced student learning in web-based peer assessment. </a:t>
            </a:r>
            <a:r>
              <a:rPr lang="en-GB" sz="1100" i="1" dirty="0"/>
              <a:t>Assessment &amp; Evaluation in Higher Education</a:t>
            </a:r>
            <a:r>
              <a:rPr lang="en-GB" sz="1100" dirty="0"/>
              <a:t> [online]. 43 (2), pp.207-222</a:t>
            </a:r>
            <a:r>
              <a:rPr lang="en-GB" sz="1100" dirty="0" smtClean="0"/>
              <a:t>.</a:t>
            </a:r>
          </a:p>
          <a:p>
            <a:pPr latinLnBrk="1"/>
            <a:endParaRPr lang="en-GB" sz="1100" dirty="0"/>
          </a:p>
          <a:p>
            <a:pPr latinLnBrk="1"/>
            <a:r>
              <a:rPr lang="en-GB" sz="1100" dirty="0" err="1"/>
              <a:t>Madland</a:t>
            </a:r>
            <a:r>
              <a:rPr lang="en-GB" sz="1100" dirty="0"/>
              <a:t>, C., Griff2 (2016a) Enhancing Student-Student Online Interaction: Exploring the Study Buddy Peer Review Activity. </a:t>
            </a:r>
            <a:r>
              <a:rPr lang="en-GB" sz="1100" i="1" dirty="0"/>
              <a:t>International Review of Research in Open &amp; Distance Learning</a:t>
            </a:r>
            <a:r>
              <a:rPr lang="en-GB" sz="1100" dirty="0"/>
              <a:t> [online]. 17 (157-175), pp.157-175</a:t>
            </a:r>
            <a:r>
              <a:rPr lang="en-GB" sz="1100" dirty="0" smtClean="0"/>
              <a:t>.</a:t>
            </a:r>
          </a:p>
          <a:p>
            <a:pPr latinLnBrk="1"/>
            <a:endParaRPr lang="en-GB" sz="1100" dirty="0"/>
          </a:p>
          <a:p>
            <a:pPr latinLnBrk="1"/>
            <a:r>
              <a:rPr lang="en-GB" sz="1100" dirty="0" err="1"/>
              <a:t>Pozzi</a:t>
            </a:r>
            <a:r>
              <a:rPr lang="en-GB" sz="1100" dirty="0"/>
              <a:t>, Francesca1Andrea, Andrea1Ferlino,Lucia1Persico, Donatella1 (2016b) International Review of Research in Open &amp; Distance Learning. [online]. 17 (2), pp.85-107</a:t>
            </a:r>
            <a:r>
              <a:rPr lang="en-GB" sz="1100" dirty="0" smtClean="0"/>
              <a:t>.</a:t>
            </a:r>
          </a:p>
          <a:p>
            <a:pPr latinLnBrk="1"/>
            <a:endParaRPr lang="en-GB" sz="1100" dirty="0"/>
          </a:p>
          <a:p>
            <a:pPr latinLnBrk="1"/>
            <a:r>
              <a:rPr lang="en-GB" sz="1100" dirty="0"/>
              <a:t>Thor, D., Xiao, N., Zheng, M., Ma, R. and Yu, X.X. (2017b) An interactive online approach to small-group student presentations and discussions. </a:t>
            </a:r>
            <a:r>
              <a:rPr lang="en-GB" sz="1100" i="1" dirty="0"/>
              <a:t>Advances in Physiology Education</a:t>
            </a:r>
            <a:r>
              <a:rPr lang="en-GB" sz="1100" dirty="0"/>
              <a:t> [online]. 41 (4), pp.498-504.</a:t>
            </a:r>
          </a:p>
          <a:p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1156550517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323528" y="620688"/>
            <a:ext cx="6515621" cy="86409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>
                <a:ea typeface="ＭＳ Ｐゴシック" charset="-128"/>
              </a:rPr>
              <a:t>Presentation objectives 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323528" y="1772816"/>
            <a:ext cx="8181378" cy="401633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b="1" dirty="0"/>
              <a:t>By attending this presentation and the discussion you will:</a:t>
            </a:r>
          </a:p>
          <a:p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Learn about the development and implementation of mastermind groups, learn what they are in the context of our MSc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Gain insight from a lecturer and student perspective on setting up, and being part of these groups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Learn about the impact of this method for fostering student community and embedding learning as well as how we might take this concept forward 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91CF9CE-B056-BD44-9BCB-281148601E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9512" y="188640"/>
            <a:ext cx="6515621" cy="720080"/>
          </a:xfrm>
        </p:spPr>
        <p:txBody>
          <a:bodyPr/>
          <a:lstStyle/>
          <a:p>
            <a:r>
              <a:rPr lang="en-US" dirty="0"/>
              <a:t>Context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2BA838-DA34-8947-A8F3-7DBF760C5F2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1040220"/>
            <a:ext cx="9001000" cy="583264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MSc sport and exercise psychology – 2011 – present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Designed by myself and colleagues within HAS – very small team initially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Envisaged/conceived to fill a gap locally as well as provide the most flexible mode of delivery as possible – in order to allow greatest possible flexibility for students (and in recognition of the challenges faced when embarking upon PG study)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British psychological society approved (BPS) – Stage 1 training in sport psychology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Delivered at a distance (online delivery) – with teaching blocks (80/20% split)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Consists of 6 compulsory modules – dissertation, research and 4  content       				specific modules </a:t>
            </a:r>
          </a:p>
        </p:txBody>
      </p:sp>
    </p:spTree>
    <p:extLst>
      <p:ext uri="{BB962C8B-B14F-4D97-AF65-F5344CB8AC3E}">
        <p14:creationId xmlns:p14="http://schemas.microsoft.com/office/powerpoint/2010/main" val="7014461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74B2EC1-8CC1-6440-BE8A-D90D0E71C7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1520" y="404664"/>
            <a:ext cx="8568952" cy="792088"/>
          </a:xfrm>
        </p:spPr>
        <p:txBody>
          <a:bodyPr/>
          <a:lstStyle/>
          <a:p>
            <a:r>
              <a:rPr lang="en-US" dirty="0"/>
              <a:t>Content vs contact…the challenge 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E1A236-101A-404B-B7A4-FA62C93F1F5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23528" y="1628800"/>
            <a:ext cx="8136904" cy="475252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Consistent feedback from the 7 cohorts (very diverse student backgrounds) thus far:</a:t>
            </a:r>
          </a:p>
          <a:p>
            <a:endParaRPr lang="en-US" sz="2000" dirty="0"/>
          </a:p>
          <a:p>
            <a:r>
              <a:rPr lang="en-US" sz="2000" dirty="0"/>
              <a:t>‘ we would like more days in </a:t>
            </a:r>
            <a:r>
              <a:rPr lang="en-US" sz="2000" dirty="0" err="1"/>
              <a:t>uni</a:t>
            </a:r>
            <a:r>
              <a:rPr lang="en-US" sz="2000" dirty="0"/>
              <a:t>’</a:t>
            </a:r>
          </a:p>
          <a:p>
            <a:endParaRPr lang="en-US" sz="2000" dirty="0"/>
          </a:p>
          <a:p>
            <a:r>
              <a:rPr lang="en-US" sz="2000" dirty="0"/>
              <a:t>AND</a:t>
            </a:r>
          </a:p>
          <a:p>
            <a:endParaRPr lang="en-US" sz="2000" dirty="0"/>
          </a:p>
          <a:p>
            <a:r>
              <a:rPr lang="en-US" sz="2000" dirty="0"/>
              <a:t>‘ we would like less days at </a:t>
            </a:r>
            <a:r>
              <a:rPr lang="en-US" sz="2000" dirty="0" err="1"/>
              <a:t>uni</a:t>
            </a:r>
            <a:r>
              <a:rPr lang="en-US" sz="2000" dirty="0"/>
              <a:t>’ </a:t>
            </a:r>
          </a:p>
        </p:txBody>
      </p:sp>
    </p:spTree>
    <p:extLst>
      <p:ext uri="{BB962C8B-B14F-4D97-AF65-F5344CB8AC3E}">
        <p14:creationId xmlns:p14="http://schemas.microsoft.com/office/powerpoint/2010/main" val="36923122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1EE7C21-CB7A-E949-A312-75A87273772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7386" y="188640"/>
            <a:ext cx="6515621" cy="720080"/>
          </a:xfrm>
        </p:spPr>
        <p:txBody>
          <a:bodyPr/>
          <a:lstStyle/>
          <a:p>
            <a:r>
              <a:rPr lang="en-US" dirty="0"/>
              <a:t>Cohort identity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B47B4A-9D14-BC4B-AB2E-54D42E982A5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3386" y="908720"/>
            <a:ext cx="8777101" cy="603104"/>
          </a:xfrm>
        </p:spPr>
        <p:txBody>
          <a:bodyPr/>
          <a:lstStyle/>
          <a:p>
            <a:r>
              <a:rPr lang="en-US" sz="2000" dirty="0"/>
              <a:t>Challenge to develop this when students often do not physically see each other for months at a time – in particular a challenge due to the nature of seminar days @UWE</a:t>
            </a:r>
          </a:p>
          <a:p>
            <a:endParaRPr lang="en-US" sz="2000" dirty="0"/>
          </a:p>
          <a:p>
            <a:r>
              <a:rPr lang="en-US" sz="2000" b="1" dirty="0"/>
              <a:t>Things that we know helps/has helped in the past</a:t>
            </a:r>
            <a:r>
              <a:rPr lang="en-US" sz="2000" dirty="0"/>
              <a:t>:</a:t>
            </a:r>
          </a:p>
          <a:p>
            <a:endParaRPr lang="en-US" sz="2000" dirty="0"/>
          </a:p>
          <a:p>
            <a:pPr marL="285750" indent="-285750">
              <a:buFontTx/>
              <a:buChar char="-"/>
            </a:pPr>
            <a:r>
              <a:rPr lang="en-US" sz="2000" dirty="0"/>
              <a:t>Induction</a:t>
            </a:r>
          </a:p>
          <a:p>
            <a:pPr marL="285750" indent="-285750">
              <a:buFontTx/>
              <a:buChar char="-"/>
            </a:pPr>
            <a:r>
              <a:rPr lang="en-US" sz="2000" dirty="0"/>
              <a:t>Student reps (networks they set up)</a:t>
            </a:r>
          </a:p>
          <a:p>
            <a:pPr marL="285750" indent="-285750">
              <a:buFontTx/>
              <a:buChar char="-"/>
            </a:pPr>
            <a:r>
              <a:rPr lang="en-US" sz="2000" dirty="0"/>
              <a:t>Instant messaging (i.e. Slack)</a:t>
            </a:r>
          </a:p>
          <a:p>
            <a:pPr marL="285750" indent="-285750">
              <a:buFontTx/>
              <a:buChar char="-"/>
            </a:pPr>
            <a:r>
              <a:rPr lang="en-US" sz="2000" dirty="0"/>
              <a:t>Observational learning opportunities (can work other way though)</a:t>
            </a:r>
          </a:p>
          <a:p>
            <a:pPr marL="285750" indent="-285750">
              <a:buFontTx/>
              <a:buChar char="-"/>
            </a:pPr>
            <a:endParaRPr lang="en-US" sz="2000" dirty="0"/>
          </a:p>
          <a:p>
            <a:r>
              <a:rPr lang="en-US" sz="2000" b="1" dirty="0"/>
              <a:t>Introduced this year</a:t>
            </a:r>
            <a:r>
              <a:rPr lang="en-US" sz="2000" dirty="0"/>
              <a:t>:</a:t>
            </a:r>
          </a:p>
          <a:p>
            <a:pPr marL="285750" indent="-285750">
              <a:buFontTx/>
              <a:buChar char="-"/>
            </a:pPr>
            <a:r>
              <a:rPr lang="en-US" sz="2000" dirty="0"/>
              <a:t>Virtual seminars (attendance poor)</a:t>
            </a:r>
          </a:p>
          <a:p>
            <a:pPr marL="285750" indent="-285750">
              <a:buFontTx/>
              <a:buChar char="-"/>
            </a:pPr>
            <a:r>
              <a:rPr lang="en-US" sz="2000" dirty="0"/>
              <a:t>Instant messaging</a:t>
            </a:r>
          </a:p>
          <a:p>
            <a:pPr marL="285750" indent="-285750">
              <a:buFontTx/>
              <a:buChar char="-"/>
            </a:pPr>
            <a:r>
              <a:rPr lang="en-US" sz="2000" dirty="0"/>
              <a:t>Mastermind group………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877278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F5017DB-C11C-B14C-85AB-3907A2722E4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7504" y="332656"/>
            <a:ext cx="6515621" cy="792088"/>
          </a:xfrm>
        </p:spPr>
        <p:txBody>
          <a:bodyPr/>
          <a:lstStyle/>
          <a:p>
            <a:r>
              <a:rPr lang="en-US" dirty="0"/>
              <a:t>The mastermind group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37692F-59A8-CB4E-8DF0-CFE86F68C99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3392" y="1124744"/>
            <a:ext cx="8928992" cy="504056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A mastermind group is roughly defined as the getting together of at least two people in order to co-ordinate knowledge and effort, working toward a defined purpose, in the spirit of harmony (Hill, </a:t>
            </a:r>
            <a:r>
              <a:rPr lang="en-GB" sz="1800" dirty="0" smtClean="0"/>
              <a:t>1920</a:t>
            </a:r>
            <a:r>
              <a:rPr lang="en-GB" sz="1800" dirty="0"/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Originally devised in organisational contexts the concept of a mastermind group was introduced to an online postgraduate degree (MSc Sport and Exercise Psychology) for the academic year 2017-18.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Education research has investigated widely the issue of student identity/and to some extent cohort identity – use online forums heavily on the MSc – research has found these can have negative effects for some students, i.e. on student motivation and identity (Baxter and Haycock, 2014)</a:t>
            </a: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The group was introduced as an optional, weekly term time get together for a community of students who are demographically diverse, as well as geographically distant from each other</a:t>
            </a:r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741533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3C0D323-C5B5-6D47-AF60-1A12A149A8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3528" y="188640"/>
            <a:ext cx="6515621" cy="1366120"/>
          </a:xfrm>
        </p:spPr>
        <p:txBody>
          <a:bodyPr/>
          <a:lstStyle/>
          <a:p>
            <a:r>
              <a:rPr lang="en-US" dirty="0"/>
              <a:t>Mastermind research project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C21BB4-8946-A340-8537-BD3176682DA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06138" y="1772816"/>
            <a:ext cx="8514333" cy="603104"/>
          </a:xfrm>
        </p:spPr>
        <p:txBody>
          <a:bodyPr/>
          <a:lstStyle/>
          <a:p>
            <a:r>
              <a:rPr lang="en-GB" sz="1800" dirty="0"/>
              <a:t>Using an action research approach </a:t>
            </a:r>
            <a:r>
              <a:rPr lang="en-GB" sz="1800" dirty="0" smtClean="0"/>
              <a:t>– observe/reflect/act/evaluate/modify - (</a:t>
            </a:r>
            <a:r>
              <a:rPr lang="en-GB" sz="1800" dirty="0" err="1" smtClean="0"/>
              <a:t>McNiff</a:t>
            </a:r>
            <a:r>
              <a:rPr lang="en-GB" sz="1800" dirty="0" smtClean="0"/>
              <a:t>, 2018; Reason </a:t>
            </a:r>
            <a:r>
              <a:rPr lang="en-GB" sz="1800" dirty="0"/>
              <a:t>and Bradbury, 2008) both students and lecturers involved in the groups were asked about their experience of taking part and running the mastermind groups -  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How the groups have impacted upon learning outcomes throughout the MSc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What were the positives/negatives?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Facilitation/barriers to taking part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How this knowledge can be used going forward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For the MSc team, what did they feel the worth of the groups were….</a:t>
            </a:r>
          </a:p>
        </p:txBody>
      </p:sp>
    </p:spTree>
    <p:extLst>
      <p:ext uri="{BB962C8B-B14F-4D97-AF65-F5344CB8AC3E}">
        <p14:creationId xmlns:p14="http://schemas.microsoft.com/office/powerpoint/2010/main" val="2767372365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4535DCD-C55B-3B4F-8C71-0F46B6FA610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3528" y="332656"/>
            <a:ext cx="8352928" cy="1366120"/>
          </a:xfrm>
        </p:spPr>
        <p:txBody>
          <a:bodyPr/>
          <a:lstStyle/>
          <a:p>
            <a:r>
              <a:rPr lang="en-US" dirty="0"/>
              <a:t>Preliminary findings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C48CE0-4500-9045-802F-A98C8D947BD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41764" y="1268760"/>
            <a:ext cx="8694732" cy="3960440"/>
          </a:xfrm>
        </p:spPr>
        <p:txBody>
          <a:bodyPr/>
          <a:lstStyle/>
          <a:p>
            <a:r>
              <a:rPr lang="en-US" dirty="0"/>
              <a:t>5 taken survey thus far, 3 took part in groups at least once, and 2 did not take part in any of the mastermind sessions:</a:t>
            </a:r>
          </a:p>
          <a:p>
            <a:endParaRPr lang="en-US" dirty="0"/>
          </a:p>
          <a:p>
            <a:r>
              <a:rPr lang="en-US" b="1" dirty="0"/>
              <a:t>Q) Why did you take part in the mastermind groups:</a:t>
            </a:r>
          </a:p>
          <a:p>
            <a:endParaRPr lang="en-US" dirty="0"/>
          </a:p>
          <a:p>
            <a:r>
              <a:rPr lang="en-US" dirty="0"/>
              <a:t>The opportunity to touch base with lecturers and other students in a more open format was really useful</a:t>
            </a:r>
          </a:p>
          <a:p>
            <a:endParaRPr lang="en-US" dirty="0"/>
          </a:p>
          <a:p>
            <a:r>
              <a:rPr lang="en-US" dirty="0"/>
              <a:t>To </a:t>
            </a:r>
            <a:r>
              <a:rPr lang="en-US" b="1" dirty="0"/>
              <a:t>catch up</a:t>
            </a:r>
            <a:r>
              <a:rPr lang="en-US" dirty="0"/>
              <a:t> on recent activities (either learning activities or assignments) with fellow students and course teachers. Sometimes it was an </a:t>
            </a:r>
            <a:r>
              <a:rPr lang="en-US" b="1" dirty="0"/>
              <a:t>useful recap of learning topics</a:t>
            </a:r>
            <a:r>
              <a:rPr lang="en-US" dirty="0"/>
              <a:t>, where to </a:t>
            </a:r>
            <a:r>
              <a:rPr lang="en-US" b="1" dirty="0"/>
              <a:t>gather more information, share ideas, and listen to other opinions or take-home points</a:t>
            </a:r>
            <a:r>
              <a:rPr lang="en-US" dirty="0"/>
              <a:t>. Other times it has proven very helpful in </a:t>
            </a:r>
            <a:r>
              <a:rPr lang="en-US" b="1" dirty="0"/>
              <a:t>clarifying assignments instructions / criteria</a:t>
            </a:r>
            <a:r>
              <a:rPr lang="en-US" dirty="0"/>
              <a:t>: for example, the session where we went through the systematic review main aspects greatly helped me in completing the assignment.</a:t>
            </a:r>
          </a:p>
          <a:p>
            <a:endParaRPr lang="en-US" dirty="0"/>
          </a:p>
          <a:p>
            <a:r>
              <a:rPr lang="en-US" dirty="0"/>
              <a:t>It was useful to </a:t>
            </a:r>
            <a:r>
              <a:rPr lang="en-US" b="1" dirty="0"/>
              <a:t>share concerns and know that other people get the same</a:t>
            </a:r>
            <a:r>
              <a:rPr lang="en-US" dirty="0"/>
              <a:t>, and to find </a:t>
            </a:r>
            <a:r>
              <a:rPr lang="en-US" b="1" dirty="0"/>
              <a:t>answers to questions </a:t>
            </a:r>
            <a:r>
              <a:rPr lang="en-US" dirty="0"/>
              <a:t>that I wouldn't necessarily want to have bothered the tutors with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760726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9A575B6-F8FB-8B4D-A6CF-03950CE4ED4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3529" y="404664"/>
            <a:ext cx="5904656" cy="792088"/>
          </a:xfrm>
        </p:spPr>
        <p:txBody>
          <a:bodyPr/>
          <a:lstStyle/>
          <a:p>
            <a:r>
              <a:rPr lang="en-US" dirty="0"/>
              <a:t>Findings continued…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4A4471-DFC1-EF4D-B038-69EB5BE90B9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23529" y="1628800"/>
            <a:ext cx="8424935" cy="4586661"/>
          </a:xfrm>
        </p:spPr>
        <p:txBody>
          <a:bodyPr/>
          <a:lstStyle/>
          <a:p>
            <a:r>
              <a:rPr lang="en-US" sz="2000" b="1" dirty="0"/>
              <a:t>Q) If you did not take part in any mastermind session why not</a:t>
            </a:r>
          </a:p>
          <a:p>
            <a:endParaRPr lang="en-US" sz="2000" b="1" dirty="0"/>
          </a:p>
          <a:p>
            <a:r>
              <a:rPr lang="en-US" sz="2000" dirty="0"/>
              <a:t>The timing of the sessions did not match my schedule – I would have liked to take part but couldn’t move things to make it possible – also felt some students dominated the conversation/direction of discussion  </a:t>
            </a:r>
          </a:p>
          <a:p>
            <a:endParaRPr lang="en-US" sz="2000" dirty="0"/>
          </a:p>
          <a:p>
            <a:r>
              <a:rPr lang="en-US" sz="2000" dirty="0"/>
              <a:t>Couldn’t get the IT to work, also if I hadn’t done the online activities that week I didn’t feel I could contribute/embarrassed at not having done that weeks work. </a:t>
            </a:r>
          </a:p>
        </p:txBody>
      </p:sp>
    </p:spTree>
    <p:extLst>
      <p:ext uri="{BB962C8B-B14F-4D97-AF65-F5344CB8AC3E}">
        <p14:creationId xmlns:p14="http://schemas.microsoft.com/office/powerpoint/2010/main" val="3306570602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56E99604-B34A-AB45-82E2-A2F6C5EC15CC}" vid="{C3811B3D-AE0C-294C-BC2C-607328485A3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B7AB1D9504C54F9BDC21A13F3D45F8" ma:contentTypeVersion="4" ma:contentTypeDescription="Create a new document." ma:contentTypeScope="" ma:versionID="281a8aee3199a915906587ecc3b4a3d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68fb88f7b8fe3d26c835aeb35faa26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/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128914E3-8E3A-4E90-A19A-DD9CD5C323AB}"/>
</file>

<file path=customXml/itemProps2.xml><?xml version="1.0" encoding="utf-8"?>
<ds:datastoreItem xmlns:ds="http://schemas.openxmlformats.org/officeDocument/2006/customXml" ds:itemID="{D3FA0904-2CD1-42C0-8392-82076CD019A7}"/>
</file>

<file path=customXml/itemProps3.xml><?xml version="1.0" encoding="utf-8"?>
<ds:datastoreItem xmlns:ds="http://schemas.openxmlformats.org/officeDocument/2006/customXml" ds:itemID="{56DFD6FF-9F01-408D-A281-AEEBABADBEE1}"/>
</file>

<file path=docProps/app.xml><?xml version="1.0" encoding="utf-8"?>
<Properties xmlns="http://schemas.openxmlformats.org/officeDocument/2006/extended-properties" xmlns:vt="http://schemas.openxmlformats.org/officeDocument/2006/docPropsVTypes">
  <Template>PPT new template SUNSHINE YELLOW with UWE logo bottom STANDARD</Template>
  <TotalTime>325</TotalTime>
  <Words>1742</Words>
  <Application>Microsoft Office PowerPoint</Application>
  <PresentationFormat>On-screen Show (4:3)</PresentationFormat>
  <Paragraphs>173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ＭＳ Ｐゴシック</vt:lpstr>
      <vt:lpstr>Arial</vt:lpstr>
      <vt:lpstr>Calibri</vt:lpstr>
      <vt:lpstr>Courier New</vt:lpstr>
      <vt:lpstr>Georgia</vt:lpstr>
      <vt:lpstr>Tahoma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Julia Denman</cp:lastModifiedBy>
  <cp:revision>31</cp:revision>
  <cp:lastPrinted>2016-04-26T08:55:24Z</cp:lastPrinted>
  <dcterms:created xsi:type="dcterms:W3CDTF">2016-04-27T08:33:48Z</dcterms:created>
  <dcterms:modified xsi:type="dcterms:W3CDTF">2018-06-06T10:55:38Z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0x01010087B7AB1D9504C54F9BDC21A13F3D45F8</vt:lpwstr>
  </property>
</Properties>
</file>