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customXml/itemProps3.xml" ContentType="application/vnd.openxmlformats-officedocument.customXmlProperties+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Default Extension="rels" ContentType="application/vnd.openxmlformats-package.relationships+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Default Extension="jpg" ContentType="image/jpe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Default Extension="png" ContentType="image/png"/>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customXml/itemProps2.xml" ContentType="application/vnd.openxmlformats-officedocument.customXmlProperties+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Default Extension="jpeg" ContentType="image/jpeg"/>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Layouts/slideLayout12.xml" ContentType="application/vnd.openxmlformats-officedocument.presentationml.slideLayout+xml"/>
  <Default Extension="tiff" ContentType="image/tiff"/>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9" r:id="rId2"/>
  </p:sldMasterIdLst>
  <p:notesMasterIdLst>
    <p:notesMasterId r:id="rId20"/>
  </p:notesMasterIdLst>
  <p:sldIdLst>
    <p:sldId id="256" r:id="rId3"/>
    <p:sldId id="288" r:id="rId4"/>
    <p:sldId id="289" r:id="rId5"/>
    <p:sldId id="267" r:id="rId6"/>
    <p:sldId id="274" r:id="rId7"/>
    <p:sldId id="275" r:id="rId8"/>
    <p:sldId id="276" r:id="rId9"/>
    <p:sldId id="277" r:id="rId10"/>
    <p:sldId id="280" r:id="rId11"/>
    <p:sldId id="264" r:id="rId12"/>
    <p:sldId id="283" r:id="rId13"/>
    <p:sldId id="281" r:id="rId14"/>
    <p:sldId id="282" r:id="rId15"/>
    <p:sldId id="284" r:id="rId16"/>
    <p:sldId id="285" r:id="rId17"/>
    <p:sldId id="286" r:id="rId18"/>
    <p:sldId id="290" r:id="rId19"/>
  </p:sldIdLst>
  <p:sldSz cx="9144000" cy="6858000" type="screen4x3"/>
  <p:notesSz cx="9144000" cy="6858000"/>
  <p:defaultTextStyle>
    <a:defPPr>
      <a:defRPr lang="en-US"/>
    </a:defPPr>
    <a:lvl1pPr algn="l" rtl="0" eaLnBrk="0" fontAlgn="base" hangingPunct="0">
      <a:spcBef>
        <a:spcPct val="0"/>
      </a:spcBef>
      <a:spcAft>
        <a:spcPct val="0"/>
      </a:spcAft>
      <a:defRPr kern="1200">
        <a:solidFill>
          <a:schemeClr val="tx1"/>
        </a:solidFill>
        <a:latin typeface="Arial" charset="0"/>
        <a:ea typeface="ＭＳ Ｐゴシック" charset="-128"/>
        <a:cs typeface="+mn-cs"/>
      </a:defRPr>
    </a:lvl1pPr>
    <a:lvl2pPr marL="455613" indent="1588" algn="l" rtl="0" eaLnBrk="0" fontAlgn="base" hangingPunct="0">
      <a:spcBef>
        <a:spcPct val="0"/>
      </a:spcBef>
      <a:spcAft>
        <a:spcPct val="0"/>
      </a:spcAft>
      <a:defRPr kern="1200">
        <a:solidFill>
          <a:schemeClr val="tx1"/>
        </a:solidFill>
        <a:latin typeface="Arial" charset="0"/>
        <a:ea typeface="ＭＳ Ｐゴシック" charset="-128"/>
        <a:cs typeface="+mn-cs"/>
      </a:defRPr>
    </a:lvl2pPr>
    <a:lvl3pPr marL="912813" indent="1588" algn="l" rtl="0" eaLnBrk="0" fontAlgn="base" hangingPunct="0">
      <a:spcBef>
        <a:spcPct val="0"/>
      </a:spcBef>
      <a:spcAft>
        <a:spcPct val="0"/>
      </a:spcAft>
      <a:defRPr kern="1200">
        <a:solidFill>
          <a:schemeClr val="tx1"/>
        </a:solidFill>
        <a:latin typeface="Arial" charset="0"/>
        <a:ea typeface="ＭＳ Ｐゴシック" charset="-128"/>
        <a:cs typeface="+mn-cs"/>
      </a:defRPr>
    </a:lvl3pPr>
    <a:lvl4pPr marL="1370013" indent="1588" algn="l" rtl="0" eaLnBrk="0" fontAlgn="base" hangingPunct="0">
      <a:spcBef>
        <a:spcPct val="0"/>
      </a:spcBef>
      <a:spcAft>
        <a:spcPct val="0"/>
      </a:spcAft>
      <a:defRPr kern="1200">
        <a:solidFill>
          <a:schemeClr val="tx1"/>
        </a:solidFill>
        <a:latin typeface="Arial" charset="0"/>
        <a:ea typeface="ＭＳ Ｐゴシック" charset="-128"/>
        <a:cs typeface="+mn-cs"/>
      </a:defRPr>
    </a:lvl4pPr>
    <a:lvl5pPr marL="1827213" indent="1588" algn="l" rtl="0" eaLnBrk="0" fontAlgn="base" hangingPunct="0">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p:defaultTextStyle>
  <p:extLst>
    <p:ext uri="{EFAFB233-063F-42B5-8137-9DF3F51BA10A}">
      <p15:sldGuideLst xmlns:p15="http://schemas.microsoft.com/office/powerpoint/2012/main">
        <p15:guide id="1" orient="horz" pos="2160">
          <p15:clr>
            <a:srgbClr val="A4A3A4"/>
          </p15:clr>
        </p15:guide>
        <p15:guide id="2" orient="horz" pos="427">
          <p15:clr>
            <a:srgbClr val="A4A3A4"/>
          </p15:clr>
        </p15:guide>
        <p15:guide id="3" orient="horz" pos="983">
          <p15:clr>
            <a:srgbClr val="A4A3A4"/>
          </p15:clr>
        </p15:guide>
        <p15:guide id="4" orient="horz" pos="3838">
          <p15:clr>
            <a:srgbClr val="A4A3A4"/>
          </p15:clr>
        </p15:guide>
        <p15:guide id="5" pos="2880">
          <p15:clr>
            <a:srgbClr val="A4A3A4"/>
          </p15:clr>
        </p15:guide>
        <p15:guide id="6" pos="562">
          <p15:clr>
            <a:srgbClr val="A4A3A4"/>
          </p15:clr>
        </p15:guide>
        <p15:guide id="7" pos="5103">
          <p15:clr>
            <a:srgbClr val="A4A3A4"/>
          </p15:clr>
        </p15:guide>
        <p15:guide id="8" pos="2562">
          <p15:clr>
            <a:srgbClr val="A4A3A4"/>
          </p15:clr>
        </p15:guide>
        <p15:guide id="9" pos="269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clrMru>
    <a:srgbClr val="598752"/>
    <a:srgbClr val="6DA463"/>
    <a:srgbClr val="1A9DAC"/>
    <a:srgbClr val="A65C45"/>
    <a:srgbClr val="CC7054"/>
    <a:srgbClr val="FFFFFF"/>
    <a:srgbClr val="D6A700"/>
    <a:srgbClr val="958CB2"/>
    <a:srgbClr val="7FBF7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4390"/>
    <p:restoredTop sz="95799" autoAdjust="0"/>
  </p:normalViewPr>
  <p:slideViewPr>
    <p:cSldViewPr showGuides="1">
      <p:cViewPr>
        <p:scale>
          <a:sx n="100" d="100"/>
          <a:sy n="100" d="100"/>
        </p:scale>
        <p:origin x="1456" y="440"/>
      </p:cViewPr>
      <p:guideLst>
        <p:guide orient="horz" pos="2160"/>
        <p:guide orient="horz" pos="427"/>
        <p:guide orient="horz" pos="983"/>
        <p:guide orient="horz" pos="3838"/>
        <p:guide pos="2880"/>
        <p:guide pos="562"/>
        <p:guide pos="5103"/>
        <p:guide pos="2562"/>
        <p:guide pos="2699"/>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8" Type="http://schemas.openxmlformats.org/officeDocument/2006/relationships/slide" Target="slides/slide6.xml"/><Relationship Id="rId26" Type="http://schemas.openxmlformats.org/officeDocument/2006/relationships/customXml" Target="../customXml/item3.xml"/><Relationship Id="rId21" Type="http://schemas.openxmlformats.org/officeDocument/2006/relationships/presProps" Target="pres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7" Type="http://schemas.openxmlformats.org/officeDocument/2006/relationships/slide" Target="slides/slide5.xml"/><Relationship Id="rId25" Type="http://schemas.openxmlformats.org/officeDocument/2006/relationships/customXml" Target="../customXml/item2.xml"/><Relationship Id="rId20" Type="http://schemas.openxmlformats.org/officeDocument/2006/relationships/notesMaster" Target="notesMasters/notesMaster1.xml"/><Relationship Id="rId16" Type="http://schemas.openxmlformats.org/officeDocument/2006/relationships/slide" Target="slides/slide14.xml"/><Relationship Id="rId2" Type="http://schemas.openxmlformats.org/officeDocument/2006/relationships/slideMaster" Target="slideMasters/slideMaster1.xml"/><Relationship Id="rId24" Type="http://schemas.openxmlformats.org/officeDocument/2006/relationships/tableStyles" Target="tableStyles.xml"/><Relationship Id="rId11" Type="http://schemas.openxmlformats.org/officeDocument/2006/relationships/slide" Target="slides/slide9.xml"/><Relationship Id="rId1" Type="http://schemas.openxmlformats.org/officeDocument/2006/relationships/customXml" Target="../customXml/item1.xml"/><Relationship Id="rId6" Type="http://schemas.openxmlformats.org/officeDocument/2006/relationships/slide" Target="slides/slide4.xml"/><Relationship Id="rId23" Type="http://schemas.openxmlformats.org/officeDocument/2006/relationships/theme" Target="theme/theme1.xml"/><Relationship Id="rId15" Type="http://schemas.openxmlformats.org/officeDocument/2006/relationships/slide" Target="slides/slide13.xml"/><Relationship Id="rId5" Type="http://schemas.openxmlformats.org/officeDocument/2006/relationships/slide" Target="slides/slide3.xml"/><Relationship Id="rId10" Type="http://schemas.openxmlformats.org/officeDocument/2006/relationships/slide" Target="slides/slide8.xml"/><Relationship Id="rId19" Type="http://schemas.openxmlformats.org/officeDocument/2006/relationships/slide" Target="slides/slide17.xml"/><Relationship Id="rId9" Type="http://schemas.openxmlformats.org/officeDocument/2006/relationships/slide" Target="slides/slide7.xml"/><Relationship Id="rId22" Type="http://schemas.openxmlformats.org/officeDocument/2006/relationships/viewProps" Target="viewProps.xml"/><Relationship Id="rId14" Type="http://schemas.openxmlformats.org/officeDocument/2006/relationships/slide" Target="slides/slide12.xml"/><Relationship Id="rId4"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hdr" sz="quarter"/>
          </p:nvPr>
        </p:nvSpPr>
        <p:spPr bwMode="auto">
          <a:xfrm>
            <a:off x="0" y="0"/>
            <a:ext cx="3962400" cy="342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ea typeface="ＭＳ Ｐゴシック" charset="0"/>
                <a:cs typeface="ＭＳ Ｐゴシック" charset="0"/>
              </a:defRPr>
            </a:lvl1pPr>
          </a:lstStyle>
          <a:p>
            <a:pPr>
              <a:defRPr/>
            </a:pPr>
            <a:endParaRPr lang="en-US"/>
          </a:p>
        </p:txBody>
      </p:sp>
      <p:sp>
        <p:nvSpPr>
          <p:cNvPr id="11267" name="Rectangle 3"/>
          <p:cNvSpPr>
            <a:spLocks noGrp="1" noChangeArrowheads="1"/>
          </p:cNvSpPr>
          <p:nvPr>
            <p:ph type="dt" idx="1"/>
          </p:nvPr>
        </p:nvSpPr>
        <p:spPr bwMode="auto">
          <a:xfrm>
            <a:off x="5180013" y="0"/>
            <a:ext cx="3962400" cy="342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ea typeface="ＭＳ Ｐゴシック" charset="0"/>
                <a:cs typeface="ＭＳ Ｐゴシック" charset="0"/>
              </a:defRPr>
            </a:lvl1pPr>
          </a:lstStyle>
          <a:p>
            <a:pPr>
              <a:defRPr/>
            </a:pPr>
            <a:endParaRPr lang="en-US"/>
          </a:p>
        </p:txBody>
      </p:sp>
      <p:sp>
        <p:nvSpPr>
          <p:cNvPr id="12292" name="Rectangle 4"/>
          <p:cNvSpPr>
            <a:spLocks noGrp="1" noRot="1" noChangeAspect="1" noChangeArrowheads="1" noTextEdit="1"/>
          </p:cNvSpPr>
          <p:nvPr>
            <p:ph type="sldImg" idx="2"/>
          </p:nvPr>
        </p:nvSpPr>
        <p:spPr bwMode="auto">
          <a:xfrm>
            <a:off x="2857500" y="514350"/>
            <a:ext cx="3429000" cy="25717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1269" name="Rectangle 5"/>
          <p:cNvSpPr>
            <a:spLocks noGrp="1" noChangeArrowheads="1"/>
          </p:cNvSpPr>
          <p:nvPr>
            <p:ph type="body" sz="quarter" idx="3"/>
          </p:nvPr>
        </p:nvSpPr>
        <p:spPr bwMode="auto">
          <a:xfrm>
            <a:off x="914400" y="3257550"/>
            <a:ext cx="7315200" cy="30861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1270" name="Rectangle 6"/>
          <p:cNvSpPr>
            <a:spLocks noGrp="1" noChangeArrowheads="1"/>
          </p:cNvSpPr>
          <p:nvPr>
            <p:ph type="ftr" sz="quarter" idx="4"/>
          </p:nvPr>
        </p:nvSpPr>
        <p:spPr bwMode="auto">
          <a:xfrm>
            <a:off x="0" y="6513513"/>
            <a:ext cx="3962400" cy="342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ea typeface="ＭＳ Ｐゴシック" charset="0"/>
                <a:cs typeface="ＭＳ Ｐゴシック" charset="0"/>
              </a:defRPr>
            </a:lvl1pPr>
          </a:lstStyle>
          <a:p>
            <a:pPr>
              <a:defRPr/>
            </a:pPr>
            <a:endParaRPr lang="en-US"/>
          </a:p>
        </p:txBody>
      </p:sp>
      <p:sp>
        <p:nvSpPr>
          <p:cNvPr id="11271" name="Rectangle 7"/>
          <p:cNvSpPr>
            <a:spLocks noGrp="1" noChangeArrowheads="1"/>
          </p:cNvSpPr>
          <p:nvPr>
            <p:ph type="sldNum" sz="quarter" idx="5"/>
          </p:nvPr>
        </p:nvSpPr>
        <p:spPr bwMode="auto">
          <a:xfrm>
            <a:off x="5180013" y="6513513"/>
            <a:ext cx="3962400" cy="342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0F8A6BB3-15F9-4141-AB05-7BFCB398C0ED}" type="slidenum">
              <a:rPr lang="en-US" altLang="en-US"/>
              <a:pPr>
                <a:defRPr/>
              </a:pPr>
              <a:t>‹#›</a:t>
            </a:fld>
            <a:endParaRPr lang="en-US" altLang="en-US"/>
          </a:p>
        </p:txBody>
      </p:sp>
    </p:spTree>
    <p:extLst>
      <p:ext uri="{BB962C8B-B14F-4D97-AF65-F5344CB8AC3E}">
        <p14:creationId xmlns:p14="http://schemas.microsoft.com/office/powerpoint/2010/main" val="52736644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0"/>
        <a:cs typeface="ＭＳ Ｐゴシック" charset="0"/>
      </a:defRPr>
    </a:lvl1pPr>
    <a:lvl2pPr marL="455613" algn="l" rtl="0" eaLnBrk="0" fontAlgn="base" hangingPunct="0">
      <a:spcBef>
        <a:spcPct val="30000"/>
      </a:spcBef>
      <a:spcAft>
        <a:spcPct val="0"/>
      </a:spcAft>
      <a:defRPr sz="1200" kern="1200">
        <a:solidFill>
          <a:schemeClr val="tx1"/>
        </a:solidFill>
        <a:latin typeface="Arial" charset="0"/>
        <a:ea typeface="ＭＳ Ｐゴシック" charset="0"/>
        <a:cs typeface="+mn-cs"/>
      </a:defRPr>
    </a:lvl2pPr>
    <a:lvl3pPr marL="912813" algn="l" rtl="0" eaLnBrk="0" fontAlgn="base" hangingPunct="0">
      <a:spcBef>
        <a:spcPct val="30000"/>
      </a:spcBef>
      <a:spcAft>
        <a:spcPct val="0"/>
      </a:spcAft>
      <a:defRPr sz="1200" kern="1200">
        <a:solidFill>
          <a:schemeClr val="tx1"/>
        </a:solidFill>
        <a:latin typeface="Arial" charset="0"/>
        <a:ea typeface="ＭＳ Ｐゴシック" charset="0"/>
        <a:cs typeface="+mn-cs"/>
      </a:defRPr>
    </a:lvl3pPr>
    <a:lvl4pPr marL="1370013" algn="l" rtl="0" eaLnBrk="0" fontAlgn="base" hangingPunct="0">
      <a:spcBef>
        <a:spcPct val="30000"/>
      </a:spcBef>
      <a:spcAft>
        <a:spcPct val="0"/>
      </a:spcAft>
      <a:defRPr sz="1200" kern="1200">
        <a:solidFill>
          <a:schemeClr val="tx1"/>
        </a:solidFill>
        <a:latin typeface="Arial" charset="0"/>
        <a:ea typeface="ＭＳ Ｐゴシック" charset="0"/>
        <a:cs typeface="+mn-cs"/>
      </a:defRPr>
    </a:lvl4pPr>
    <a:lvl5pPr marL="1827213" algn="l" rtl="0" eaLnBrk="0" fontAlgn="base" hangingPunct="0">
      <a:spcBef>
        <a:spcPct val="30000"/>
      </a:spcBef>
      <a:spcAft>
        <a:spcPct val="0"/>
      </a:spcAft>
      <a:defRPr sz="1200" kern="1200">
        <a:solidFill>
          <a:schemeClr val="tx1"/>
        </a:solidFill>
        <a:latin typeface="Arial" charset="0"/>
        <a:ea typeface="ＭＳ Ｐゴシック" charset="0"/>
        <a:cs typeface="+mn-cs"/>
      </a:defRPr>
    </a:lvl5pPr>
    <a:lvl6pPr marL="2285943" algn="l" defTabSz="914378" rtl="0" eaLnBrk="1" latinLnBrk="0" hangingPunct="1">
      <a:defRPr sz="1200" kern="1200">
        <a:solidFill>
          <a:schemeClr val="tx1"/>
        </a:solidFill>
        <a:latin typeface="+mn-lt"/>
        <a:ea typeface="+mn-ea"/>
        <a:cs typeface="+mn-cs"/>
      </a:defRPr>
    </a:lvl6pPr>
    <a:lvl7pPr marL="2743132" algn="l" defTabSz="914378" rtl="0" eaLnBrk="1" latinLnBrk="0" hangingPunct="1">
      <a:defRPr sz="1200" kern="1200">
        <a:solidFill>
          <a:schemeClr val="tx1"/>
        </a:solidFill>
        <a:latin typeface="+mn-lt"/>
        <a:ea typeface="+mn-ea"/>
        <a:cs typeface="+mn-cs"/>
      </a:defRPr>
    </a:lvl7pPr>
    <a:lvl8pPr marL="3200320" algn="l" defTabSz="914378" rtl="0" eaLnBrk="1" latinLnBrk="0" hangingPunct="1">
      <a:defRPr sz="1200" kern="1200">
        <a:solidFill>
          <a:schemeClr val="tx1"/>
        </a:solidFill>
        <a:latin typeface="+mn-lt"/>
        <a:ea typeface="+mn-ea"/>
        <a:cs typeface="+mn-cs"/>
      </a:defRPr>
    </a:lvl8pPr>
    <a:lvl9pPr marL="3657509" algn="l" defTabSz="914378"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0F8A6BB3-15F9-4141-AB05-7BFCB398C0ED}" type="slidenum">
              <a:rPr lang="en-US" altLang="en-US" smtClean="0"/>
              <a:pPr>
                <a:defRPr/>
              </a:pPr>
              <a:t>2</a:t>
            </a:fld>
            <a:endParaRPr lang="en-US" altLang="en-US"/>
          </a:p>
        </p:txBody>
      </p:sp>
    </p:spTree>
    <p:extLst>
      <p:ext uri="{BB962C8B-B14F-4D97-AF65-F5344CB8AC3E}">
        <p14:creationId xmlns:p14="http://schemas.microsoft.com/office/powerpoint/2010/main" val="15659810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0F8A6BB3-15F9-4141-AB05-7BFCB398C0ED}" type="slidenum">
              <a:rPr lang="en-US" altLang="en-US" smtClean="0"/>
              <a:pPr>
                <a:defRPr/>
              </a:pPr>
              <a:t>3</a:t>
            </a:fld>
            <a:endParaRPr lang="en-US" altLang="en-US"/>
          </a:p>
        </p:txBody>
      </p:sp>
    </p:spTree>
    <p:extLst>
      <p:ext uri="{BB962C8B-B14F-4D97-AF65-F5344CB8AC3E}">
        <p14:creationId xmlns:p14="http://schemas.microsoft.com/office/powerpoint/2010/main" val="2756133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Main presentation title slide">
    <p:bg>
      <p:bgPr>
        <a:solidFill>
          <a:srgbClr val="6DA463"/>
        </a:solidFill>
        <a:effectLst/>
      </p:bgPr>
    </p:bg>
    <p:spTree>
      <p:nvGrpSpPr>
        <p:cNvPr id="1" name=""/>
        <p:cNvGrpSpPr/>
        <p:nvPr/>
      </p:nvGrpSpPr>
      <p:grpSpPr>
        <a:xfrm>
          <a:off x="0" y="0"/>
          <a:ext cx="0" cy="0"/>
          <a:chOff x="0" y="0"/>
          <a:chExt cx="0" cy="0"/>
        </a:xfrm>
      </p:grpSpPr>
      <p:cxnSp>
        <p:nvCxnSpPr>
          <p:cNvPr id="6" name="Straight Connector 5"/>
          <p:cNvCxnSpPr/>
          <p:nvPr userDrawn="1"/>
        </p:nvCxnSpPr>
        <p:spPr>
          <a:xfrm>
            <a:off x="1919288" y="1443038"/>
            <a:ext cx="0" cy="3657600"/>
          </a:xfrm>
          <a:prstGeom prst="line">
            <a:avLst/>
          </a:prstGeom>
          <a:ln w="6350">
            <a:solidFill>
              <a:schemeClr val="bg1"/>
            </a:solidFill>
          </a:ln>
        </p:spPr>
        <p:style>
          <a:lnRef idx="1">
            <a:schemeClr val="accent2"/>
          </a:lnRef>
          <a:fillRef idx="0">
            <a:schemeClr val="accent2"/>
          </a:fillRef>
          <a:effectRef idx="0">
            <a:schemeClr val="accent2"/>
          </a:effectRef>
          <a:fontRef idx="minor">
            <a:schemeClr val="tx1"/>
          </a:fontRef>
        </p:style>
      </p:cxnSp>
      <p:pic>
        <p:nvPicPr>
          <p:cNvPr id="7" name="Picture 11" descr="UWE-Logo-Bottom.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14363" y="5783263"/>
            <a:ext cx="2182812" cy="1074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 Placeholder 14"/>
          <p:cNvSpPr>
            <a:spLocks noGrp="1"/>
          </p:cNvSpPr>
          <p:nvPr>
            <p:ph type="body" sz="quarter" idx="14"/>
          </p:nvPr>
        </p:nvSpPr>
        <p:spPr>
          <a:xfrm>
            <a:off x="2325600" y="1340768"/>
            <a:ext cx="6062750" cy="3774848"/>
          </a:xfrm>
          <a:prstGeom prst="rect">
            <a:avLst/>
          </a:prstGeom>
        </p:spPr>
        <p:txBody>
          <a:bodyPr lIns="0" tIns="0" rIns="0" bIns="0"/>
          <a:lstStyle>
            <a:lvl1pPr marL="0" indent="0">
              <a:lnSpc>
                <a:spcPts val="4800"/>
              </a:lnSpc>
              <a:spcBef>
                <a:spcPts val="0"/>
              </a:spcBef>
              <a:buFontTx/>
              <a:buNone/>
              <a:defRPr sz="4400" b="0" i="0">
                <a:solidFill>
                  <a:schemeClr val="bg1"/>
                </a:solidFill>
                <a:latin typeface="Georgia" charset="0"/>
                <a:ea typeface="Georgia" charset="0"/>
                <a:cs typeface="Georgia" charset="0"/>
              </a:defRPr>
            </a:lvl1pPr>
          </a:lstStyle>
          <a:p>
            <a:pPr lvl="0"/>
            <a:r>
              <a:rPr lang="en-GB" dirty="0" smtClean="0"/>
              <a:t>Click to edit Master text styles</a:t>
            </a:r>
          </a:p>
        </p:txBody>
      </p:sp>
      <p:sp>
        <p:nvSpPr>
          <p:cNvPr id="18" name="Text Placeholder 14"/>
          <p:cNvSpPr>
            <a:spLocks noGrp="1"/>
          </p:cNvSpPr>
          <p:nvPr>
            <p:ph type="body" sz="quarter" idx="15"/>
          </p:nvPr>
        </p:nvSpPr>
        <p:spPr>
          <a:xfrm>
            <a:off x="640800" y="1427168"/>
            <a:ext cx="1219139" cy="358775"/>
          </a:xfrm>
          <a:prstGeom prst="rect">
            <a:avLst/>
          </a:prstGeom>
        </p:spPr>
        <p:txBody>
          <a:bodyPr lIns="0" tIns="0" rIns="0" bIns="0"/>
          <a:lstStyle>
            <a:lvl1pPr marL="0" indent="0">
              <a:lnSpc>
                <a:spcPts val="1300"/>
              </a:lnSpc>
              <a:spcBef>
                <a:spcPts val="0"/>
              </a:spcBef>
              <a:buFontTx/>
              <a:buNone/>
              <a:defRPr sz="1100" b="0" i="0">
                <a:solidFill>
                  <a:schemeClr val="bg1"/>
                </a:solidFill>
                <a:latin typeface="Tahoma" charset="0"/>
                <a:ea typeface="Tahoma" charset="0"/>
                <a:cs typeface="Tahoma" charset="0"/>
              </a:defRPr>
            </a:lvl1pPr>
          </a:lstStyle>
          <a:p>
            <a:pPr lvl="0"/>
            <a:r>
              <a:rPr lang="en-GB" dirty="0" smtClean="0"/>
              <a:t>Click to edit Master text styles</a:t>
            </a:r>
          </a:p>
        </p:txBody>
      </p:sp>
      <p:sp>
        <p:nvSpPr>
          <p:cNvPr id="19" name="Text Placeholder 14"/>
          <p:cNvSpPr>
            <a:spLocks noGrp="1"/>
          </p:cNvSpPr>
          <p:nvPr>
            <p:ph type="body" sz="quarter" idx="16"/>
          </p:nvPr>
        </p:nvSpPr>
        <p:spPr>
          <a:xfrm>
            <a:off x="640800" y="1787168"/>
            <a:ext cx="1219139" cy="536400"/>
          </a:xfrm>
          <a:prstGeom prst="rect">
            <a:avLst/>
          </a:prstGeom>
        </p:spPr>
        <p:txBody>
          <a:bodyPr lIns="0" tIns="0" rIns="0" bIns="0"/>
          <a:lstStyle>
            <a:lvl1pPr marL="0" indent="0">
              <a:lnSpc>
                <a:spcPts val="1300"/>
              </a:lnSpc>
              <a:spcBef>
                <a:spcPts val="0"/>
              </a:spcBef>
              <a:buFontTx/>
              <a:buNone/>
              <a:defRPr sz="1100" b="1" i="0">
                <a:solidFill>
                  <a:schemeClr val="bg1"/>
                </a:solidFill>
                <a:latin typeface="Tahoma" charset="0"/>
                <a:ea typeface="Tahoma" charset="0"/>
                <a:cs typeface="Tahoma" charset="0"/>
              </a:defRPr>
            </a:lvl1pPr>
          </a:lstStyle>
          <a:p>
            <a:pPr lvl="0"/>
            <a:r>
              <a:rPr lang="en-GB" dirty="0" smtClean="0"/>
              <a:t>Click to edit Master text styles</a:t>
            </a:r>
          </a:p>
        </p:txBody>
      </p:sp>
      <p:sp>
        <p:nvSpPr>
          <p:cNvPr id="20" name="Text Placeholder 14"/>
          <p:cNvSpPr>
            <a:spLocks noGrp="1"/>
          </p:cNvSpPr>
          <p:nvPr>
            <p:ph type="body" sz="quarter" idx="17"/>
          </p:nvPr>
        </p:nvSpPr>
        <p:spPr>
          <a:xfrm>
            <a:off x="640800" y="2330768"/>
            <a:ext cx="1219139" cy="695325"/>
          </a:xfrm>
          <a:prstGeom prst="rect">
            <a:avLst/>
          </a:prstGeom>
        </p:spPr>
        <p:txBody>
          <a:bodyPr lIns="0" tIns="0" rIns="0" bIns="0"/>
          <a:lstStyle>
            <a:lvl1pPr marL="0" indent="0">
              <a:lnSpc>
                <a:spcPts val="1300"/>
              </a:lnSpc>
              <a:spcBef>
                <a:spcPts val="0"/>
              </a:spcBef>
              <a:buFontTx/>
              <a:buNone/>
              <a:defRPr sz="1100" b="1" i="0">
                <a:solidFill>
                  <a:schemeClr val="bg1"/>
                </a:solidFill>
                <a:latin typeface="Tahoma" charset="0"/>
                <a:ea typeface="Tahoma" charset="0"/>
                <a:cs typeface="Tahoma" charset="0"/>
              </a:defRPr>
            </a:lvl1pPr>
          </a:lstStyle>
          <a:p>
            <a:pPr lvl="0"/>
            <a:r>
              <a:rPr lang="en-GB" dirty="0" smtClean="0"/>
              <a:t>Click to edit Master text styles</a:t>
            </a:r>
          </a:p>
        </p:txBody>
      </p:sp>
      <p:sp>
        <p:nvSpPr>
          <p:cNvPr id="8" name="Text Placeholder 14"/>
          <p:cNvSpPr>
            <a:spLocks noGrp="1"/>
          </p:cNvSpPr>
          <p:nvPr>
            <p:ph type="body" sz="quarter" idx="18"/>
          </p:nvPr>
        </p:nvSpPr>
        <p:spPr>
          <a:xfrm>
            <a:off x="645062" y="4960139"/>
            <a:ext cx="1219139" cy="229774"/>
          </a:xfrm>
          <a:prstGeom prst="rect">
            <a:avLst/>
          </a:prstGeom>
        </p:spPr>
        <p:txBody>
          <a:bodyPr lIns="0" tIns="0" rIns="0" bIns="0"/>
          <a:lstStyle>
            <a:lvl1pPr marL="0" indent="0">
              <a:lnSpc>
                <a:spcPts val="1300"/>
              </a:lnSpc>
              <a:spcBef>
                <a:spcPts val="0"/>
              </a:spcBef>
              <a:buFontTx/>
              <a:buNone/>
              <a:defRPr sz="1100" b="0" i="0">
                <a:solidFill>
                  <a:schemeClr val="bg1"/>
                </a:solidFill>
                <a:latin typeface="Tahoma"/>
                <a:ea typeface="Tahoma"/>
                <a:cs typeface="Tahoma"/>
              </a:defRPr>
            </a:lvl1pPr>
          </a:lstStyle>
          <a:p>
            <a:pPr lvl="0"/>
            <a:r>
              <a:rPr lang="en-GB" dirty="0" smtClean="0"/>
              <a:t>Click to edit Master text styles</a:t>
            </a:r>
          </a:p>
        </p:txBody>
      </p:sp>
    </p:spTree>
    <p:extLst>
      <p:ext uri="{BB962C8B-B14F-4D97-AF65-F5344CB8AC3E}">
        <p14:creationId xmlns:p14="http://schemas.microsoft.com/office/powerpoint/2010/main" val="520498249"/>
      </p:ext>
    </p:extLst>
  </p:cSld>
  <p:clrMapOvr>
    <a:masterClrMapping/>
  </p:clrMapOvr>
  <p:transitio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mage slide">
    <p:spTree>
      <p:nvGrpSpPr>
        <p:cNvPr id="1" name=""/>
        <p:cNvGrpSpPr/>
        <p:nvPr/>
      </p:nvGrpSpPr>
      <p:grpSpPr>
        <a:xfrm>
          <a:off x="0" y="0"/>
          <a:ext cx="0" cy="0"/>
          <a:chOff x="0" y="0"/>
          <a:chExt cx="0" cy="0"/>
        </a:xfrm>
      </p:grpSpPr>
      <p:pic>
        <p:nvPicPr>
          <p:cNvPr id="3" name="Picture 1" descr="UWE-Logo-Bottom.jp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900113" y="6326188"/>
            <a:ext cx="1081087" cy="531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Picture Placeholder 12"/>
          <p:cNvSpPr>
            <a:spLocks noGrp="1"/>
          </p:cNvSpPr>
          <p:nvPr>
            <p:ph type="pic" sz="quarter" idx="13"/>
          </p:nvPr>
        </p:nvSpPr>
        <p:spPr>
          <a:xfrm>
            <a:off x="0" y="0"/>
            <a:ext cx="9144000" cy="6021288"/>
          </a:xfrm>
          <a:prstGeom prst="rect">
            <a:avLst/>
          </a:prstGeom>
        </p:spPr>
        <p:txBody>
          <a:bodyPr/>
          <a:lstStyle/>
          <a:p>
            <a:endParaRPr lang="en-US" dirty="0"/>
          </a:p>
        </p:txBody>
      </p:sp>
    </p:spTree>
    <p:extLst>
      <p:ext uri="{BB962C8B-B14F-4D97-AF65-F5344CB8AC3E}">
        <p14:creationId xmlns:p14="http://schemas.microsoft.com/office/powerpoint/2010/main" val="1696404744"/>
      </p:ext>
    </p:extLst>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Picture Placeholder 12"/>
          <p:cNvSpPr>
            <a:spLocks noGrp="1"/>
          </p:cNvSpPr>
          <p:nvPr>
            <p:ph type="pic" sz="quarter" idx="11"/>
          </p:nvPr>
        </p:nvSpPr>
        <p:spPr>
          <a:xfrm>
            <a:off x="6118225" y="1268760"/>
            <a:ext cx="3025775" cy="4752528"/>
          </a:xfrm>
          <a:prstGeom prst="rect">
            <a:avLst/>
          </a:prstGeom>
        </p:spPr>
        <p:txBody>
          <a:bodyPr/>
          <a:lstStyle/>
          <a:p>
            <a:endParaRPr lang="en-US" dirty="0"/>
          </a:p>
        </p:txBody>
      </p:sp>
      <p:sp>
        <p:nvSpPr>
          <p:cNvPr id="4" name="Picture Placeholder 12"/>
          <p:cNvSpPr>
            <a:spLocks noGrp="1"/>
          </p:cNvSpPr>
          <p:nvPr>
            <p:ph type="pic" sz="quarter" idx="12"/>
          </p:nvPr>
        </p:nvSpPr>
        <p:spPr>
          <a:xfrm>
            <a:off x="0" y="1268760"/>
            <a:ext cx="3024188" cy="4752528"/>
          </a:xfrm>
          <a:prstGeom prst="rect">
            <a:avLst/>
          </a:prstGeom>
        </p:spPr>
        <p:txBody>
          <a:bodyPr/>
          <a:lstStyle/>
          <a:p>
            <a:endParaRPr lang="en-US"/>
          </a:p>
        </p:txBody>
      </p:sp>
      <p:sp>
        <p:nvSpPr>
          <p:cNvPr id="5" name="Picture Placeholder 12"/>
          <p:cNvSpPr>
            <a:spLocks noGrp="1"/>
          </p:cNvSpPr>
          <p:nvPr>
            <p:ph type="pic" sz="quarter" idx="13"/>
          </p:nvPr>
        </p:nvSpPr>
        <p:spPr>
          <a:xfrm>
            <a:off x="3059113" y="1268760"/>
            <a:ext cx="3020316" cy="2337087"/>
          </a:xfrm>
          <a:prstGeom prst="rect">
            <a:avLst/>
          </a:prstGeom>
        </p:spPr>
        <p:txBody>
          <a:bodyPr/>
          <a:lstStyle/>
          <a:p>
            <a:endParaRPr lang="en-US"/>
          </a:p>
        </p:txBody>
      </p:sp>
      <p:sp>
        <p:nvSpPr>
          <p:cNvPr id="6" name="Picture Placeholder 12"/>
          <p:cNvSpPr>
            <a:spLocks noGrp="1"/>
          </p:cNvSpPr>
          <p:nvPr>
            <p:ph type="pic" sz="quarter" idx="14"/>
          </p:nvPr>
        </p:nvSpPr>
        <p:spPr>
          <a:xfrm>
            <a:off x="3059113" y="3642359"/>
            <a:ext cx="3020316" cy="2378929"/>
          </a:xfrm>
          <a:prstGeom prst="rect">
            <a:avLst/>
          </a:prstGeom>
        </p:spPr>
        <p:txBody>
          <a:bodyPr/>
          <a:lstStyle/>
          <a:p>
            <a:endParaRPr lang="en-US" dirty="0"/>
          </a:p>
        </p:txBody>
      </p:sp>
      <p:pic>
        <p:nvPicPr>
          <p:cNvPr id="7" name="Picture 6" descr="UWE-Logo-Bottom.jp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900113" y="6326188"/>
            <a:ext cx="1081087" cy="531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Placeholder 5"/>
          <p:cNvSpPr>
            <a:spLocks noGrp="1"/>
          </p:cNvSpPr>
          <p:nvPr>
            <p:ph type="body" sz="quarter" idx="10"/>
          </p:nvPr>
        </p:nvSpPr>
        <p:spPr>
          <a:xfrm>
            <a:off x="467545" y="444420"/>
            <a:ext cx="8136903" cy="608316"/>
          </a:xfrm>
          <a:prstGeom prst="rect">
            <a:avLst/>
          </a:prstGeom>
        </p:spPr>
        <p:txBody>
          <a:bodyPr lIns="0" tIns="0" rIns="0" bIns="0"/>
          <a:lstStyle>
            <a:lvl1pPr marL="0" indent="0">
              <a:lnSpc>
                <a:spcPts val="4200"/>
              </a:lnSpc>
              <a:buFontTx/>
              <a:buNone/>
              <a:defRPr sz="3200" b="0" i="0" baseline="0">
                <a:solidFill>
                  <a:srgbClr val="598752"/>
                </a:solidFill>
                <a:latin typeface="Georgia"/>
                <a:ea typeface="Georgia"/>
                <a:cs typeface="Georgia"/>
              </a:defRPr>
            </a:lvl1pPr>
          </a:lstStyle>
          <a:p>
            <a:pPr lvl="0"/>
            <a:r>
              <a:rPr lang="en-GB" dirty="0" smtClean="0"/>
              <a:t>Click to edit Master text styles</a:t>
            </a:r>
          </a:p>
        </p:txBody>
      </p:sp>
    </p:spTree>
    <p:extLst>
      <p:ext uri="{BB962C8B-B14F-4D97-AF65-F5344CB8AC3E}">
        <p14:creationId xmlns:p14="http://schemas.microsoft.com/office/powerpoint/2010/main" val="714486670"/>
      </p:ext>
    </p:extLst>
  </p:cSld>
  <p:clrMapOvr>
    <a:masterClrMapping/>
  </p:clrMapOvr>
  <p:transition spd="slow">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Text Placeholder 5"/>
          <p:cNvSpPr>
            <a:spLocks noGrp="1"/>
          </p:cNvSpPr>
          <p:nvPr>
            <p:ph type="body" sz="quarter" idx="10"/>
          </p:nvPr>
        </p:nvSpPr>
        <p:spPr>
          <a:xfrm>
            <a:off x="467545" y="444420"/>
            <a:ext cx="8136903" cy="608316"/>
          </a:xfrm>
          <a:prstGeom prst="rect">
            <a:avLst/>
          </a:prstGeom>
        </p:spPr>
        <p:txBody>
          <a:bodyPr lIns="0" tIns="0" rIns="0" bIns="0"/>
          <a:lstStyle>
            <a:lvl1pPr marL="0" indent="0">
              <a:lnSpc>
                <a:spcPts val="4200"/>
              </a:lnSpc>
              <a:buFontTx/>
              <a:buNone/>
              <a:defRPr sz="3200" b="0" i="0" baseline="0">
                <a:solidFill>
                  <a:srgbClr val="598752"/>
                </a:solidFill>
                <a:latin typeface="Georgia"/>
                <a:ea typeface="Georgia"/>
                <a:cs typeface="Georgia"/>
              </a:defRPr>
            </a:lvl1pPr>
          </a:lstStyle>
          <a:p>
            <a:pPr lvl="0"/>
            <a:r>
              <a:rPr lang="en-GB" dirty="0" smtClean="0"/>
              <a:t>Click to edit Master text styles</a:t>
            </a:r>
          </a:p>
        </p:txBody>
      </p:sp>
      <p:sp>
        <p:nvSpPr>
          <p:cNvPr id="4" name="Picture Placeholder 12"/>
          <p:cNvSpPr>
            <a:spLocks noGrp="1"/>
          </p:cNvSpPr>
          <p:nvPr>
            <p:ph type="pic" sz="quarter" idx="11"/>
          </p:nvPr>
        </p:nvSpPr>
        <p:spPr>
          <a:xfrm>
            <a:off x="6118225" y="1268760"/>
            <a:ext cx="3025775" cy="4752528"/>
          </a:xfrm>
          <a:prstGeom prst="rect">
            <a:avLst/>
          </a:prstGeom>
        </p:spPr>
        <p:txBody>
          <a:bodyPr/>
          <a:lstStyle/>
          <a:p>
            <a:endParaRPr lang="en-US" dirty="0"/>
          </a:p>
        </p:txBody>
      </p:sp>
      <p:sp>
        <p:nvSpPr>
          <p:cNvPr id="5" name="Picture Placeholder 12"/>
          <p:cNvSpPr>
            <a:spLocks noGrp="1"/>
          </p:cNvSpPr>
          <p:nvPr>
            <p:ph type="pic" sz="quarter" idx="13"/>
          </p:nvPr>
        </p:nvSpPr>
        <p:spPr>
          <a:xfrm>
            <a:off x="3059113" y="1268760"/>
            <a:ext cx="3020316" cy="2337087"/>
          </a:xfrm>
          <a:prstGeom prst="rect">
            <a:avLst/>
          </a:prstGeom>
        </p:spPr>
        <p:txBody>
          <a:bodyPr/>
          <a:lstStyle/>
          <a:p>
            <a:endParaRPr lang="en-US"/>
          </a:p>
        </p:txBody>
      </p:sp>
      <p:sp>
        <p:nvSpPr>
          <p:cNvPr id="6" name="Picture Placeholder 12"/>
          <p:cNvSpPr>
            <a:spLocks noGrp="1"/>
          </p:cNvSpPr>
          <p:nvPr>
            <p:ph type="pic" sz="quarter" idx="14"/>
          </p:nvPr>
        </p:nvSpPr>
        <p:spPr>
          <a:xfrm>
            <a:off x="3059113" y="3642359"/>
            <a:ext cx="3020316" cy="2378929"/>
          </a:xfrm>
          <a:prstGeom prst="rect">
            <a:avLst/>
          </a:prstGeom>
        </p:spPr>
        <p:txBody>
          <a:bodyPr/>
          <a:lstStyle/>
          <a:p>
            <a:endParaRPr lang="en-US" dirty="0"/>
          </a:p>
        </p:txBody>
      </p:sp>
      <p:pic>
        <p:nvPicPr>
          <p:cNvPr id="7" name="Picture 6" descr="UWE-Logo-Bottom.jp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900113" y="6326188"/>
            <a:ext cx="1081087" cy="531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Placeholder 5"/>
          <p:cNvSpPr>
            <a:spLocks noGrp="1"/>
          </p:cNvSpPr>
          <p:nvPr>
            <p:ph type="body" sz="quarter" idx="15" hasCustomPrompt="1"/>
          </p:nvPr>
        </p:nvSpPr>
        <p:spPr>
          <a:xfrm>
            <a:off x="458065" y="1268760"/>
            <a:ext cx="2385743" cy="4728796"/>
          </a:xfrm>
          <a:prstGeom prst="rect">
            <a:avLst/>
          </a:prstGeom>
        </p:spPr>
        <p:txBody>
          <a:bodyPr lIns="0" tIns="0" rIns="0" bIns="0" numCol="1" spcCol="216000"/>
          <a:lstStyle>
            <a:lvl1pPr marL="285750" marR="0" indent="-285750" algn="l" defTabSz="606425" rtl="0" eaLnBrk="1" fontAlgn="base" latinLnBrk="0" hangingPunct="1">
              <a:lnSpc>
                <a:spcPts val="2000"/>
              </a:lnSpc>
              <a:spcBef>
                <a:spcPts val="0"/>
              </a:spcBef>
              <a:spcAft>
                <a:spcPct val="0"/>
              </a:spcAft>
              <a:buClr>
                <a:srgbClr val="598752"/>
              </a:buClr>
              <a:buSzTx/>
              <a:buFont typeface="Arial" panose="020B0604020202020204" pitchFamily="34" charset="0"/>
              <a:buChar char="•"/>
              <a:tabLst/>
              <a:defRPr sz="1400" b="0" i="0" baseline="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541338" indent="-274638">
              <a:buClr>
                <a:srgbClr val="598752"/>
              </a:buClr>
              <a:buFont typeface="Courier New" panose="02070309020205020404" pitchFamily="49" charset="0"/>
              <a:buChar char="o"/>
              <a:defRPr sz="1400">
                <a:latin typeface="Tahoma" panose="020B0604030504040204" pitchFamily="34" charset="0"/>
                <a:ea typeface="Tahoma" panose="020B0604030504040204" pitchFamily="34" charset="0"/>
                <a:cs typeface="Tahoma" panose="020B0604030504040204" pitchFamily="34" charset="0"/>
              </a:defRPr>
            </a:lvl2pPr>
            <a:lvl3pPr marL="808038" indent="-177800">
              <a:buClr>
                <a:srgbClr val="598752"/>
              </a:buClr>
              <a:buFont typeface="Arial" panose="020B0604020202020204" pitchFamily="34" charset="0"/>
              <a:buChar char="̶"/>
              <a:defRPr sz="1400">
                <a:latin typeface="Tahoma" panose="020B0604030504040204" pitchFamily="34" charset="0"/>
                <a:ea typeface="Tahoma" panose="020B0604030504040204" pitchFamily="34" charset="0"/>
                <a:cs typeface="Tahoma" panose="020B0604030504040204" pitchFamily="34" charset="0"/>
              </a:defRPr>
            </a:lvl3pPr>
            <a:lvl4pPr marL="1163638" indent="-301625">
              <a:defRPr sz="1400">
                <a:latin typeface="Tahoma" panose="020B0604030504040204" pitchFamily="34" charset="0"/>
                <a:ea typeface="Tahoma" panose="020B0604030504040204" pitchFamily="34" charset="0"/>
                <a:cs typeface="Tahoma" panose="020B0604030504040204" pitchFamily="34" charset="0"/>
              </a:defRPr>
            </a:lvl4pPr>
          </a:lstStyle>
          <a:p>
            <a:pPr lvl="0"/>
            <a:r>
              <a:rPr lang="en-GB" dirty="0" smtClean="0"/>
              <a:t>Click to add text</a:t>
            </a:r>
          </a:p>
          <a:p>
            <a:pPr lvl="1"/>
            <a:r>
              <a:rPr lang="en-GB" dirty="0" smtClean="0"/>
              <a:t>Second Bullet Point</a:t>
            </a:r>
          </a:p>
          <a:p>
            <a:pPr lvl="2"/>
            <a:r>
              <a:rPr lang="en-GB" dirty="0" smtClean="0"/>
              <a:t>Third Bullet Point</a:t>
            </a:r>
          </a:p>
          <a:p>
            <a:pPr lvl="3"/>
            <a:endParaRPr lang="en-GB" dirty="0" smtClean="0"/>
          </a:p>
        </p:txBody>
      </p:sp>
    </p:spTree>
    <p:extLst>
      <p:ext uri="{BB962C8B-B14F-4D97-AF65-F5344CB8AC3E}">
        <p14:creationId xmlns:p14="http://schemas.microsoft.com/office/powerpoint/2010/main" val="1796392313"/>
      </p:ext>
    </p:extLst>
  </p:cSld>
  <p:clrMapOvr>
    <a:masterClrMapping/>
  </p:clrMapOvr>
  <p:transition spd="slow">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3" name="Text Placeholder 12"/>
          <p:cNvSpPr>
            <a:spLocks noGrp="1"/>
          </p:cNvSpPr>
          <p:nvPr>
            <p:ph type="body" sz="quarter" idx="12"/>
          </p:nvPr>
        </p:nvSpPr>
        <p:spPr>
          <a:xfrm>
            <a:off x="1042988" y="1440160"/>
            <a:ext cx="7058025" cy="3528392"/>
          </a:xfrm>
          <a:prstGeom prst="rect">
            <a:avLst/>
          </a:prstGeom>
        </p:spPr>
        <p:txBody>
          <a:bodyPr/>
          <a:lstStyle>
            <a:lvl1pPr marL="0" indent="0">
              <a:lnSpc>
                <a:spcPts val="3600"/>
              </a:lnSpc>
              <a:buNone/>
              <a:defRPr sz="2800" b="0" i="1" baseline="0">
                <a:solidFill>
                  <a:srgbClr val="598752"/>
                </a:solidFill>
                <a:latin typeface="Tahoma" charset="0"/>
              </a:defRPr>
            </a:lvl1pPr>
            <a:lvl2pPr marL="609600" indent="0">
              <a:lnSpc>
                <a:spcPts val="3600"/>
              </a:lnSpc>
              <a:buNone/>
              <a:defRPr sz="2800" b="0" i="1" baseline="0">
                <a:solidFill>
                  <a:srgbClr val="598752"/>
                </a:solidFill>
                <a:latin typeface="Tahoma" charset="0"/>
              </a:defRPr>
            </a:lvl2pPr>
            <a:lvl3pPr marL="1219200" indent="0">
              <a:lnSpc>
                <a:spcPts val="3600"/>
              </a:lnSpc>
              <a:buNone/>
              <a:defRPr sz="2800" b="0" i="1" baseline="0">
                <a:solidFill>
                  <a:srgbClr val="598752"/>
                </a:solidFill>
                <a:latin typeface="Tahoma" charset="0"/>
              </a:defRPr>
            </a:lvl3pPr>
            <a:lvl4pPr marL="1828800" indent="0">
              <a:lnSpc>
                <a:spcPts val="3600"/>
              </a:lnSpc>
              <a:buNone/>
              <a:defRPr sz="2800" b="0" i="1" baseline="0">
                <a:solidFill>
                  <a:srgbClr val="598752"/>
                </a:solidFill>
                <a:latin typeface="Tahoma" charset="0"/>
              </a:defRPr>
            </a:lvl4pPr>
            <a:lvl5pPr marL="2438400" indent="0">
              <a:lnSpc>
                <a:spcPts val="3600"/>
              </a:lnSpc>
              <a:buNone/>
              <a:defRPr sz="2800" b="0" i="1" baseline="0">
                <a:solidFill>
                  <a:srgbClr val="598752"/>
                </a:solidFill>
                <a:latin typeface="Tahoma" charset="0"/>
              </a:defRPr>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4" name="Text Placeholder 14"/>
          <p:cNvSpPr>
            <a:spLocks noGrp="1"/>
          </p:cNvSpPr>
          <p:nvPr>
            <p:ph type="body" sz="quarter" idx="13"/>
          </p:nvPr>
        </p:nvSpPr>
        <p:spPr>
          <a:xfrm>
            <a:off x="1042988" y="5184353"/>
            <a:ext cx="7058025" cy="692919"/>
          </a:xfrm>
          <a:prstGeom prst="rect">
            <a:avLst/>
          </a:prstGeom>
        </p:spPr>
        <p:txBody>
          <a:bodyPr/>
          <a:lstStyle>
            <a:lvl1pPr marL="0" indent="0" algn="r">
              <a:lnSpc>
                <a:spcPts val="1800"/>
              </a:lnSpc>
              <a:buNone/>
              <a:defRPr sz="1200" baseline="0">
                <a:solidFill>
                  <a:schemeClr val="tx1"/>
                </a:solidFill>
                <a:latin typeface="Tahoma" charset="0"/>
              </a:defRPr>
            </a:lvl1pPr>
            <a:lvl2pPr marL="609600" indent="0" algn="r">
              <a:lnSpc>
                <a:spcPts val="1800"/>
              </a:lnSpc>
              <a:buNone/>
              <a:defRPr sz="1200" baseline="0">
                <a:solidFill>
                  <a:schemeClr val="tx1"/>
                </a:solidFill>
                <a:latin typeface="Tahoma" charset="0"/>
              </a:defRPr>
            </a:lvl2pPr>
            <a:lvl3pPr marL="1219200" indent="0" algn="r">
              <a:lnSpc>
                <a:spcPts val="1800"/>
              </a:lnSpc>
              <a:buNone/>
              <a:defRPr sz="1200" baseline="0">
                <a:solidFill>
                  <a:schemeClr val="tx1"/>
                </a:solidFill>
                <a:latin typeface="Tahoma" charset="0"/>
              </a:defRPr>
            </a:lvl3pPr>
            <a:lvl4pPr marL="1828800" indent="0" algn="r">
              <a:lnSpc>
                <a:spcPts val="1800"/>
              </a:lnSpc>
              <a:buNone/>
              <a:defRPr sz="1200" baseline="0">
                <a:solidFill>
                  <a:schemeClr val="tx1"/>
                </a:solidFill>
                <a:latin typeface="Tahoma" charset="0"/>
              </a:defRPr>
            </a:lvl4pPr>
            <a:lvl5pPr marL="2438400" indent="0" algn="r">
              <a:lnSpc>
                <a:spcPts val="1800"/>
              </a:lnSpc>
              <a:buNone/>
              <a:defRPr sz="1200" baseline="0">
                <a:solidFill>
                  <a:schemeClr val="tx1"/>
                </a:solidFill>
                <a:latin typeface="Tahoma" charset="0"/>
              </a:defRPr>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pic>
        <p:nvPicPr>
          <p:cNvPr id="5" name="Picture 4" descr="UWE-Logo-Bottom.jp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900113" y="6326188"/>
            <a:ext cx="1081087" cy="531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93011418"/>
      </p:ext>
    </p:extLst>
  </p:cSld>
  <p:clrMapOvr>
    <a:masterClrMapping/>
  </p:clrMapOvr>
  <p:transition spd="slow">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3" name="Text Placeholder 12"/>
          <p:cNvSpPr>
            <a:spLocks noGrp="1"/>
          </p:cNvSpPr>
          <p:nvPr>
            <p:ph type="body" sz="quarter" idx="12" hasCustomPrompt="1"/>
          </p:nvPr>
        </p:nvSpPr>
        <p:spPr>
          <a:xfrm>
            <a:off x="215403" y="2547440"/>
            <a:ext cx="4283969" cy="2204864"/>
          </a:xfrm>
          <a:prstGeom prst="rect">
            <a:avLst/>
          </a:prstGeom>
        </p:spPr>
        <p:txBody>
          <a:bodyPr/>
          <a:lstStyle>
            <a:lvl1pPr marL="0" indent="0" algn="r">
              <a:lnSpc>
                <a:spcPts val="9600"/>
              </a:lnSpc>
              <a:buNone/>
              <a:defRPr sz="13000" b="0" i="0" baseline="0">
                <a:solidFill>
                  <a:srgbClr val="598752"/>
                </a:solidFill>
                <a:latin typeface="Georgia" charset="0"/>
                <a:ea typeface="Georgia" charset="0"/>
                <a:cs typeface="Georgia" charset="0"/>
              </a:defRPr>
            </a:lvl1pPr>
            <a:lvl2pPr marL="609600" indent="0" algn="r">
              <a:lnSpc>
                <a:spcPts val="3600"/>
              </a:lnSpc>
              <a:buNone/>
              <a:defRPr sz="9600" b="0" i="0" baseline="0">
                <a:solidFill>
                  <a:schemeClr val="bg1"/>
                </a:solidFill>
                <a:latin typeface="Georgia" charset="0"/>
                <a:ea typeface="Georgia" charset="0"/>
                <a:cs typeface="Georgia" charset="0"/>
              </a:defRPr>
            </a:lvl2pPr>
            <a:lvl3pPr marL="1219200" indent="0" algn="r">
              <a:lnSpc>
                <a:spcPts val="3600"/>
              </a:lnSpc>
              <a:buNone/>
              <a:defRPr sz="9600" b="0" i="0" baseline="0">
                <a:solidFill>
                  <a:schemeClr val="bg1"/>
                </a:solidFill>
                <a:latin typeface="Georgia" charset="0"/>
                <a:ea typeface="Georgia" charset="0"/>
                <a:cs typeface="Georgia" charset="0"/>
              </a:defRPr>
            </a:lvl3pPr>
            <a:lvl4pPr marL="1828800" indent="0" algn="r">
              <a:lnSpc>
                <a:spcPts val="3600"/>
              </a:lnSpc>
              <a:buNone/>
              <a:defRPr sz="9600" b="0" i="0" baseline="0">
                <a:solidFill>
                  <a:schemeClr val="bg1"/>
                </a:solidFill>
                <a:latin typeface="Georgia" charset="0"/>
                <a:ea typeface="Georgia" charset="0"/>
                <a:cs typeface="Georgia" charset="0"/>
              </a:defRPr>
            </a:lvl4pPr>
            <a:lvl5pPr marL="2438400" indent="0" algn="r">
              <a:lnSpc>
                <a:spcPts val="3600"/>
              </a:lnSpc>
              <a:buNone/>
              <a:defRPr sz="9600" b="0" i="0" baseline="0">
                <a:solidFill>
                  <a:schemeClr val="bg1"/>
                </a:solidFill>
                <a:latin typeface="Georgia" charset="0"/>
                <a:ea typeface="Georgia" charset="0"/>
                <a:cs typeface="Georgia" charset="0"/>
              </a:defRPr>
            </a:lvl5pPr>
          </a:lstStyle>
          <a:p>
            <a:pPr lvl="0"/>
            <a:r>
              <a:rPr lang="en-GB" dirty="0" smtClean="0"/>
              <a:t>100%</a:t>
            </a:r>
          </a:p>
        </p:txBody>
      </p:sp>
      <p:sp>
        <p:nvSpPr>
          <p:cNvPr id="4" name="Text Placeholder 14"/>
          <p:cNvSpPr>
            <a:spLocks noGrp="1"/>
          </p:cNvSpPr>
          <p:nvPr>
            <p:ph type="body" sz="quarter" idx="13"/>
          </p:nvPr>
        </p:nvSpPr>
        <p:spPr>
          <a:xfrm>
            <a:off x="4715395" y="2564519"/>
            <a:ext cx="3601021" cy="2187786"/>
          </a:xfrm>
          <a:prstGeom prst="rect">
            <a:avLst/>
          </a:prstGeom>
        </p:spPr>
        <p:txBody>
          <a:bodyPr/>
          <a:lstStyle>
            <a:lvl1pPr marL="0" indent="0" algn="l">
              <a:lnSpc>
                <a:spcPts val="2200"/>
              </a:lnSpc>
              <a:buNone/>
              <a:defRPr sz="1800" baseline="0">
                <a:solidFill>
                  <a:srgbClr val="598752"/>
                </a:solidFill>
                <a:latin typeface="Georgia" charset="0"/>
              </a:defRPr>
            </a:lvl1pPr>
            <a:lvl2pPr marL="609600" indent="0" algn="l">
              <a:lnSpc>
                <a:spcPts val="2200"/>
              </a:lnSpc>
              <a:buNone/>
              <a:defRPr sz="1800" baseline="0">
                <a:solidFill>
                  <a:srgbClr val="598752"/>
                </a:solidFill>
                <a:latin typeface="Georgia" charset="0"/>
              </a:defRPr>
            </a:lvl2pPr>
            <a:lvl3pPr marL="1219200" indent="0" algn="l">
              <a:lnSpc>
                <a:spcPts val="2200"/>
              </a:lnSpc>
              <a:buNone/>
              <a:defRPr sz="1800" baseline="0">
                <a:solidFill>
                  <a:srgbClr val="598752"/>
                </a:solidFill>
                <a:latin typeface="Georgia" charset="0"/>
              </a:defRPr>
            </a:lvl3pPr>
            <a:lvl4pPr marL="1828800" indent="0" algn="l">
              <a:lnSpc>
                <a:spcPts val="2200"/>
              </a:lnSpc>
              <a:buNone/>
              <a:defRPr sz="1800" baseline="0">
                <a:solidFill>
                  <a:srgbClr val="598752"/>
                </a:solidFill>
                <a:latin typeface="Georgia" charset="0"/>
              </a:defRPr>
            </a:lvl4pPr>
            <a:lvl5pPr marL="2438400" indent="0" algn="l">
              <a:lnSpc>
                <a:spcPts val="2200"/>
              </a:lnSpc>
              <a:buNone/>
              <a:defRPr sz="1800" baseline="0">
                <a:solidFill>
                  <a:srgbClr val="598752"/>
                </a:solidFill>
                <a:latin typeface="Georgia" charset="0"/>
              </a:defRPr>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5" name="Text Placeholder 14"/>
          <p:cNvSpPr>
            <a:spLocks noGrp="1"/>
          </p:cNvSpPr>
          <p:nvPr>
            <p:ph type="body" sz="quarter" idx="14"/>
          </p:nvPr>
        </p:nvSpPr>
        <p:spPr>
          <a:xfrm>
            <a:off x="970980" y="4896321"/>
            <a:ext cx="7129412" cy="620911"/>
          </a:xfrm>
          <a:prstGeom prst="rect">
            <a:avLst/>
          </a:prstGeom>
        </p:spPr>
        <p:txBody>
          <a:bodyPr/>
          <a:lstStyle>
            <a:lvl1pPr marL="0" indent="0" algn="r">
              <a:lnSpc>
                <a:spcPts val="1400"/>
              </a:lnSpc>
              <a:buNone/>
              <a:defRPr sz="1000" baseline="0">
                <a:solidFill>
                  <a:schemeClr val="tx1"/>
                </a:solidFill>
                <a:latin typeface="Tahoma" charset="0"/>
              </a:defRPr>
            </a:lvl1pPr>
            <a:lvl2pPr marL="609600" indent="0" algn="r">
              <a:lnSpc>
                <a:spcPts val="1400"/>
              </a:lnSpc>
              <a:buNone/>
              <a:defRPr sz="1000" baseline="0">
                <a:solidFill>
                  <a:schemeClr val="tx1"/>
                </a:solidFill>
                <a:latin typeface="Tahoma" charset="0"/>
              </a:defRPr>
            </a:lvl2pPr>
            <a:lvl3pPr marL="1219200" indent="0" algn="r">
              <a:lnSpc>
                <a:spcPts val="1400"/>
              </a:lnSpc>
              <a:buNone/>
              <a:defRPr sz="1000" baseline="0">
                <a:solidFill>
                  <a:schemeClr val="tx1"/>
                </a:solidFill>
                <a:latin typeface="Tahoma" charset="0"/>
              </a:defRPr>
            </a:lvl3pPr>
            <a:lvl4pPr marL="1828800" indent="0" algn="r">
              <a:lnSpc>
                <a:spcPts val="1400"/>
              </a:lnSpc>
              <a:buNone/>
              <a:defRPr sz="1000" baseline="0">
                <a:solidFill>
                  <a:schemeClr val="tx1"/>
                </a:solidFill>
                <a:latin typeface="Tahoma" charset="0"/>
              </a:defRPr>
            </a:lvl4pPr>
            <a:lvl5pPr marL="2438400" indent="0" algn="r">
              <a:lnSpc>
                <a:spcPts val="1400"/>
              </a:lnSpc>
              <a:buNone/>
              <a:defRPr sz="1000" baseline="0">
                <a:solidFill>
                  <a:schemeClr val="tx1"/>
                </a:solidFill>
                <a:latin typeface="Tahoma" charset="0"/>
              </a:defRPr>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pic>
        <p:nvPicPr>
          <p:cNvPr id="6" name="Picture 5" descr="UWE-Logo-Bottom.jp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900113" y="6326188"/>
            <a:ext cx="1081087" cy="531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50992200"/>
      </p:ext>
    </p:extLst>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title and subhead">
    <p:spTree>
      <p:nvGrpSpPr>
        <p:cNvPr id="1" name=""/>
        <p:cNvGrpSpPr/>
        <p:nvPr/>
      </p:nvGrpSpPr>
      <p:grpSpPr>
        <a:xfrm>
          <a:off x="0" y="0"/>
          <a:ext cx="0" cy="0"/>
          <a:chOff x="0" y="0"/>
          <a:chExt cx="0" cy="0"/>
        </a:xfrm>
      </p:grpSpPr>
      <p:pic>
        <p:nvPicPr>
          <p:cNvPr id="4" name="Picture 1" descr="UWE-Logo-Bottom.jp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900113" y="6326188"/>
            <a:ext cx="1081087" cy="531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Placeholder 5"/>
          <p:cNvSpPr>
            <a:spLocks noGrp="1"/>
          </p:cNvSpPr>
          <p:nvPr>
            <p:ph type="body" sz="quarter" idx="10"/>
          </p:nvPr>
        </p:nvSpPr>
        <p:spPr>
          <a:xfrm>
            <a:off x="899591" y="1890713"/>
            <a:ext cx="6515621" cy="1366120"/>
          </a:xfrm>
          <a:prstGeom prst="rect">
            <a:avLst/>
          </a:prstGeom>
        </p:spPr>
        <p:txBody>
          <a:bodyPr lIns="0" tIns="0" rIns="0" bIns="0"/>
          <a:lstStyle>
            <a:lvl1pPr marL="0" indent="0">
              <a:lnSpc>
                <a:spcPts val="4800"/>
              </a:lnSpc>
              <a:spcBef>
                <a:spcPts val="0"/>
              </a:spcBef>
              <a:buFontTx/>
              <a:buNone/>
              <a:defRPr sz="4400" b="0" i="0">
                <a:solidFill>
                  <a:srgbClr val="598752"/>
                </a:solidFill>
                <a:latin typeface="Georgia" charset="0"/>
                <a:ea typeface="Georgia" charset="0"/>
                <a:cs typeface="Georgia" charset="0"/>
              </a:defRPr>
            </a:lvl1pPr>
          </a:lstStyle>
          <a:p>
            <a:pPr lvl="0"/>
            <a:r>
              <a:rPr lang="en-GB" dirty="0" smtClean="0"/>
              <a:t>Click to edit Master text styles</a:t>
            </a:r>
          </a:p>
        </p:txBody>
      </p:sp>
      <p:sp>
        <p:nvSpPr>
          <p:cNvPr id="7" name="Text Placeholder 5"/>
          <p:cNvSpPr>
            <a:spLocks noGrp="1"/>
          </p:cNvSpPr>
          <p:nvPr>
            <p:ph type="body" sz="quarter" idx="11"/>
          </p:nvPr>
        </p:nvSpPr>
        <p:spPr>
          <a:xfrm>
            <a:off x="899592" y="4221163"/>
            <a:ext cx="6515620" cy="603104"/>
          </a:xfrm>
          <a:prstGeom prst="rect">
            <a:avLst/>
          </a:prstGeom>
        </p:spPr>
        <p:txBody>
          <a:bodyPr lIns="0" tIns="0" rIns="0" bIns="0"/>
          <a:lstStyle>
            <a:lvl1pPr marL="0" indent="0">
              <a:lnSpc>
                <a:spcPct val="100000"/>
              </a:lnSpc>
              <a:buFontTx/>
              <a:buNone/>
              <a:defRPr sz="1600" b="0" i="0">
                <a:solidFill>
                  <a:schemeClr val="tx1"/>
                </a:solidFill>
                <a:latin typeface="Tahoma" charset="0"/>
                <a:ea typeface="Tahoma" charset="0"/>
                <a:cs typeface="Tahoma" charset="0"/>
              </a:defRPr>
            </a:lvl1pPr>
          </a:lstStyle>
          <a:p>
            <a:pPr lvl="0"/>
            <a:r>
              <a:rPr lang="en-GB" dirty="0" smtClean="0"/>
              <a:t>Click to edit Master text styles</a:t>
            </a:r>
          </a:p>
        </p:txBody>
      </p:sp>
    </p:spTree>
    <p:extLst>
      <p:ext uri="{BB962C8B-B14F-4D97-AF65-F5344CB8AC3E}">
        <p14:creationId xmlns:p14="http://schemas.microsoft.com/office/powerpoint/2010/main" val="1313176712"/>
      </p:ext>
    </p:extLst>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Main headings, text and bullet points">
    <p:spTree>
      <p:nvGrpSpPr>
        <p:cNvPr id="1" name=""/>
        <p:cNvGrpSpPr/>
        <p:nvPr/>
      </p:nvGrpSpPr>
      <p:grpSpPr>
        <a:xfrm>
          <a:off x="0" y="0"/>
          <a:ext cx="0" cy="0"/>
          <a:chOff x="0" y="0"/>
          <a:chExt cx="0" cy="0"/>
        </a:xfrm>
      </p:grpSpPr>
      <p:pic>
        <p:nvPicPr>
          <p:cNvPr id="4" name="Picture 1" descr="UWE-Logo-Bottom.jp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900113" y="6326188"/>
            <a:ext cx="1081087" cy="531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Placeholder 5"/>
          <p:cNvSpPr>
            <a:spLocks noGrp="1"/>
          </p:cNvSpPr>
          <p:nvPr>
            <p:ph type="body" sz="quarter" idx="10"/>
          </p:nvPr>
        </p:nvSpPr>
        <p:spPr>
          <a:xfrm>
            <a:off x="899591" y="689700"/>
            <a:ext cx="6515621" cy="651068"/>
          </a:xfrm>
          <a:prstGeom prst="rect">
            <a:avLst/>
          </a:prstGeom>
        </p:spPr>
        <p:txBody>
          <a:bodyPr lIns="0" tIns="0" rIns="0" bIns="0"/>
          <a:lstStyle>
            <a:lvl1pPr marL="0" indent="0">
              <a:lnSpc>
                <a:spcPts val="4200"/>
              </a:lnSpc>
              <a:buFontTx/>
              <a:buNone/>
              <a:defRPr sz="4000" b="0" i="0">
                <a:solidFill>
                  <a:srgbClr val="598752"/>
                </a:solidFill>
                <a:latin typeface="Georgia" charset="0"/>
                <a:ea typeface="Georgia" charset="0"/>
                <a:cs typeface="Georgia" charset="0"/>
              </a:defRPr>
            </a:lvl1pPr>
          </a:lstStyle>
          <a:p>
            <a:pPr lvl="0"/>
            <a:r>
              <a:rPr lang="en-GB" dirty="0" smtClean="0"/>
              <a:t>Click to edit Master text styles</a:t>
            </a:r>
          </a:p>
        </p:txBody>
      </p:sp>
      <p:sp>
        <p:nvSpPr>
          <p:cNvPr id="6" name="Text Placeholder 5"/>
          <p:cNvSpPr>
            <a:spLocks noGrp="1"/>
          </p:cNvSpPr>
          <p:nvPr>
            <p:ph type="body" sz="quarter" idx="11"/>
          </p:nvPr>
        </p:nvSpPr>
        <p:spPr>
          <a:xfrm>
            <a:off x="827584" y="1557214"/>
            <a:ext cx="6587628" cy="4464074"/>
          </a:xfrm>
          <a:prstGeom prst="rect">
            <a:avLst/>
          </a:prstGeom>
        </p:spPr>
        <p:txBody>
          <a:bodyPr/>
          <a:lstStyle>
            <a:lvl1pPr marL="266700" indent="-266700">
              <a:buClr>
                <a:srgbClr val="598752"/>
              </a:buClr>
              <a:defRPr sz="1600">
                <a:latin typeface="Tahoma" panose="020B0604030504040204" pitchFamily="34" charset="0"/>
                <a:ea typeface="Tahoma" panose="020B0604030504040204" pitchFamily="34" charset="0"/>
                <a:cs typeface="Tahoma" panose="020B0604030504040204" pitchFamily="34" charset="0"/>
              </a:defRPr>
            </a:lvl1pPr>
            <a:lvl2pPr marL="541338" indent="-274638">
              <a:buClr>
                <a:srgbClr val="598752"/>
              </a:buClr>
              <a:buFont typeface="Courier New" panose="02070309020205020404" pitchFamily="49" charset="0"/>
              <a:buChar char="o"/>
              <a:defRPr sz="1600">
                <a:latin typeface="Tahoma" panose="020B0604030504040204" pitchFamily="34" charset="0"/>
                <a:ea typeface="Tahoma" panose="020B0604030504040204" pitchFamily="34" charset="0"/>
                <a:cs typeface="Tahoma" panose="020B0604030504040204" pitchFamily="34" charset="0"/>
              </a:defRPr>
            </a:lvl2pPr>
            <a:lvl3pPr marL="808038" indent="-266700">
              <a:buClr>
                <a:srgbClr val="598752"/>
              </a:buClr>
              <a:buFont typeface="Arial" panose="020B0604020202020204" pitchFamily="34" charset="0"/>
              <a:buChar char="̶"/>
              <a:defRPr sz="1600">
                <a:latin typeface="Tahoma" panose="020B0604030504040204" pitchFamily="34" charset="0"/>
                <a:ea typeface="Tahoma" panose="020B0604030504040204" pitchFamily="34" charset="0"/>
                <a:cs typeface="Tahoma" panose="020B0604030504040204" pitchFamily="34" charset="0"/>
              </a:defRPr>
            </a:lvl3pPr>
            <a:lvl4pPr>
              <a:defRPr sz="1600">
                <a:latin typeface="Tahoma" panose="020B0604030504040204" pitchFamily="34" charset="0"/>
                <a:ea typeface="Tahoma" panose="020B0604030504040204" pitchFamily="34" charset="0"/>
                <a:cs typeface="Tahoma" panose="020B0604030504040204" pitchFamily="34" charset="0"/>
              </a:defRPr>
            </a:lvl4pPr>
            <a:lvl5pPr>
              <a:defRPr sz="1600">
                <a:latin typeface="Tahoma" panose="020B0604030504040204" pitchFamily="34" charset="0"/>
                <a:ea typeface="Tahoma" panose="020B0604030504040204" pitchFamily="34" charset="0"/>
                <a:cs typeface="Tahoma" panose="020B0604030504040204" pitchFamily="34" charset="0"/>
              </a:defRPr>
            </a:lvl5pPr>
          </a:lstStyle>
          <a:p>
            <a:pPr lvl="0"/>
            <a:r>
              <a:rPr lang="en-US" dirty="0" smtClean="0"/>
              <a:t>Edit Master text styles</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871558365"/>
      </p:ext>
    </p:extLst>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Main headings, text and numbered points">
    <p:spTree>
      <p:nvGrpSpPr>
        <p:cNvPr id="1" name=""/>
        <p:cNvGrpSpPr/>
        <p:nvPr/>
      </p:nvGrpSpPr>
      <p:grpSpPr>
        <a:xfrm>
          <a:off x="0" y="0"/>
          <a:ext cx="0" cy="0"/>
          <a:chOff x="0" y="0"/>
          <a:chExt cx="0" cy="0"/>
        </a:xfrm>
      </p:grpSpPr>
      <p:pic>
        <p:nvPicPr>
          <p:cNvPr id="4" name="Picture 1" descr="UWE-Logo-Bottom.jp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900113" y="6326188"/>
            <a:ext cx="1081087" cy="531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Placeholder 5"/>
          <p:cNvSpPr>
            <a:spLocks noGrp="1"/>
          </p:cNvSpPr>
          <p:nvPr>
            <p:ph type="body" sz="quarter" idx="10"/>
          </p:nvPr>
        </p:nvSpPr>
        <p:spPr>
          <a:xfrm>
            <a:off x="899591" y="692696"/>
            <a:ext cx="6515621" cy="634666"/>
          </a:xfrm>
          <a:prstGeom prst="rect">
            <a:avLst/>
          </a:prstGeom>
        </p:spPr>
        <p:txBody>
          <a:bodyPr lIns="0" tIns="0" rIns="0" bIns="0"/>
          <a:lstStyle>
            <a:lvl1pPr marL="0" indent="0">
              <a:lnSpc>
                <a:spcPts val="4200"/>
              </a:lnSpc>
              <a:buFontTx/>
              <a:buNone/>
              <a:defRPr sz="4000" b="0" i="0">
                <a:solidFill>
                  <a:srgbClr val="598752"/>
                </a:solidFill>
                <a:latin typeface="Georgia" charset="0"/>
                <a:ea typeface="Georgia" charset="0"/>
                <a:cs typeface="Georgia" charset="0"/>
              </a:defRPr>
            </a:lvl1pPr>
          </a:lstStyle>
          <a:p>
            <a:pPr lvl="0"/>
            <a:r>
              <a:rPr lang="en-GB" dirty="0" smtClean="0"/>
              <a:t>Click to edit Master text styles</a:t>
            </a:r>
          </a:p>
        </p:txBody>
      </p:sp>
      <p:sp>
        <p:nvSpPr>
          <p:cNvPr id="7" name="Text Placeholder 2"/>
          <p:cNvSpPr>
            <a:spLocks noGrp="1"/>
          </p:cNvSpPr>
          <p:nvPr>
            <p:ph type="body" sz="quarter" idx="11"/>
          </p:nvPr>
        </p:nvSpPr>
        <p:spPr>
          <a:xfrm>
            <a:off x="827584" y="1557214"/>
            <a:ext cx="6587628" cy="4465637"/>
          </a:xfrm>
          <a:prstGeom prst="rect">
            <a:avLst/>
          </a:prstGeom>
        </p:spPr>
        <p:txBody>
          <a:bodyPr/>
          <a:lstStyle>
            <a:lvl1pPr marL="266700" indent="-266700">
              <a:buClr>
                <a:srgbClr val="598752"/>
              </a:buClr>
              <a:buFont typeface="+mj-lt"/>
              <a:buAutoNum type="arabicPeriod"/>
              <a:defRPr sz="1600">
                <a:latin typeface="Tahoma" panose="020B0604030504040204" pitchFamily="34" charset="0"/>
                <a:ea typeface="Tahoma" panose="020B0604030504040204" pitchFamily="34" charset="0"/>
                <a:cs typeface="Tahoma" panose="020B0604030504040204" pitchFamily="34" charset="0"/>
              </a:defRPr>
            </a:lvl1pPr>
            <a:lvl2pPr marL="541338" indent="-274638">
              <a:buClr>
                <a:srgbClr val="598752"/>
              </a:buClr>
              <a:buFont typeface="+mj-lt"/>
              <a:buAutoNum type="romanLcPeriod"/>
              <a:defRPr sz="1600">
                <a:latin typeface="Tahoma" panose="020B0604030504040204" pitchFamily="34" charset="0"/>
                <a:ea typeface="Tahoma" panose="020B0604030504040204" pitchFamily="34" charset="0"/>
                <a:cs typeface="Tahoma" panose="020B0604030504040204" pitchFamily="34" charset="0"/>
              </a:defRPr>
            </a:lvl2pPr>
            <a:lvl3pPr marL="896938" indent="-266700">
              <a:buClr>
                <a:srgbClr val="598752"/>
              </a:buClr>
              <a:buFont typeface="Arial" panose="020B0604020202020204" pitchFamily="34" charset="0"/>
              <a:buChar char="̶"/>
              <a:defRPr sz="1600">
                <a:latin typeface="Tahoma" panose="020B0604030504040204" pitchFamily="34" charset="0"/>
                <a:ea typeface="Tahoma" panose="020B0604030504040204" pitchFamily="34" charset="0"/>
                <a:cs typeface="Tahoma" panose="020B0604030504040204" pitchFamily="34" charset="0"/>
              </a:defRPr>
            </a:lvl3pPr>
            <a:lvl4pPr marL="2343150" indent="-514350">
              <a:buFont typeface="+mj-lt"/>
              <a:buAutoNum type="arabicPeriod"/>
              <a:defRPr sz="1600">
                <a:latin typeface="Tahoma" panose="020B0604030504040204" pitchFamily="34" charset="0"/>
                <a:ea typeface="Tahoma" panose="020B0604030504040204" pitchFamily="34" charset="0"/>
                <a:cs typeface="Tahoma" panose="020B0604030504040204" pitchFamily="34" charset="0"/>
              </a:defRPr>
            </a:lvl4pPr>
            <a:lvl5pPr marL="2952750" indent="-514350">
              <a:buFont typeface="+mj-lt"/>
              <a:buAutoNum type="arabicPeriod"/>
              <a:defRPr sz="1600">
                <a:latin typeface="Tahoma" panose="020B0604030504040204" pitchFamily="34" charset="0"/>
                <a:ea typeface="Tahoma" panose="020B0604030504040204" pitchFamily="34" charset="0"/>
                <a:cs typeface="Tahoma" panose="020B0604030504040204" pitchFamily="34" charset="0"/>
              </a:defRPr>
            </a:lvl5pPr>
          </a:lstStyle>
          <a:p>
            <a:pPr lvl="0"/>
            <a:r>
              <a:rPr lang="en-US" dirty="0" smtClean="0"/>
              <a:t>Edit Master text styles</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295484368"/>
      </p:ext>
    </p:extLst>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lumn text style">
    <p:spTree>
      <p:nvGrpSpPr>
        <p:cNvPr id="1" name=""/>
        <p:cNvGrpSpPr/>
        <p:nvPr/>
      </p:nvGrpSpPr>
      <p:grpSpPr>
        <a:xfrm>
          <a:off x="0" y="0"/>
          <a:ext cx="0" cy="0"/>
          <a:chOff x="0" y="0"/>
          <a:chExt cx="0" cy="0"/>
        </a:xfrm>
      </p:grpSpPr>
      <p:pic>
        <p:nvPicPr>
          <p:cNvPr id="8" name="Picture 1" descr="UWE-Logo-Bottom.jp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900113" y="6326188"/>
            <a:ext cx="1081087" cy="531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Placeholder 5"/>
          <p:cNvSpPr>
            <a:spLocks noGrp="1"/>
          </p:cNvSpPr>
          <p:nvPr>
            <p:ph type="body" sz="quarter" idx="11"/>
          </p:nvPr>
        </p:nvSpPr>
        <p:spPr>
          <a:xfrm>
            <a:off x="899592" y="1628800"/>
            <a:ext cx="3167583" cy="4464025"/>
          </a:xfrm>
          <a:prstGeom prst="rect">
            <a:avLst/>
          </a:prstGeom>
        </p:spPr>
        <p:txBody>
          <a:bodyPr lIns="0" tIns="0" rIns="0" bIns="0" numCol="1" spcCol="216000"/>
          <a:lstStyle>
            <a:lvl1pPr marL="0" marR="0" indent="0" algn="l" defTabSz="606425" rtl="0" eaLnBrk="1" fontAlgn="base" latinLnBrk="0" hangingPunct="1">
              <a:lnSpc>
                <a:spcPts val="2000"/>
              </a:lnSpc>
              <a:spcBef>
                <a:spcPts val="0"/>
              </a:spcBef>
              <a:spcAft>
                <a:spcPct val="0"/>
              </a:spcAft>
              <a:buClrTx/>
              <a:buSzTx/>
              <a:buFontTx/>
              <a:buNone/>
              <a:tabLst/>
              <a:defRPr sz="1400" b="0" i="0" baseline="0">
                <a:solidFill>
                  <a:schemeClr val="tx1"/>
                </a:solidFill>
                <a:latin typeface="Tahoma" charset="0"/>
                <a:ea typeface="Tahoma" charset="0"/>
                <a:cs typeface="Tahoma" charset="0"/>
              </a:defRPr>
            </a:lvl1pPr>
          </a:lstStyle>
          <a:p>
            <a:pPr lvl="0"/>
            <a:r>
              <a:rPr lang="en-GB" dirty="0" smtClean="0"/>
              <a:t>Click to edit Master text styles</a:t>
            </a:r>
          </a:p>
        </p:txBody>
      </p:sp>
      <p:sp>
        <p:nvSpPr>
          <p:cNvPr id="5" name="Text Placeholder 5"/>
          <p:cNvSpPr>
            <a:spLocks noGrp="1"/>
          </p:cNvSpPr>
          <p:nvPr>
            <p:ph type="body" sz="quarter" idx="10"/>
          </p:nvPr>
        </p:nvSpPr>
        <p:spPr>
          <a:xfrm>
            <a:off x="899591" y="692696"/>
            <a:ext cx="6515621" cy="646040"/>
          </a:xfrm>
          <a:prstGeom prst="rect">
            <a:avLst/>
          </a:prstGeom>
        </p:spPr>
        <p:txBody>
          <a:bodyPr lIns="0" tIns="0" rIns="0" bIns="0"/>
          <a:lstStyle>
            <a:lvl1pPr marL="0" indent="0">
              <a:lnSpc>
                <a:spcPts val="4200"/>
              </a:lnSpc>
              <a:buFontTx/>
              <a:buNone/>
              <a:defRPr sz="4000" b="0" i="0">
                <a:solidFill>
                  <a:srgbClr val="598752"/>
                </a:solidFill>
                <a:latin typeface="Georgia" charset="0"/>
                <a:ea typeface="Georgia" charset="0"/>
                <a:cs typeface="Georgia" charset="0"/>
              </a:defRPr>
            </a:lvl1pPr>
          </a:lstStyle>
          <a:p>
            <a:pPr lvl="0"/>
            <a:r>
              <a:rPr lang="en-GB" dirty="0" smtClean="0"/>
              <a:t>Click to edit Master text styles</a:t>
            </a:r>
          </a:p>
        </p:txBody>
      </p:sp>
      <p:sp>
        <p:nvSpPr>
          <p:cNvPr id="7" name="Text Placeholder 5"/>
          <p:cNvSpPr>
            <a:spLocks noGrp="1"/>
          </p:cNvSpPr>
          <p:nvPr>
            <p:ph type="body" sz="quarter" idx="12"/>
          </p:nvPr>
        </p:nvSpPr>
        <p:spPr>
          <a:xfrm>
            <a:off x="4284663" y="1628800"/>
            <a:ext cx="3167583" cy="4464025"/>
          </a:xfrm>
          <a:prstGeom prst="rect">
            <a:avLst/>
          </a:prstGeom>
        </p:spPr>
        <p:txBody>
          <a:bodyPr lIns="0" tIns="0" rIns="0" bIns="0" numCol="1" spcCol="216000"/>
          <a:lstStyle>
            <a:lvl1pPr marL="0" marR="0" indent="0" algn="l" defTabSz="606425" rtl="0" eaLnBrk="1" fontAlgn="base" latinLnBrk="0" hangingPunct="1">
              <a:lnSpc>
                <a:spcPts val="2000"/>
              </a:lnSpc>
              <a:spcBef>
                <a:spcPts val="0"/>
              </a:spcBef>
              <a:spcAft>
                <a:spcPct val="0"/>
              </a:spcAft>
              <a:buClrTx/>
              <a:buSzTx/>
              <a:buFontTx/>
              <a:buNone/>
              <a:tabLst/>
              <a:defRPr sz="1400" b="0" i="0" baseline="0">
                <a:solidFill>
                  <a:schemeClr val="tx1"/>
                </a:solidFill>
                <a:latin typeface="Tahoma" charset="0"/>
                <a:ea typeface="Tahoma" charset="0"/>
                <a:cs typeface="Tahoma" charset="0"/>
              </a:defRPr>
            </a:lvl1pPr>
          </a:lstStyle>
          <a:p>
            <a:pPr lvl="0"/>
            <a:r>
              <a:rPr lang="en-GB" dirty="0" smtClean="0"/>
              <a:t>Click to edit Master text styles</a:t>
            </a:r>
          </a:p>
        </p:txBody>
      </p:sp>
    </p:spTree>
    <p:extLst>
      <p:ext uri="{BB962C8B-B14F-4D97-AF65-F5344CB8AC3E}">
        <p14:creationId xmlns:p14="http://schemas.microsoft.com/office/powerpoint/2010/main" val="1223581112"/>
      </p:ext>
    </p:extLst>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lumn text style with bullet points">
    <p:spTree>
      <p:nvGrpSpPr>
        <p:cNvPr id="1" name=""/>
        <p:cNvGrpSpPr/>
        <p:nvPr/>
      </p:nvGrpSpPr>
      <p:grpSpPr>
        <a:xfrm>
          <a:off x="0" y="0"/>
          <a:ext cx="0" cy="0"/>
          <a:chOff x="0" y="0"/>
          <a:chExt cx="0" cy="0"/>
        </a:xfrm>
      </p:grpSpPr>
      <p:pic>
        <p:nvPicPr>
          <p:cNvPr id="4" name="Picture 1" descr="UWE-Logo-Bottom.jp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900113" y="6326188"/>
            <a:ext cx="1081087" cy="531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Placeholder 5"/>
          <p:cNvSpPr>
            <a:spLocks noGrp="1"/>
          </p:cNvSpPr>
          <p:nvPr>
            <p:ph type="body" sz="quarter" idx="10"/>
          </p:nvPr>
        </p:nvSpPr>
        <p:spPr>
          <a:xfrm>
            <a:off x="899591" y="692696"/>
            <a:ext cx="6515621" cy="646040"/>
          </a:xfrm>
          <a:prstGeom prst="rect">
            <a:avLst/>
          </a:prstGeom>
        </p:spPr>
        <p:txBody>
          <a:bodyPr lIns="0" tIns="0" rIns="0" bIns="0"/>
          <a:lstStyle>
            <a:lvl1pPr marL="0" indent="0">
              <a:lnSpc>
                <a:spcPts val="4200"/>
              </a:lnSpc>
              <a:buFontTx/>
              <a:buNone/>
              <a:defRPr sz="4000" b="0" i="0">
                <a:solidFill>
                  <a:srgbClr val="598752"/>
                </a:solidFill>
                <a:latin typeface="Georgia" charset="0"/>
                <a:ea typeface="Georgia" charset="0"/>
                <a:cs typeface="Georgia" charset="0"/>
              </a:defRPr>
            </a:lvl1pPr>
          </a:lstStyle>
          <a:p>
            <a:pPr lvl="0"/>
            <a:r>
              <a:rPr lang="en-GB" dirty="0" smtClean="0"/>
              <a:t>Click to edit Master text styles</a:t>
            </a:r>
          </a:p>
        </p:txBody>
      </p:sp>
      <p:sp>
        <p:nvSpPr>
          <p:cNvPr id="8" name="Text Placeholder 5"/>
          <p:cNvSpPr>
            <a:spLocks noGrp="1"/>
          </p:cNvSpPr>
          <p:nvPr>
            <p:ph type="body" sz="quarter" idx="11" hasCustomPrompt="1"/>
          </p:nvPr>
        </p:nvSpPr>
        <p:spPr>
          <a:xfrm>
            <a:off x="899666" y="1584000"/>
            <a:ext cx="3167583" cy="4437288"/>
          </a:xfrm>
          <a:prstGeom prst="rect">
            <a:avLst/>
          </a:prstGeom>
        </p:spPr>
        <p:txBody>
          <a:bodyPr lIns="0" tIns="0" rIns="0" bIns="0" numCol="1" spcCol="216000"/>
          <a:lstStyle>
            <a:lvl1pPr marL="285750" marR="0" indent="-285750" algn="l" defTabSz="606425" rtl="0" eaLnBrk="1" fontAlgn="base" latinLnBrk="0" hangingPunct="1">
              <a:lnSpc>
                <a:spcPts val="2000"/>
              </a:lnSpc>
              <a:spcBef>
                <a:spcPts val="0"/>
              </a:spcBef>
              <a:spcAft>
                <a:spcPct val="0"/>
              </a:spcAft>
              <a:buClr>
                <a:srgbClr val="598752"/>
              </a:buClr>
              <a:buSzTx/>
              <a:buFont typeface="Arial" panose="020B0604020202020204" pitchFamily="34" charset="0"/>
              <a:buChar char="•"/>
              <a:tabLst/>
              <a:defRPr sz="1400" b="0" i="0" baseline="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541338" indent="-274638">
              <a:buClr>
                <a:srgbClr val="598752"/>
              </a:buClr>
              <a:buFont typeface="Courier New" panose="02070309020205020404" pitchFamily="49" charset="0"/>
              <a:buChar char="o"/>
              <a:defRPr sz="1400">
                <a:latin typeface="Tahoma" panose="020B0604030504040204" pitchFamily="34" charset="0"/>
                <a:ea typeface="Tahoma" panose="020B0604030504040204" pitchFamily="34" charset="0"/>
                <a:cs typeface="Tahoma" panose="020B0604030504040204" pitchFamily="34" charset="0"/>
              </a:defRPr>
            </a:lvl2pPr>
            <a:lvl3pPr marL="808038" indent="-177800">
              <a:buClr>
                <a:srgbClr val="598752"/>
              </a:buClr>
              <a:buFont typeface="Arial" panose="020B0604020202020204" pitchFamily="34" charset="0"/>
              <a:buChar char="̶"/>
              <a:defRPr sz="1400">
                <a:latin typeface="Tahoma" panose="020B0604030504040204" pitchFamily="34" charset="0"/>
                <a:ea typeface="Tahoma" panose="020B0604030504040204" pitchFamily="34" charset="0"/>
                <a:cs typeface="Tahoma" panose="020B0604030504040204" pitchFamily="34" charset="0"/>
              </a:defRPr>
            </a:lvl3pPr>
            <a:lvl4pPr marL="1163638" indent="-301625">
              <a:defRPr sz="1400">
                <a:latin typeface="Tahoma" panose="020B0604030504040204" pitchFamily="34" charset="0"/>
                <a:ea typeface="Tahoma" panose="020B0604030504040204" pitchFamily="34" charset="0"/>
                <a:cs typeface="Tahoma" panose="020B0604030504040204" pitchFamily="34" charset="0"/>
              </a:defRPr>
            </a:lvl4pPr>
          </a:lstStyle>
          <a:p>
            <a:pPr lvl="0"/>
            <a:r>
              <a:rPr lang="en-GB" dirty="0" smtClean="0"/>
              <a:t>Click to add text</a:t>
            </a:r>
          </a:p>
          <a:p>
            <a:pPr lvl="1"/>
            <a:r>
              <a:rPr lang="en-GB" dirty="0" smtClean="0"/>
              <a:t>Second Bullet Point</a:t>
            </a:r>
          </a:p>
          <a:p>
            <a:pPr lvl="2"/>
            <a:r>
              <a:rPr lang="en-GB" dirty="0" smtClean="0"/>
              <a:t>Third Bullet Point</a:t>
            </a:r>
          </a:p>
          <a:p>
            <a:pPr lvl="3"/>
            <a:endParaRPr lang="en-GB" dirty="0" smtClean="0"/>
          </a:p>
        </p:txBody>
      </p:sp>
      <p:sp>
        <p:nvSpPr>
          <p:cNvPr id="9" name="Text Placeholder 5"/>
          <p:cNvSpPr>
            <a:spLocks noGrp="1"/>
          </p:cNvSpPr>
          <p:nvPr>
            <p:ph type="body" sz="quarter" idx="12" hasCustomPrompt="1"/>
          </p:nvPr>
        </p:nvSpPr>
        <p:spPr>
          <a:xfrm>
            <a:off x="4284737" y="1584000"/>
            <a:ext cx="3167583" cy="4437288"/>
          </a:xfrm>
          <a:prstGeom prst="rect">
            <a:avLst/>
          </a:prstGeom>
        </p:spPr>
        <p:txBody>
          <a:bodyPr lIns="0" tIns="0" rIns="0" bIns="0" numCol="1" spcCol="216000"/>
          <a:lstStyle>
            <a:lvl1pPr marL="285750" marR="0" indent="-285750" algn="l" defTabSz="606425" rtl="0" eaLnBrk="1" fontAlgn="base" latinLnBrk="0" hangingPunct="1">
              <a:lnSpc>
                <a:spcPts val="2000"/>
              </a:lnSpc>
              <a:spcBef>
                <a:spcPts val="0"/>
              </a:spcBef>
              <a:spcAft>
                <a:spcPct val="0"/>
              </a:spcAft>
              <a:buClr>
                <a:srgbClr val="598752"/>
              </a:buClr>
              <a:buSzTx/>
              <a:buFont typeface="Arial" panose="020B0604020202020204" pitchFamily="34" charset="0"/>
              <a:buChar char="•"/>
              <a:tabLst/>
              <a:defRPr sz="1400" b="0" i="0" baseline="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541338" indent="-274638">
              <a:buClr>
                <a:srgbClr val="598752"/>
              </a:buClr>
              <a:buFont typeface="Courier New" panose="02070309020205020404" pitchFamily="49" charset="0"/>
              <a:buChar char="o"/>
              <a:defRPr sz="1400">
                <a:latin typeface="Tahoma" panose="020B0604030504040204" pitchFamily="34" charset="0"/>
                <a:ea typeface="Tahoma" panose="020B0604030504040204" pitchFamily="34" charset="0"/>
                <a:cs typeface="Tahoma" panose="020B0604030504040204" pitchFamily="34" charset="0"/>
              </a:defRPr>
            </a:lvl2pPr>
            <a:lvl3pPr marL="808038" indent="-177800">
              <a:buClr>
                <a:srgbClr val="598752"/>
              </a:buClr>
              <a:buFont typeface="Arial" panose="020B0604020202020204" pitchFamily="34" charset="0"/>
              <a:buChar char="̶"/>
              <a:defRPr sz="1400">
                <a:latin typeface="Tahoma" panose="020B0604030504040204" pitchFamily="34" charset="0"/>
                <a:ea typeface="Tahoma" panose="020B0604030504040204" pitchFamily="34" charset="0"/>
                <a:cs typeface="Tahoma" panose="020B0604030504040204" pitchFamily="34" charset="0"/>
              </a:defRPr>
            </a:lvl3pPr>
            <a:lvl4pPr marL="1163638" indent="-301625">
              <a:defRPr sz="1400">
                <a:latin typeface="Tahoma" panose="020B0604030504040204" pitchFamily="34" charset="0"/>
                <a:ea typeface="Tahoma" panose="020B0604030504040204" pitchFamily="34" charset="0"/>
                <a:cs typeface="Tahoma" panose="020B0604030504040204" pitchFamily="34" charset="0"/>
              </a:defRPr>
            </a:lvl4pPr>
          </a:lstStyle>
          <a:p>
            <a:pPr lvl="0"/>
            <a:r>
              <a:rPr lang="en-US" dirty="0" smtClean="0"/>
              <a:t>Click to add text</a:t>
            </a:r>
          </a:p>
          <a:p>
            <a:pPr lvl="1"/>
            <a:r>
              <a:rPr lang="en-US" dirty="0" smtClean="0"/>
              <a:t>Second Bullet Point</a:t>
            </a:r>
          </a:p>
          <a:p>
            <a:pPr lvl="2"/>
            <a:r>
              <a:rPr lang="en-US" dirty="0" smtClean="0"/>
              <a:t>Third Bullet Point</a:t>
            </a:r>
          </a:p>
          <a:p>
            <a:pPr lvl="3"/>
            <a:endParaRPr lang="en-US" dirty="0" smtClean="0"/>
          </a:p>
          <a:p>
            <a:pPr lvl="0"/>
            <a:endParaRPr lang="en-GB" dirty="0" smtClean="0"/>
          </a:p>
        </p:txBody>
      </p:sp>
    </p:spTree>
    <p:extLst>
      <p:ext uri="{BB962C8B-B14F-4D97-AF65-F5344CB8AC3E}">
        <p14:creationId xmlns:p14="http://schemas.microsoft.com/office/powerpoint/2010/main" val="424345712"/>
      </p:ext>
    </p:extLst>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lumn text style with numbered points">
    <p:spTree>
      <p:nvGrpSpPr>
        <p:cNvPr id="1" name=""/>
        <p:cNvGrpSpPr/>
        <p:nvPr/>
      </p:nvGrpSpPr>
      <p:grpSpPr>
        <a:xfrm>
          <a:off x="0" y="0"/>
          <a:ext cx="0" cy="0"/>
          <a:chOff x="0" y="0"/>
          <a:chExt cx="0" cy="0"/>
        </a:xfrm>
      </p:grpSpPr>
      <p:pic>
        <p:nvPicPr>
          <p:cNvPr id="4" name="Picture 1" descr="UWE-Logo-Bottom.jp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900113" y="6326188"/>
            <a:ext cx="1081087" cy="531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Placeholder 5"/>
          <p:cNvSpPr>
            <a:spLocks noGrp="1"/>
          </p:cNvSpPr>
          <p:nvPr>
            <p:ph type="body" sz="quarter" idx="10"/>
          </p:nvPr>
        </p:nvSpPr>
        <p:spPr>
          <a:xfrm>
            <a:off x="899592" y="692696"/>
            <a:ext cx="6481464" cy="646040"/>
          </a:xfrm>
          <a:prstGeom prst="rect">
            <a:avLst/>
          </a:prstGeom>
        </p:spPr>
        <p:txBody>
          <a:bodyPr lIns="0" tIns="0" rIns="0" bIns="0"/>
          <a:lstStyle>
            <a:lvl1pPr marL="0" indent="0">
              <a:lnSpc>
                <a:spcPts val="4200"/>
              </a:lnSpc>
              <a:buFontTx/>
              <a:buNone/>
              <a:defRPr sz="4000" b="0" i="0">
                <a:solidFill>
                  <a:srgbClr val="598752"/>
                </a:solidFill>
                <a:latin typeface="Georgia" charset="0"/>
                <a:ea typeface="Georgia" charset="0"/>
                <a:cs typeface="Georgia" charset="0"/>
              </a:defRPr>
            </a:lvl1pPr>
          </a:lstStyle>
          <a:p>
            <a:pPr lvl="0"/>
            <a:r>
              <a:rPr lang="en-GB" dirty="0" smtClean="0"/>
              <a:t>Click to edit Master text styles</a:t>
            </a:r>
          </a:p>
        </p:txBody>
      </p:sp>
      <p:sp>
        <p:nvSpPr>
          <p:cNvPr id="8" name="Text Placeholder 5"/>
          <p:cNvSpPr>
            <a:spLocks noGrp="1"/>
          </p:cNvSpPr>
          <p:nvPr>
            <p:ph type="body" sz="quarter" idx="11" hasCustomPrompt="1"/>
          </p:nvPr>
        </p:nvSpPr>
        <p:spPr>
          <a:xfrm>
            <a:off x="894944" y="1584148"/>
            <a:ext cx="3167583" cy="4437140"/>
          </a:xfrm>
          <a:prstGeom prst="rect">
            <a:avLst/>
          </a:prstGeom>
        </p:spPr>
        <p:txBody>
          <a:bodyPr lIns="0" tIns="0" rIns="0" bIns="0" numCol="1" spcCol="216000"/>
          <a:lstStyle>
            <a:lvl1pPr marL="266700" marR="0" indent="-266700" algn="l" defTabSz="606425" rtl="0" eaLnBrk="1" fontAlgn="base" latinLnBrk="0" hangingPunct="1">
              <a:lnSpc>
                <a:spcPts val="2000"/>
              </a:lnSpc>
              <a:spcBef>
                <a:spcPts val="0"/>
              </a:spcBef>
              <a:spcAft>
                <a:spcPct val="0"/>
              </a:spcAft>
              <a:buClr>
                <a:srgbClr val="598752"/>
              </a:buClr>
              <a:buSzTx/>
              <a:buFont typeface="+mj-lt"/>
              <a:buAutoNum type="arabicPeriod"/>
              <a:tabLst/>
              <a:defRPr sz="1400" b="0" i="0" baseline="0">
                <a:solidFill>
                  <a:schemeClr val="tx1"/>
                </a:solidFill>
                <a:latin typeface="Tahoma"/>
                <a:ea typeface="Tahoma"/>
                <a:cs typeface="Tahoma"/>
              </a:defRPr>
            </a:lvl1pPr>
            <a:lvl2pPr marL="541338" indent="-274638">
              <a:buClr>
                <a:srgbClr val="598752"/>
              </a:buClr>
              <a:buFont typeface="+mj-lt"/>
              <a:buAutoNum type="romanLcPeriod"/>
              <a:defRPr sz="1400" baseline="0">
                <a:latin typeface="Tahoma" panose="020B0604030504040204" pitchFamily="34" charset="0"/>
                <a:ea typeface="Tahoma" panose="020B0604030504040204" pitchFamily="34" charset="0"/>
                <a:cs typeface="Tahoma" panose="020B0604030504040204" pitchFamily="34" charset="0"/>
              </a:defRPr>
            </a:lvl2pPr>
            <a:lvl3pPr marL="896938" indent="-266700">
              <a:buClr>
                <a:srgbClr val="598752"/>
              </a:buClr>
              <a:buFont typeface="Arial" panose="020B0604020202020204" pitchFamily="34" charset="0"/>
              <a:buChar char="̶"/>
              <a:defRPr sz="1400">
                <a:latin typeface="Tahoma" panose="020B0604030504040204" pitchFamily="34" charset="0"/>
                <a:ea typeface="Tahoma" panose="020B0604030504040204" pitchFamily="34" charset="0"/>
                <a:cs typeface="Tahoma" panose="020B0604030504040204" pitchFamily="34" charset="0"/>
              </a:defRPr>
            </a:lvl3pPr>
            <a:lvl4pPr marL="1252538" indent="-285750">
              <a:buFont typeface="Arial" panose="020B0604020202020204" pitchFamily="34" charset="0"/>
              <a:buChar char="̶"/>
              <a:defRPr sz="1400">
                <a:latin typeface="Tahoma" panose="020B0604030504040204" pitchFamily="34" charset="0"/>
                <a:ea typeface="Tahoma" panose="020B0604030504040204" pitchFamily="34" charset="0"/>
                <a:cs typeface="Tahoma" panose="020B0604030504040204" pitchFamily="34" charset="0"/>
              </a:defRPr>
            </a:lvl4pPr>
          </a:lstStyle>
          <a:p>
            <a:pPr lvl="0"/>
            <a:r>
              <a:rPr lang="en-GB" dirty="0" smtClean="0"/>
              <a:t>Click to add text</a:t>
            </a:r>
          </a:p>
          <a:p>
            <a:pPr lvl="1"/>
            <a:r>
              <a:rPr lang="en-GB" dirty="0" smtClean="0"/>
              <a:t>Number Position Number 2</a:t>
            </a:r>
          </a:p>
          <a:p>
            <a:pPr lvl="2"/>
            <a:r>
              <a:rPr lang="en-GB" dirty="0" smtClean="0"/>
              <a:t>Number Position Number 3</a:t>
            </a:r>
          </a:p>
          <a:p>
            <a:pPr lvl="3"/>
            <a:endParaRPr lang="en-GB" dirty="0" smtClean="0"/>
          </a:p>
          <a:p>
            <a:pPr lvl="3"/>
            <a:endParaRPr lang="en-GB" dirty="0" smtClean="0"/>
          </a:p>
        </p:txBody>
      </p:sp>
      <p:sp>
        <p:nvSpPr>
          <p:cNvPr id="9" name="Text Placeholder 5"/>
          <p:cNvSpPr>
            <a:spLocks noGrp="1"/>
          </p:cNvSpPr>
          <p:nvPr>
            <p:ph type="body" sz="quarter" idx="12" hasCustomPrompt="1"/>
          </p:nvPr>
        </p:nvSpPr>
        <p:spPr>
          <a:xfrm>
            <a:off x="4280015" y="1584148"/>
            <a:ext cx="3167583" cy="4437140"/>
          </a:xfrm>
          <a:prstGeom prst="rect">
            <a:avLst/>
          </a:prstGeom>
        </p:spPr>
        <p:txBody>
          <a:bodyPr lIns="0" tIns="0" rIns="0" bIns="0" numCol="1" spcCol="216000"/>
          <a:lstStyle>
            <a:lvl1pPr marL="266700" marR="0" indent="-266700" algn="l" defTabSz="606425" rtl="0" eaLnBrk="1" fontAlgn="base" latinLnBrk="0" hangingPunct="1">
              <a:lnSpc>
                <a:spcPts val="2000"/>
              </a:lnSpc>
              <a:spcBef>
                <a:spcPts val="0"/>
              </a:spcBef>
              <a:spcAft>
                <a:spcPct val="0"/>
              </a:spcAft>
              <a:buClr>
                <a:srgbClr val="598752"/>
              </a:buClr>
              <a:buSzTx/>
              <a:buFont typeface="+mj-lt"/>
              <a:buAutoNum type="arabicPeriod"/>
              <a:tabLst/>
              <a:defRPr sz="1400" b="0" i="0" baseline="0">
                <a:solidFill>
                  <a:schemeClr val="tx1"/>
                </a:solidFill>
                <a:latin typeface="Tahoma"/>
                <a:ea typeface="Tahoma"/>
                <a:cs typeface="Tahoma"/>
              </a:defRPr>
            </a:lvl1pPr>
            <a:lvl2pPr marL="541338" indent="-274638">
              <a:buClr>
                <a:srgbClr val="598752"/>
              </a:buClr>
              <a:buFont typeface="+mj-lt"/>
              <a:buAutoNum type="romanLcPeriod"/>
              <a:defRPr sz="1400">
                <a:latin typeface="Tahoma" panose="020B0604030504040204" pitchFamily="34" charset="0"/>
                <a:ea typeface="Tahoma" panose="020B0604030504040204" pitchFamily="34" charset="0"/>
                <a:cs typeface="Tahoma" panose="020B0604030504040204" pitchFamily="34" charset="0"/>
              </a:defRPr>
            </a:lvl2pPr>
            <a:lvl3pPr marL="896938" indent="-266700">
              <a:buClr>
                <a:srgbClr val="598752"/>
              </a:buClr>
              <a:buFont typeface="Arial" panose="020B0604020202020204" pitchFamily="34" charset="0"/>
              <a:buChar char="̶"/>
              <a:defRPr sz="1400">
                <a:latin typeface="Tahoma" panose="020B0604030504040204" pitchFamily="34" charset="0"/>
                <a:ea typeface="Tahoma" panose="020B0604030504040204" pitchFamily="34" charset="0"/>
                <a:cs typeface="Tahoma" panose="020B0604030504040204" pitchFamily="34" charset="0"/>
              </a:defRPr>
            </a:lvl3pPr>
            <a:lvl4pPr marL="1252538" indent="-285750">
              <a:buFont typeface="Arial" panose="020B0604020202020204" pitchFamily="34" charset="0"/>
              <a:buChar char="̶"/>
              <a:defRPr sz="1400">
                <a:latin typeface="Tahoma" panose="020B0604030504040204" pitchFamily="34" charset="0"/>
                <a:ea typeface="Tahoma" panose="020B0604030504040204" pitchFamily="34" charset="0"/>
                <a:cs typeface="Tahoma" panose="020B0604030504040204" pitchFamily="34" charset="0"/>
              </a:defRPr>
            </a:lvl4pPr>
          </a:lstStyle>
          <a:p>
            <a:pPr lvl="0"/>
            <a:r>
              <a:rPr lang="en-GB" dirty="0" smtClean="0"/>
              <a:t>Click to add text</a:t>
            </a:r>
          </a:p>
          <a:p>
            <a:pPr lvl="1"/>
            <a:r>
              <a:rPr lang="en-GB" dirty="0" smtClean="0"/>
              <a:t>Number Position Number 2</a:t>
            </a:r>
          </a:p>
          <a:p>
            <a:pPr lvl="2"/>
            <a:r>
              <a:rPr lang="en-GB" dirty="0" smtClean="0"/>
              <a:t>Number Position Number 3</a:t>
            </a:r>
          </a:p>
          <a:p>
            <a:pPr lvl="3"/>
            <a:endParaRPr lang="en-GB" dirty="0" smtClean="0"/>
          </a:p>
        </p:txBody>
      </p:sp>
    </p:spTree>
    <p:extLst>
      <p:ext uri="{BB962C8B-B14F-4D97-AF65-F5344CB8AC3E}">
        <p14:creationId xmlns:p14="http://schemas.microsoft.com/office/powerpoint/2010/main" val="185189897"/>
      </p:ext>
    </p:extLst>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hart and graph position">
    <p:spTree>
      <p:nvGrpSpPr>
        <p:cNvPr id="1" name=""/>
        <p:cNvGrpSpPr/>
        <p:nvPr/>
      </p:nvGrpSpPr>
      <p:grpSpPr>
        <a:xfrm>
          <a:off x="0" y="0"/>
          <a:ext cx="0" cy="0"/>
          <a:chOff x="0" y="0"/>
          <a:chExt cx="0" cy="0"/>
        </a:xfrm>
      </p:grpSpPr>
      <p:pic>
        <p:nvPicPr>
          <p:cNvPr id="4" name="Picture 1" descr="UWE-Logo-Bottom.jp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900113" y="6326188"/>
            <a:ext cx="1081087" cy="531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Placeholder 5"/>
          <p:cNvSpPr>
            <a:spLocks noGrp="1"/>
          </p:cNvSpPr>
          <p:nvPr>
            <p:ph type="body" sz="quarter" idx="10"/>
          </p:nvPr>
        </p:nvSpPr>
        <p:spPr>
          <a:xfrm>
            <a:off x="899591" y="692696"/>
            <a:ext cx="6515621" cy="646040"/>
          </a:xfrm>
          <a:prstGeom prst="rect">
            <a:avLst/>
          </a:prstGeom>
        </p:spPr>
        <p:txBody>
          <a:bodyPr lIns="0" tIns="0" rIns="0" bIns="0"/>
          <a:lstStyle>
            <a:lvl1pPr marL="0" indent="0">
              <a:lnSpc>
                <a:spcPts val="4200"/>
              </a:lnSpc>
              <a:buFontTx/>
              <a:buNone/>
              <a:defRPr sz="4000" b="0" i="0">
                <a:solidFill>
                  <a:srgbClr val="598752"/>
                </a:solidFill>
                <a:latin typeface="Georgia" charset="0"/>
                <a:ea typeface="Georgia" charset="0"/>
                <a:cs typeface="Georgia" charset="0"/>
              </a:defRPr>
            </a:lvl1pPr>
          </a:lstStyle>
          <a:p>
            <a:pPr lvl="0"/>
            <a:r>
              <a:rPr lang="en-GB" dirty="0" smtClean="0"/>
              <a:t>Click to edit Master text styles</a:t>
            </a:r>
          </a:p>
        </p:txBody>
      </p:sp>
      <p:sp>
        <p:nvSpPr>
          <p:cNvPr id="3" name="Chart Placeholder 2"/>
          <p:cNvSpPr>
            <a:spLocks noGrp="1"/>
          </p:cNvSpPr>
          <p:nvPr>
            <p:ph type="chart" sz="quarter" idx="11"/>
          </p:nvPr>
        </p:nvSpPr>
        <p:spPr>
          <a:xfrm>
            <a:off x="899592" y="1554760"/>
            <a:ext cx="6515620" cy="4538065"/>
          </a:xfrm>
          <a:prstGeom prst="rect">
            <a:avLst/>
          </a:prstGeom>
        </p:spPr>
        <p:txBody>
          <a:bodyPr/>
          <a:lstStyle/>
          <a:p>
            <a:pPr lvl="0"/>
            <a:endParaRPr lang="en-US" noProof="0"/>
          </a:p>
        </p:txBody>
      </p:sp>
    </p:spTree>
    <p:extLst>
      <p:ext uri="{BB962C8B-B14F-4D97-AF65-F5344CB8AC3E}">
        <p14:creationId xmlns:p14="http://schemas.microsoft.com/office/powerpoint/2010/main" val="782794376"/>
      </p:ext>
    </p:extLst>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Narrow column text style with chart">
    <p:spTree>
      <p:nvGrpSpPr>
        <p:cNvPr id="1" name=""/>
        <p:cNvGrpSpPr/>
        <p:nvPr/>
      </p:nvGrpSpPr>
      <p:grpSpPr>
        <a:xfrm>
          <a:off x="0" y="0"/>
          <a:ext cx="0" cy="0"/>
          <a:chOff x="0" y="0"/>
          <a:chExt cx="0" cy="0"/>
        </a:xfrm>
      </p:grpSpPr>
      <p:pic>
        <p:nvPicPr>
          <p:cNvPr id="7" name="Picture 1" descr="UWE-Logo-Bottom.jp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900113" y="6326188"/>
            <a:ext cx="1081087" cy="531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Placeholder 5"/>
          <p:cNvSpPr>
            <a:spLocks noGrp="1"/>
          </p:cNvSpPr>
          <p:nvPr>
            <p:ph type="body" sz="quarter" idx="11"/>
          </p:nvPr>
        </p:nvSpPr>
        <p:spPr>
          <a:xfrm>
            <a:off x="899592" y="1628800"/>
            <a:ext cx="3167583" cy="4464024"/>
          </a:xfrm>
          <a:prstGeom prst="rect">
            <a:avLst/>
          </a:prstGeom>
        </p:spPr>
        <p:txBody>
          <a:bodyPr lIns="0" tIns="0" rIns="0" bIns="0" numCol="1" spcCol="216000"/>
          <a:lstStyle>
            <a:lvl1pPr marL="0" marR="0" indent="0" algn="l" defTabSz="606425" rtl="0" eaLnBrk="1" fontAlgn="base" latinLnBrk="0" hangingPunct="1">
              <a:lnSpc>
                <a:spcPts val="2000"/>
              </a:lnSpc>
              <a:spcBef>
                <a:spcPts val="0"/>
              </a:spcBef>
              <a:spcAft>
                <a:spcPct val="0"/>
              </a:spcAft>
              <a:buClrTx/>
              <a:buSzTx/>
              <a:buFontTx/>
              <a:buNone/>
              <a:tabLst/>
              <a:defRPr sz="1400" b="0" i="0" baseline="0">
                <a:solidFill>
                  <a:schemeClr val="tx1"/>
                </a:solidFill>
                <a:latin typeface="Tahoma" charset="0"/>
                <a:ea typeface="Tahoma" charset="0"/>
                <a:cs typeface="Tahoma" charset="0"/>
              </a:defRPr>
            </a:lvl1pPr>
          </a:lstStyle>
          <a:p>
            <a:pPr lvl="0"/>
            <a:r>
              <a:rPr lang="en-GB" dirty="0" smtClean="0"/>
              <a:t>Click to edit Master text styles</a:t>
            </a:r>
          </a:p>
        </p:txBody>
      </p:sp>
      <p:sp>
        <p:nvSpPr>
          <p:cNvPr id="5" name="Text Placeholder 5"/>
          <p:cNvSpPr>
            <a:spLocks noGrp="1"/>
          </p:cNvSpPr>
          <p:nvPr>
            <p:ph type="body" sz="quarter" idx="10"/>
          </p:nvPr>
        </p:nvSpPr>
        <p:spPr>
          <a:xfrm>
            <a:off x="899591" y="692696"/>
            <a:ext cx="6515621" cy="646040"/>
          </a:xfrm>
          <a:prstGeom prst="rect">
            <a:avLst/>
          </a:prstGeom>
        </p:spPr>
        <p:txBody>
          <a:bodyPr lIns="0" tIns="0" rIns="0" bIns="0"/>
          <a:lstStyle>
            <a:lvl1pPr marL="0" indent="0">
              <a:lnSpc>
                <a:spcPts val="4200"/>
              </a:lnSpc>
              <a:buFontTx/>
              <a:buNone/>
              <a:defRPr sz="4000" b="0" i="0">
                <a:solidFill>
                  <a:srgbClr val="598752"/>
                </a:solidFill>
                <a:latin typeface="Georgia" charset="0"/>
                <a:ea typeface="Georgia" charset="0"/>
                <a:cs typeface="Georgia" charset="0"/>
              </a:defRPr>
            </a:lvl1pPr>
          </a:lstStyle>
          <a:p>
            <a:pPr lvl="0"/>
            <a:r>
              <a:rPr lang="en-GB" dirty="0" smtClean="0"/>
              <a:t>Click to edit Master text styles</a:t>
            </a:r>
          </a:p>
        </p:txBody>
      </p:sp>
      <p:sp>
        <p:nvSpPr>
          <p:cNvPr id="3" name="Chart Placeholder 2"/>
          <p:cNvSpPr>
            <a:spLocks noGrp="1"/>
          </p:cNvSpPr>
          <p:nvPr>
            <p:ph type="chart" sz="quarter" idx="12"/>
          </p:nvPr>
        </p:nvSpPr>
        <p:spPr>
          <a:xfrm>
            <a:off x="4284663" y="1628799"/>
            <a:ext cx="3816350" cy="4464025"/>
          </a:xfrm>
          <a:prstGeom prst="rect">
            <a:avLst/>
          </a:prstGeom>
        </p:spPr>
        <p:txBody>
          <a:bodyPr/>
          <a:lstStyle/>
          <a:p>
            <a:pPr lvl="0"/>
            <a:endParaRPr lang="en-US" noProof="0"/>
          </a:p>
        </p:txBody>
      </p:sp>
    </p:spTree>
    <p:extLst>
      <p:ext uri="{BB962C8B-B14F-4D97-AF65-F5344CB8AC3E}">
        <p14:creationId xmlns:p14="http://schemas.microsoft.com/office/powerpoint/2010/main" val="940255910"/>
      </p:ext>
    </p:extLst>
  </p:cSld>
  <p:clrMapOvr>
    <a:masterClrMapping/>
  </p:clrMapOvr>
  <p:transition spd="slow">
    <p:fade/>
  </p:transitio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942" r:id="rId1"/>
    <p:sldLayoutId id="2147483943" r:id="rId2"/>
    <p:sldLayoutId id="2147483944" r:id="rId3"/>
    <p:sldLayoutId id="2147483945" r:id="rId4"/>
    <p:sldLayoutId id="2147483946" r:id="rId5"/>
    <p:sldLayoutId id="2147483947" r:id="rId6"/>
    <p:sldLayoutId id="2147483948" r:id="rId7"/>
    <p:sldLayoutId id="2147483949" r:id="rId8"/>
    <p:sldLayoutId id="2147483950" r:id="rId9"/>
    <p:sldLayoutId id="2147483951" r:id="rId10"/>
    <p:sldLayoutId id="2147483952" r:id="rId11"/>
    <p:sldLayoutId id="2147483953" r:id="rId12"/>
    <p:sldLayoutId id="2147483954" r:id="rId13"/>
    <p:sldLayoutId id="2147483955" r:id="rId14"/>
  </p:sldLayoutIdLst>
  <p:transition spd="slow">
    <p:fade/>
  </p:transition>
  <p:timing>
    <p:tnLst>
      <p:par>
        <p:cTn id="1" dur="indefinite" restart="never" nodeType="tmRoot"/>
      </p:par>
    </p:tnLst>
  </p:timing>
  <p:txStyles>
    <p:titleStyle>
      <a:lvl1pPr algn="ctr" defTabSz="606425" rtl="0" eaLnBrk="0" fontAlgn="base" hangingPunct="0">
        <a:spcBef>
          <a:spcPct val="0"/>
        </a:spcBef>
        <a:spcAft>
          <a:spcPct val="0"/>
        </a:spcAft>
        <a:defRPr sz="5800" kern="1200">
          <a:solidFill>
            <a:schemeClr val="tx1"/>
          </a:solidFill>
          <a:latin typeface="+mj-lt"/>
          <a:ea typeface="ＭＳ Ｐゴシック" charset="0"/>
          <a:cs typeface="ＭＳ Ｐゴシック" charset="0"/>
        </a:defRPr>
      </a:lvl1pPr>
      <a:lvl2pPr algn="ctr" defTabSz="606425" rtl="0" eaLnBrk="0" fontAlgn="base" hangingPunct="0">
        <a:spcBef>
          <a:spcPct val="0"/>
        </a:spcBef>
        <a:spcAft>
          <a:spcPct val="0"/>
        </a:spcAft>
        <a:defRPr sz="5800">
          <a:solidFill>
            <a:schemeClr val="tx1"/>
          </a:solidFill>
          <a:latin typeface="Calibri" charset="0"/>
          <a:ea typeface="ＭＳ Ｐゴシック" charset="0"/>
          <a:cs typeface="ＭＳ Ｐゴシック" charset="0"/>
        </a:defRPr>
      </a:lvl2pPr>
      <a:lvl3pPr algn="ctr" defTabSz="606425" rtl="0" eaLnBrk="0" fontAlgn="base" hangingPunct="0">
        <a:spcBef>
          <a:spcPct val="0"/>
        </a:spcBef>
        <a:spcAft>
          <a:spcPct val="0"/>
        </a:spcAft>
        <a:defRPr sz="5800">
          <a:solidFill>
            <a:schemeClr val="tx1"/>
          </a:solidFill>
          <a:latin typeface="Calibri" charset="0"/>
          <a:ea typeface="ＭＳ Ｐゴシック" charset="0"/>
          <a:cs typeface="ＭＳ Ｐゴシック" charset="0"/>
        </a:defRPr>
      </a:lvl3pPr>
      <a:lvl4pPr algn="ctr" defTabSz="606425" rtl="0" eaLnBrk="0" fontAlgn="base" hangingPunct="0">
        <a:spcBef>
          <a:spcPct val="0"/>
        </a:spcBef>
        <a:spcAft>
          <a:spcPct val="0"/>
        </a:spcAft>
        <a:defRPr sz="5800">
          <a:solidFill>
            <a:schemeClr val="tx1"/>
          </a:solidFill>
          <a:latin typeface="Calibri" charset="0"/>
          <a:ea typeface="ＭＳ Ｐゴシック" charset="0"/>
          <a:cs typeface="ＭＳ Ｐゴシック" charset="0"/>
        </a:defRPr>
      </a:lvl4pPr>
      <a:lvl5pPr algn="ctr" defTabSz="606425" rtl="0" eaLnBrk="0" fontAlgn="base" hangingPunct="0">
        <a:spcBef>
          <a:spcPct val="0"/>
        </a:spcBef>
        <a:spcAft>
          <a:spcPct val="0"/>
        </a:spcAft>
        <a:defRPr sz="5800">
          <a:solidFill>
            <a:schemeClr val="tx1"/>
          </a:solidFill>
          <a:latin typeface="Calibri" charset="0"/>
          <a:ea typeface="ＭＳ Ｐゴシック" charset="0"/>
          <a:cs typeface="ＭＳ Ｐゴシック" charset="0"/>
        </a:defRPr>
      </a:lvl5pPr>
      <a:lvl6pPr marL="609555" algn="ctr" defTabSz="609555" rtl="0" eaLnBrk="1" fontAlgn="base" hangingPunct="1">
        <a:spcBef>
          <a:spcPct val="0"/>
        </a:spcBef>
        <a:spcAft>
          <a:spcPct val="0"/>
        </a:spcAft>
        <a:defRPr sz="5867">
          <a:solidFill>
            <a:schemeClr val="tx1"/>
          </a:solidFill>
          <a:latin typeface="Calibri" charset="0"/>
          <a:ea typeface="ＭＳ Ｐゴシック" charset="0"/>
          <a:cs typeface="ＭＳ Ｐゴシック" charset="0"/>
        </a:defRPr>
      </a:lvl6pPr>
      <a:lvl7pPr marL="1219110" algn="ctr" defTabSz="609555" rtl="0" eaLnBrk="1" fontAlgn="base" hangingPunct="1">
        <a:spcBef>
          <a:spcPct val="0"/>
        </a:spcBef>
        <a:spcAft>
          <a:spcPct val="0"/>
        </a:spcAft>
        <a:defRPr sz="5867">
          <a:solidFill>
            <a:schemeClr val="tx1"/>
          </a:solidFill>
          <a:latin typeface="Calibri" charset="0"/>
          <a:ea typeface="ＭＳ Ｐゴシック" charset="0"/>
          <a:cs typeface="ＭＳ Ｐゴシック" charset="0"/>
        </a:defRPr>
      </a:lvl7pPr>
      <a:lvl8pPr marL="1828664" algn="ctr" defTabSz="609555" rtl="0" eaLnBrk="1" fontAlgn="base" hangingPunct="1">
        <a:spcBef>
          <a:spcPct val="0"/>
        </a:spcBef>
        <a:spcAft>
          <a:spcPct val="0"/>
        </a:spcAft>
        <a:defRPr sz="5867">
          <a:solidFill>
            <a:schemeClr val="tx1"/>
          </a:solidFill>
          <a:latin typeface="Calibri" charset="0"/>
          <a:ea typeface="ＭＳ Ｐゴシック" charset="0"/>
          <a:cs typeface="ＭＳ Ｐゴシック" charset="0"/>
        </a:defRPr>
      </a:lvl8pPr>
      <a:lvl9pPr marL="2438218" algn="ctr" defTabSz="609555" rtl="0" eaLnBrk="1" fontAlgn="base" hangingPunct="1">
        <a:spcBef>
          <a:spcPct val="0"/>
        </a:spcBef>
        <a:spcAft>
          <a:spcPct val="0"/>
        </a:spcAft>
        <a:defRPr sz="5867">
          <a:solidFill>
            <a:schemeClr val="tx1"/>
          </a:solidFill>
          <a:latin typeface="Calibri" charset="0"/>
          <a:ea typeface="ＭＳ Ｐゴシック" charset="0"/>
          <a:cs typeface="ＭＳ Ｐゴシック" charset="0"/>
        </a:defRPr>
      </a:lvl9pPr>
    </p:titleStyle>
    <p:bodyStyle>
      <a:lvl1pPr marL="454025" indent="-454025" algn="l" defTabSz="606425" rtl="0" eaLnBrk="0" fontAlgn="base" hangingPunct="0">
        <a:spcBef>
          <a:spcPct val="20000"/>
        </a:spcBef>
        <a:spcAft>
          <a:spcPct val="0"/>
        </a:spcAft>
        <a:buFont typeface="Arial" charset="0"/>
        <a:buChar char="•"/>
        <a:defRPr sz="4200" kern="1200">
          <a:solidFill>
            <a:schemeClr val="tx1"/>
          </a:solidFill>
          <a:latin typeface="+mn-lt"/>
          <a:ea typeface="ＭＳ Ｐゴシック" charset="0"/>
          <a:cs typeface="ＭＳ Ｐゴシック" charset="0"/>
        </a:defRPr>
      </a:lvl1pPr>
      <a:lvl2pPr marL="987425" indent="-377825" algn="l" defTabSz="606425" rtl="0" eaLnBrk="0" fontAlgn="base" hangingPunct="0">
        <a:spcBef>
          <a:spcPct val="20000"/>
        </a:spcBef>
        <a:spcAft>
          <a:spcPct val="0"/>
        </a:spcAft>
        <a:buFont typeface="Arial" charset="0"/>
        <a:buChar char="–"/>
        <a:defRPr sz="3700" kern="1200">
          <a:solidFill>
            <a:schemeClr val="tx1"/>
          </a:solidFill>
          <a:latin typeface="+mn-lt"/>
          <a:ea typeface="ＭＳ Ｐゴシック" charset="0"/>
          <a:cs typeface="+mn-cs"/>
        </a:defRPr>
      </a:lvl2pPr>
      <a:lvl3pPr marL="1520825" indent="-301625" algn="l" defTabSz="606425"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mn-cs"/>
        </a:defRPr>
      </a:lvl3pPr>
      <a:lvl4pPr marL="2130425" indent="-301625" algn="l" defTabSz="606425" rtl="0" eaLnBrk="0" fontAlgn="base" hangingPunct="0">
        <a:spcBef>
          <a:spcPct val="20000"/>
        </a:spcBef>
        <a:spcAft>
          <a:spcPct val="0"/>
        </a:spcAft>
        <a:buFont typeface="Arial" charset="0"/>
        <a:buChar char="–"/>
        <a:defRPr sz="2600" kern="1200">
          <a:solidFill>
            <a:schemeClr val="tx1"/>
          </a:solidFill>
          <a:latin typeface="+mn-lt"/>
          <a:ea typeface="ＭＳ Ｐゴシック" charset="0"/>
          <a:cs typeface="+mn-cs"/>
        </a:defRPr>
      </a:lvl4pPr>
      <a:lvl5pPr marL="2740025" indent="-301625" algn="l" defTabSz="606425" rtl="0" eaLnBrk="0" fontAlgn="base" hangingPunct="0">
        <a:spcBef>
          <a:spcPct val="20000"/>
        </a:spcBef>
        <a:spcAft>
          <a:spcPct val="0"/>
        </a:spcAft>
        <a:buFont typeface="Arial" charset="0"/>
        <a:buChar char="»"/>
        <a:defRPr sz="2600" kern="1200">
          <a:solidFill>
            <a:schemeClr val="tx1"/>
          </a:solidFill>
          <a:latin typeface="+mn-lt"/>
          <a:ea typeface="ＭＳ Ｐゴシック" charset="0"/>
          <a:cs typeface="+mn-cs"/>
        </a:defRPr>
      </a:lvl5pPr>
      <a:lvl6pPr marL="3352548" indent="-304776" algn="l" defTabSz="609555" rtl="0" eaLnBrk="1" latinLnBrk="0" hangingPunct="1">
        <a:spcBef>
          <a:spcPct val="20000"/>
        </a:spcBef>
        <a:buFont typeface="Arial"/>
        <a:buChar char="•"/>
        <a:defRPr sz="2667" kern="1200">
          <a:solidFill>
            <a:schemeClr val="tx1"/>
          </a:solidFill>
          <a:latin typeface="+mn-lt"/>
          <a:ea typeface="+mn-ea"/>
          <a:cs typeface="+mn-cs"/>
        </a:defRPr>
      </a:lvl6pPr>
      <a:lvl7pPr marL="3962104" indent="-304776" algn="l" defTabSz="609555" rtl="0" eaLnBrk="1" latinLnBrk="0" hangingPunct="1">
        <a:spcBef>
          <a:spcPct val="20000"/>
        </a:spcBef>
        <a:buFont typeface="Arial"/>
        <a:buChar char="•"/>
        <a:defRPr sz="2667" kern="1200">
          <a:solidFill>
            <a:schemeClr val="tx1"/>
          </a:solidFill>
          <a:latin typeface="+mn-lt"/>
          <a:ea typeface="+mn-ea"/>
          <a:cs typeface="+mn-cs"/>
        </a:defRPr>
      </a:lvl7pPr>
      <a:lvl8pPr marL="4571658" indent="-304776" algn="l" defTabSz="609555" rtl="0" eaLnBrk="1" latinLnBrk="0" hangingPunct="1">
        <a:spcBef>
          <a:spcPct val="20000"/>
        </a:spcBef>
        <a:buFont typeface="Arial"/>
        <a:buChar char="•"/>
        <a:defRPr sz="2667" kern="1200">
          <a:solidFill>
            <a:schemeClr val="tx1"/>
          </a:solidFill>
          <a:latin typeface="+mn-lt"/>
          <a:ea typeface="+mn-ea"/>
          <a:cs typeface="+mn-cs"/>
        </a:defRPr>
      </a:lvl8pPr>
      <a:lvl9pPr marL="5181212" indent="-304776" algn="l" defTabSz="60955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55" rtl="0" eaLnBrk="1" latinLnBrk="0" hangingPunct="1">
        <a:defRPr sz="2400" kern="1200">
          <a:solidFill>
            <a:schemeClr val="tx1"/>
          </a:solidFill>
          <a:latin typeface="+mn-lt"/>
          <a:ea typeface="+mn-ea"/>
          <a:cs typeface="+mn-cs"/>
        </a:defRPr>
      </a:lvl1pPr>
      <a:lvl2pPr marL="609555" algn="l" defTabSz="609555" rtl="0" eaLnBrk="1" latinLnBrk="0" hangingPunct="1">
        <a:defRPr sz="2400" kern="1200">
          <a:solidFill>
            <a:schemeClr val="tx1"/>
          </a:solidFill>
          <a:latin typeface="+mn-lt"/>
          <a:ea typeface="+mn-ea"/>
          <a:cs typeface="+mn-cs"/>
        </a:defRPr>
      </a:lvl2pPr>
      <a:lvl3pPr marL="1219110" algn="l" defTabSz="609555" rtl="0" eaLnBrk="1" latinLnBrk="0" hangingPunct="1">
        <a:defRPr sz="2400" kern="1200">
          <a:solidFill>
            <a:schemeClr val="tx1"/>
          </a:solidFill>
          <a:latin typeface="+mn-lt"/>
          <a:ea typeface="+mn-ea"/>
          <a:cs typeface="+mn-cs"/>
        </a:defRPr>
      </a:lvl3pPr>
      <a:lvl4pPr marL="1828664" algn="l" defTabSz="609555" rtl="0" eaLnBrk="1" latinLnBrk="0" hangingPunct="1">
        <a:defRPr sz="2400" kern="1200">
          <a:solidFill>
            <a:schemeClr val="tx1"/>
          </a:solidFill>
          <a:latin typeface="+mn-lt"/>
          <a:ea typeface="+mn-ea"/>
          <a:cs typeface="+mn-cs"/>
        </a:defRPr>
      </a:lvl4pPr>
      <a:lvl5pPr marL="2438218" algn="l" defTabSz="609555" rtl="0" eaLnBrk="1" latinLnBrk="0" hangingPunct="1">
        <a:defRPr sz="2400" kern="1200">
          <a:solidFill>
            <a:schemeClr val="tx1"/>
          </a:solidFill>
          <a:latin typeface="+mn-lt"/>
          <a:ea typeface="+mn-ea"/>
          <a:cs typeface="+mn-cs"/>
        </a:defRPr>
      </a:lvl5pPr>
      <a:lvl6pPr marL="3047772" algn="l" defTabSz="609555" rtl="0" eaLnBrk="1" latinLnBrk="0" hangingPunct="1">
        <a:defRPr sz="2400" kern="1200">
          <a:solidFill>
            <a:schemeClr val="tx1"/>
          </a:solidFill>
          <a:latin typeface="+mn-lt"/>
          <a:ea typeface="+mn-ea"/>
          <a:cs typeface="+mn-cs"/>
        </a:defRPr>
      </a:lvl6pPr>
      <a:lvl7pPr marL="3657327" algn="l" defTabSz="609555" rtl="0" eaLnBrk="1" latinLnBrk="0" hangingPunct="1">
        <a:defRPr sz="2400" kern="1200">
          <a:solidFill>
            <a:schemeClr val="tx1"/>
          </a:solidFill>
          <a:latin typeface="+mn-lt"/>
          <a:ea typeface="+mn-ea"/>
          <a:cs typeface="+mn-cs"/>
        </a:defRPr>
      </a:lvl7pPr>
      <a:lvl8pPr marL="4266880" algn="l" defTabSz="609555" rtl="0" eaLnBrk="1" latinLnBrk="0" hangingPunct="1">
        <a:defRPr sz="2400" kern="1200">
          <a:solidFill>
            <a:schemeClr val="tx1"/>
          </a:solidFill>
          <a:latin typeface="+mn-lt"/>
          <a:ea typeface="+mn-ea"/>
          <a:cs typeface="+mn-cs"/>
        </a:defRPr>
      </a:lvl8pPr>
      <a:lvl9pPr marL="4876435" algn="l" defTabSz="60955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2.tif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2.tif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3.tif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4.tif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5.tif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3.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4.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4" Type="http://schemas.openxmlformats.org/officeDocument/2006/relationships/image" Target="../media/image8.png"/><Relationship Id="rId1" Type="http://schemas.openxmlformats.org/officeDocument/2006/relationships/slideLayout" Target="../slideLayouts/slideLayout3.xml"/><Relationship Id="rId2" Type="http://schemas.openxmlformats.org/officeDocument/2006/relationships/image" Target="../media/image6.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9.tif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0.tif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1.tif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ext Placeholder 1"/>
          <p:cNvSpPr>
            <a:spLocks noGrp="1"/>
          </p:cNvSpPr>
          <p:nvPr>
            <p:ph type="body"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eaLnBrk="1" hangingPunct="1">
              <a:spcBef>
                <a:spcPct val="0"/>
              </a:spcBef>
            </a:pPr>
            <a:r>
              <a:rPr lang="en-GB" altLang="en-US" sz="3500" dirty="0" smtClean="0">
                <a:ea typeface="ＭＳ Ｐゴシック" charset="-128"/>
              </a:rPr>
              <a:t>How Might Peer Assisted Learning In Law At UWE Support Student Wellbeing? </a:t>
            </a:r>
            <a:endParaRPr lang="en-GB" altLang="en-US" sz="3500" dirty="0">
              <a:ea typeface="ＭＳ Ｐゴシック" charset="-128"/>
            </a:endParaRPr>
          </a:p>
        </p:txBody>
      </p:sp>
      <p:sp>
        <p:nvSpPr>
          <p:cNvPr id="13314" name="Text Placeholder 2"/>
          <p:cNvSpPr>
            <a:spLocks noGrp="1"/>
          </p:cNvSpPr>
          <p:nvPr>
            <p:ph type="body" sz="quarter" idx="1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a:spcBef>
                <a:spcPct val="0"/>
              </a:spcBef>
            </a:pPr>
            <a:r>
              <a:rPr lang="en-GB" altLang="en-US">
                <a:ea typeface="ＭＳ Ｐゴシック" charset="-128"/>
              </a:rPr>
              <a:t>Presentation by</a:t>
            </a:r>
          </a:p>
          <a:p>
            <a:pPr>
              <a:spcBef>
                <a:spcPct val="0"/>
              </a:spcBef>
            </a:pPr>
            <a:endParaRPr lang="en-US" altLang="en-US">
              <a:ea typeface="ＭＳ Ｐゴシック" charset="-128"/>
            </a:endParaRPr>
          </a:p>
        </p:txBody>
      </p:sp>
      <p:sp>
        <p:nvSpPr>
          <p:cNvPr id="13315" name="Text Placeholder 3"/>
          <p:cNvSpPr>
            <a:spLocks noGrp="1"/>
          </p:cNvSpPr>
          <p:nvPr>
            <p:ph type="body" sz="quarter" idx="16"/>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a:spcBef>
                <a:spcPct val="0"/>
              </a:spcBef>
            </a:pPr>
            <a:r>
              <a:rPr lang="en-US" altLang="en-US" dirty="0" smtClean="0">
                <a:ea typeface="ＭＳ Ｐゴシック" charset="-128"/>
              </a:rPr>
              <a:t>Laura Elizabeth Walker </a:t>
            </a:r>
            <a:endParaRPr lang="en-US" altLang="en-US" dirty="0">
              <a:ea typeface="ＭＳ Ｐゴシック" charset="-128"/>
            </a:endParaRPr>
          </a:p>
        </p:txBody>
      </p:sp>
      <p:sp>
        <p:nvSpPr>
          <p:cNvPr id="13316" name="Text Placeholder 4"/>
          <p:cNvSpPr>
            <a:spLocks noGrp="1"/>
          </p:cNvSpPr>
          <p:nvPr>
            <p:ph type="body" sz="quarter" idx="17"/>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a:spcBef>
                <a:spcPct val="0"/>
              </a:spcBef>
            </a:pPr>
            <a:r>
              <a:rPr lang="en-US" altLang="en-US" dirty="0" smtClean="0">
                <a:ea typeface="ＭＳ Ｐゴシック" charset="-128"/>
              </a:rPr>
              <a:t>UWE Teaching and Learning Conference 2018</a:t>
            </a:r>
            <a:endParaRPr lang="en-US" altLang="en-US" dirty="0">
              <a:ea typeface="ＭＳ Ｐゴシック" charset="-128"/>
            </a:endParaRPr>
          </a:p>
        </p:txBody>
      </p:sp>
      <p:sp>
        <p:nvSpPr>
          <p:cNvPr id="2" name="Text Placeholder 1"/>
          <p:cNvSpPr>
            <a:spLocks noGrp="1"/>
          </p:cNvSpPr>
          <p:nvPr>
            <p:ph type="body" sz="quarter" idx="18"/>
          </p:nvPr>
        </p:nvSpPr>
        <p:spPr/>
        <p:txBody>
          <a:bodyPr/>
          <a:lstStyle/>
          <a:p>
            <a:r>
              <a:rPr lang="en-US" dirty="0" smtClean="0"/>
              <a:t>7</a:t>
            </a:r>
            <a:r>
              <a:rPr lang="en-US" baseline="30000" dirty="0" smtClean="0"/>
              <a:t>th</a:t>
            </a:r>
            <a:r>
              <a:rPr lang="en-US" dirty="0" smtClean="0"/>
              <a:t> June 2018 </a:t>
            </a:r>
            <a:endParaRPr lang="en-US" dirty="0"/>
          </a:p>
        </p:txBody>
      </p:sp>
    </p:spTree>
  </p:cSld>
  <p:clrMapOvr>
    <a:masterClrMapping/>
  </p:clrMapOvr>
  <p:transition spd="slow">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ext Placeholder 4"/>
          <p:cNvSpPr>
            <a:spLocks noGrp="1"/>
          </p:cNvSpPr>
          <p:nvPr>
            <p:ph type="body"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r>
              <a:rPr lang="en-US" altLang="en-US" dirty="0" smtClean="0">
                <a:solidFill>
                  <a:srgbClr val="FF0000"/>
                </a:solidFill>
                <a:ea typeface="ＭＳ Ｐゴシック" charset="-128"/>
              </a:rPr>
              <a:t>Self determination theory</a:t>
            </a:r>
            <a:endParaRPr lang="en-US" altLang="en-US" dirty="0">
              <a:solidFill>
                <a:srgbClr val="FF0000"/>
              </a:solidFill>
              <a:ea typeface="ＭＳ Ｐゴシック" charset="-128"/>
            </a:endParaRPr>
          </a:p>
        </p:txBody>
      </p:sp>
      <p:sp>
        <p:nvSpPr>
          <p:cNvPr id="16386" name="Text Placeholder 2"/>
          <p:cNvSpPr>
            <a:spLocks noGrp="1"/>
          </p:cNvSpPr>
          <p:nvPr>
            <p:ph type="body" sz="quarter" idx="11"/>
          </p:nvPr>
        </p:nvSpPr>
        <p:spPr bwMode="auto">
          <a:xfrm>
            <a:off x="878865" y="1484784"/>
            <a:ext cx="7632848" cy="446563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None/>
            </a:pPr>
            <a:r>
              <a:rPr lang="en-US" sz="2400" dirty="0"/>
              <a:t>Sheldon and </a:t>
            </a:r>
            <a:r>
              <a:rPr lang="en-US" sz="2400" dirty="0" err="1"/>
              <a:t>Kreiger</a:t>
            </a:r>
            <a:r>
              <a:rPr lang="en-US" sz="2400" dirty="0"/>
              <a:t> (2004) have </a:t>
            </a:r>
            <a:r>
              <a:rPr lang="en-US" sz="2400" dirty="0" err="1"/>
              <a:t>hypothesised</a:t>
            </a:r>
            <a:r>
              <a:rPr lang="en-US" sz="2400" dirty="0"/>
              <a:t> that law students are distressed because they move away from both </a:t>
            </a:r>
            <a:r>
              <a:rPr lang="en-US" sz="2400" b="1" i="1" dirty="0"/>
              <a:t>intrinsic</a:t>
            </a:r>
            <a:r>
              <a:rPr lang="en-US" sz="2400" dirty="0"/>
              <a:t> values and </a:t>
            </a:r>
            <a:r>
              <a:rPr lang="en-US" sz="2400" b="1" i="1" dirty="0"/>
              <a:t>intrinsic </a:t>
            </a:r>
            <a:r>
              <a:rPr lang="en-US" sz="2400" dirty="0"/>
              <a:t>motivation during their law studies. </a:t>
            </a:r>
            <a:r>
              <a:rPr lang="en-US" sz="2400" dirty="0" smtClean="0"/>
              <a:t>The </a:t>
            </a:r>
            <a:r>
              <a:rPr lang="en-US" sz="2400" dirty="0"/>
              <a:t>competitive pressures of law school can lead students away from positive personal values (such as helping others) towards status-seeking rewards causing a loss of self-esteem and wellbeing. There is an intense emphasis on competition and academic grades due to students’ desire to gain employment in city law firms, where large salaries are earned</a:t>
            </a:r>
            <a:r>
              <a:rPr lang="en-US" sz="2400" dirty="0" smtClean="0"/>
              <a:t>.  This is </a:t>
            </a:r>
            <a:r>
              <a:rPr lang="en-US" sz="2400" b="1" i="1" dirty="0" smtClean="0"/>
              <a:t>extrinsic </a:t>
            </a:r>
            <a:r>
              <a:rPr lang="en-US" sz="2400" dirty="0" smtClean="0"/>
              <a:t>motivation.</a:t>
            </a:r>
            <a:endParaRPr lang="en-US" altLang="en-US" sz="2400" dirty="0"/>
          </a:p>
        </p:txBody>
      </p:sp>
    </p:spTree>
  </p:cSld>
  <p:clrMapOvr>
    <a:masterClrMapping/>
  </p:clrMapOvr>
  <p:transition spd="slow">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ext Placeholder 4"/>
          <p:cNvSpPr>
            <a:spLocks noGrp="1"/>
          </p:cNvSpPr>
          <p:nvPr>
            <p:ph type="body"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r>
              <a:rPr lang="en-US" altLang="en-US" dirty="0" smtClean="0">
                <a:solidFill>
                  <a:srgbClr val="FF0000"/>
                </a:solidFill>
                <a:ea typeface="ＭＳ Ｐゴシック" charset="-128"/>
              </a:rPr>
              <a:t>Over to you.</a:t>
            </a:r>
          </a:p>
          <a:p>
            <a:endParaRPr lang="en-US" altLang="en-US" dirty="0">
              <a:solidFill>
                <a:srgbClr val="FF0000"/>
              </a:solidFill>
              <a:ea typeface="ＭＳ Ｐゴシック" charset="-128"/>
            </a:endParaRPr>
          </a:p>
          <a:p>
            <a:endParaRPr lang="en-US" altLang="en-US" dirty="0" smtClean="0">
              <a:solidFill>
                <a:srgbClr val="FF0000"/>
              </a:solidFill>
              <a:ea typeface="ＭＳ Ｐゴシック" charset="-128"/>
            </a:endParaRPr>
          </a:p>
          <a:p>
            <a:endParaRPr lang="en-US" altLang="en-US" dirty="0">
              <a:solidFill>
                <a:srgbClr val="FF0000"/>
              </a:solidFill>
              <a:ea typeface="ＭＳ Ｐゴシック" charset="-128"/>
            </a:endParaRPr>
          </a:p>
        </p:txBody>
      </p:sp>
      <p:sp>
        <p:nvSpPr>
          <p:cNvPr id="16386" name="Text Placeholder 2"/>
          <p:cNvSpPr>
            <a:spLocks noGrp="1"/>
          </p:cNvSpPr>
          <p:nvPr>
            <p:ph type="body" sz="quarter" idx="11"/>
          </p:nvPr>
        </p:nvSpPr>
        <p:spPr bwMode="auto">
          <a:xfrm>
            <a:off x="899591" y="1124744"/>
            <a:ext cx="7632848" cy="554575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342900" indent="-342900">
              <a:buFontTx/>
              <a:buChar char="-"/>
            </a:pPr>
            <a:endParaRPr lang="en-US" altLang="en-US" sz="2400" dirty="0" smtClean="0"/>
          </a:p>
          <a:p>
            <a:pPr marL="342900" indent="-342900">
              <a:buFontTx/>
              <a:buChar char="-"/>
            </a:pPr>
            <a:r>
              <a:rPr lang="en-US" altLang="en-US" sz="2400" b="1" dirty="0" err="1" smtClean="0">
                <a:solidFill>
                  <a:srgbClr val="FF0000"/>
                </a:solidFill>
              </a:rPr>
              <a:t>Socrative</a:t>
            </a:r>
            <a:r>
              <a:rPr lang="en-US" altLang="en-US" sz="2400" b="1" dirty="0" smtClean="0">
                <a:solidFill>
                  <a:srgbClr val="FF0000"/>
                </a:solidFill>
              </a:rPr>
              <a:t> Quiz: 9472</a:t>
            </a:r>
            <a:endParaRPr lang="en-US" altLang="en-US" sz="2400" b="1" dirty="0">
              <a:solidFill>
                <a:srgbClr val="FF0000"/>
              </a:solidFill>
            </a:endParaRPr>
          </a:p>
          <a:p>
            <a:pPr marL="342900" indent="-342900">
              <a:buFontTx/>
              <a:buChar char="-"/>
            </a:pPr>
            <a:endParaRPr lang="en-US" altLang="en-US" sz="2400" dirty="0" smtClean="0"/>
          </a:p>
          <a:p>
            <a:pPr marL="342900" indent="-342900">
              <a:buFontTx/>
              <a:buChar char="-"/>
            </a:pPr>
            <a:r>
              <a:rPr lang="en-US" altLang="en-US" sz="2400" dirty="0" smtClean="0"/>
              <a:t>Do you concerned about motivation and wellbeing on your courses?</a:t>
            </a:r>
          </a:p>
          <a:p>
            <a:pPr marL="342900" indent="-342900">
              <a:buFontTx/>
              <a:buChar char="-"/>
            </a:pPr>
            <a:endParaRPr lang="en-US" altLang="en-US" sz="2400" dirty="0"/>
          </a:p>
          <a:p>
            <a:pPr marL="342900" indent="-342900">
              <a:buFontTx/>
              <a:buChar char="-"/>
            </a:pPr>
            <a:r>
              <a:rPr lang="en-US" altLang="en-US" sz="2400" dirty="0" smtClean="0"/>
              <a:t>Do you think that students on your courses are </a:t>
            </a:r>
            <a:r>
              <a:rPr lang="en-US" altLang="en-US" sz="2400" b="1" i="1" dirty="0" smtClean="0"/>
              <a:t>intrinsically</a:t>
            </a:r>
            <a:r>
              <a:rPr lang="en-US" altLang="en-US" sz="2400" dirty="0" smtClean="0"/>
              <a:t> motivated.  </a:t>
            </a:r>
            <a:r>
              <a:rPr lang="en-US" altLang="en-US" sz="2400" dirty="0" smtClean="0">
                <a:solidFill>
                  <a:srgbClr val="FF0000"/>
                </a:solidFill>
              </a:rPr>
              <a:t>Any examples?</a:t>
            </a:r>
          </a:p>
          <a:p>
            <a:pPr marL="342900" indent="-342900">
              <a:buFontTx/>
              <a:buChar char="-"/>
            </a:pPr>
            <a:endParaRPr lang="en-US" altLang="en-US" sz="2400" dirty="0"/>
          </a:p>
          <a:p>
            <a:pPr marL="342900" indent="-342900">
              <a:buFontTx/>
              <a:buChar char="-"/>
            </a:pPr>
            <a:r>
              <a:rPr lang="en-US" altLang="en-US" sz="2400" dirty="0" smtClean="0"/>
              <a:t>Do you think that students on your courses are </a:t>
            </a:r>
            <a:r>
              <a:rPr lang="en-US" altLang="en-US" sz="2400" b="1" i="1" dirty="0" smtClean="0"/>
              <a:t>extrinsically </a:t>
            </a:r>
            <a:r>
              <a:rPr lang="en-US" altLang="en-US" sz="2400" dirty="0" smtClean="0"/>
              <a:t>motivated? </a:t>
            </a:r>
            <a:r>
              <a:rPr lang="en-US" altLang="en-US" sz="2400" b="1" dirty="0" smtClean="0">
                <a:solidFill>
                  <a:srgbClr val="FF0000"/>
                </a:solidFill>
              </a:rPr>
              <a:t> </a:t>
            </a:r>
            <a:r>
              <a:rPr lang="en-US" altLang="en-US" sz="2400" dirty="0" smtClean="0">
                <a:solidFill>
                  <a:srgbClr val="FF0000"/>
                </a:solidFill>
              </a:rPr>
              <a:t>Any examples </a:t>
            </a:r>
            <a:endParaRPr lang="en-US" altLang="en-US" sz="2400" dirty="0"/>
          </a:p>
          <a:p>
            <a:pPr marL="342900" indent="-342900">
              <a:buFontTx/>
              <a:buChar char="-"/>
            </a:pPr>
            <a:endParaRPr lang="en-US" altLang="en-US" sz="2400" dirty="0" smtClean="0"/>
          </a:p>
        </p:txBody>
      </p:sp>
    </p:spTree>
    <p:extLst>
      <p:ext uri="{BB962C8B-B14F-4D97-AF65-F5344CB8AC3E}">
        <p14:creationId xmlns:p14="http://schemas.microsoft.com/office/powerpoint/2010/main" val="763853634"/>
      </p:ext>
    </p:extLst>
  </p:cSld>
  <p:clrMapOvr>
    <a:masterClrMapping/>
  </p:clrMapOvr>
  <p:transition spd="slow">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ext Placeholder 4"/>
          <p:cNvSpPr>
            <a:spLocks noGrp="1"/>
          </p:cNvSpPr>
          <p:nvPr>
            <p:ph type="body"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r>
              <a:rPr lang="en-US" altLang="en-US" dirty="0" smtClean="0">
                <a:solidFill>
                  <a:srgbClr val="FF0000"/>
                </a:solidFill>
                <a:ea typeface="ＭＳ Ｐゴシック" charset="-128"/>
              </a:rPr>
              <a:t>PAL and Law</a:t>
            </a:r>
            <a:endParaRPr lang="en-US" altLang="en-US" dirty="0">
              <a:solidFill>
                <a:srgbClr val="FF0000"/>
              </a:solidFill>
              <a:ea typeface="ＭＳ Ｐゴシック" charset="-128"/>
            </a:endParaRPr>
          </a:p>
        </p:txBody>
      </p:sp>
      <p:sp>
        <p:nvSpPr>
          <p:cNvPr id="16386" name="Text Placeholder 2"/>
          <p:cNvSpPr>
            <a:spLocks noGrp="1"/>
          </p:cNvSpPr>
          <p:nvPr>
            <p:ph type="body" sz="quarter" idx="11"/>
          </p:nvPr>
        </p:nvSpPr>
        <p:spPr bwMode="auto">
          <a:xfrm>
            <a:off x="891587" y="1484784"/>
            <a:ext cx="7632848" cy="446563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None/>
            </a:pPr>
            <a:r>
              <a:rPr lang="en-US" sz="2400" dirty="0"/>
              <a:t>Watson (2016) designed a student-run Law PAL </a:t>
            </a:r>
            <a:r>
              <a:rPr lang="en-US" sz="2400" dirty="0" err="1"/>
              <a:t>programme</a:t>
            </a:r>
            <a:r>
              <a:rPr lang="en-US" sz="2400" dirty="0"/>
              <a:t> in an Australian university in accordance with the principles of positive psychology. She reported that the experience made the students more resourceful and resilient learners. She </a:t>
            </a:r>
            <a:r>
              <a:rPr lang="en-US" sz="2400" dirty="0" err="1"/>
              <a:t>conceptualised</a:t>
            </a:r>
            <a:r>
              <a:rPr lang="en-US" sz="2400" dirty="0"/>
              <a:t> a resourceful learner as one who makes use of strategies, knowledge and who has a positive or independent </a:t>
            </a:r>
            <a:r>
              <a:rPr lang="en-US" sz="2400" dirty="0">
                <a:solidFill>
                  <a:srgbClr val="FF0000"/>
                </a:solidFill>
              </a:rPr>
              <a:t>(autonomous) </a:t>
            </a:r>
            <a:r>
              <a:rPr lang="en-US" sz="2400" dirty="0"/>
              <a:t>attitude</a:t>
            </a:r>
            <a:endParaRPr lang="en-US" altLang="en-US" sz="2400" dirty="0"/>
          </a:p>
        </p:txBody>
      </p:sp>
      <p:pic>
        <p:nvPicPr>
          <p:cNvPr id="2" name="Picture 1"/>
          <p:cNvPicPr>
            <a:picLocks noChangeAspect="1"/>
          </p:cNvPicPr>
          <p:nvPr/>
        </p:nvPicPr>
        <p:blipFill>
          <a:blip r:embed="rId2"/>
          <a:stretch>
            <a:fillRect/>
          </a:stretch>
        </p:blipFill>
        <p:spPr>
          <a:xfrm>
            <a:off x="5796136" y="4437112"/>
            <a:ext cx="2899311" cy="1920790"/>
          </a:xfrm>
          <a:prstGeom prst="rect">
            <a:avLst/>
          </a:prstGeom>
        </p:spPr>
      </p:pic>
    </p:spTree>
    <p:extLst>
      <p:ext uri="{BB962C8B-B14F-4D97-AF65-F5344CB8AC3E}">
        <p14:creationId xmlns:p14="http://schemas.microsoft.com/office/powerpoint/2010/main" val="2015824830"/>
      </p:ext>
    </p:extLst>
  </p:cSld>
  <p:clrMapOvr>
    <a:masterClrMapping/>
  </p:clrMapOvr>
  <p:transition spd="slow">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ext Placeholder 4"/>
          <p:cNvSpPr>
            <a:spLocks noGrp="1"/>
          </p:cNvSpPr>
          <p:nvPr>
            <p:ph type="body"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r>
              <a:rPr lang="en-US" altLang="en-US" dirty="0" smtClean="0">
                <a:solidFill>
                  <a:srgbClr val="FF0000"/>
                </a:solidFill>
                <a:ea typeface="ＭＳ Ｐゴシック" charset="-128"/>
              </a:rPr>
              <a:t>Connecting PAL to SDT</a:t>
            </a:r>
            <a:endParaRPr lang="en-US" altLang="en-US" dirty="0">
              <a:solidFill>
                <a:srgbClr val="FF0000"/>
              </a:solidFill>
              <a:ea typeface="ＭＳ Ｐゴシック" charset="-128"/>
            </a:endParaRPr>
          </a:p>
        </p:txBody>
      </p:sp>
      <p:sp>
        <p:nvSpPr>
          <p:cNvPr id="16386" name="Text Placeholder 2"/>
          <p:cNvSpPr>
            <a:spLocks noGrp="1"/>
          </p:cNvSpPr>
          <p:nvPr>
            <p:ph type="body" sz="quarter" idx="11"/>
          </p:nvPr>
        </p:nvSpPr>
        <p:spPr bwMode="auto">
          <a:xfrm>
            <a:off x="891587" y="1484784"/>
            <a:ext cx="7632848" cy="446563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None/>
            </a:pPr>
            <a:r>
              <a:rPr lang="en-US" altLang="en-US" sz="3200" dirty="0" smtClean="0">
                <a:solidFill>
                  <a:srgbClr val="002060"/>
                </a:solidFill>
              </a:rPr>
              <a:t>Competence </a:t>
            </a:r>
            <a:r>
              <a:rPr lang="mr-IN" altLang="en-US" sz="3200" dirty="0" smtClean="0">
                <a:solidFill>
                  <a:srgbClr val="002060"/>
                </a:solidFill>
              </a:rPr>
              <a:t>–</a:t>
            </a:r>
            <a:endParaRPr lang="en-US" altLang="en-US" sz="3200" dirty="0" smtClean="0">
              <a:solidFill>
                <a:srgbClr val="002060"/>
              </a:solidFill>
            </a:endParaRPr>
          </a:p>
          <a:p>
            <a:pPr marL="0" indent="0">
              <a:buNone/>
            </a:pPr>
            <a:endParaRPr lang="en-US" altLang="en-US" dirty="0">
              <a:solidFill>
                <a:srgbClr val="002060"/>
              </a:solidFill>
            </a:endParaRPr>
          </a:p>
          <a:p>
            <a:pPr marL="0" indent="0">
              <a:buNone/>
            </a:pPr>
            <a:r>
              <a:rPr lang="en-US" altLang="en-US" dirty="0" smtClean="0">
                <a:solidFill>
                  <a:srgbClr val="002060"/>
                </a:solidFill>
              </a:rPr>
              <a:t>PAL gives students an additional learning tool (e.g. peer support) in areas that they are struggling with (e.g. Law PAL, Land Law).  They have a safe environment away from graded assessments to test and expand themselves.  </a:t>
            </a:r>
          </a:p>
          <a:p>
            <a:pPr marL="0" indent="0">
              <a:buNone/>
            </a:pPr>
            <a:endParaRPr lang="en-US" altLang="en-US" dirty="0">
              <a:solidFill>
                <a:srgbClr val="002060"/>
              </a:solidFill>
            </a:endParaRPr>
          </a:p>
          <a:p>
            <a:pPr marL="0" indent="0">
              <a:buNone/>
            </a:pPr>
            <a:r>
              <a:rPr lang="en-US" altLang="en-US" dirty="0" smtClean="0">
                <a:solidFill>
                  <a:srgbClr val="002060"/>
                </a:solidFill>
              </a:rPr>
              <a:t>Students are more likely to enjoy and engage in subjects that they can master.</a:t>
            </a:r>
          </a:p>
          <a:p>
            <a:pPr marL="0" indent="0">
              <a:buNone/>
            </a:pPr>
            <a:endParaRPr lang="en-US" altLang="en-US" dirty="0">
              <a:solidFill>
                <a:srgbClr val="002060"/>
              </a:solidFill>
            </a:endParaRPr>
          </a:p>
          <a:p>
            <a:pPr marL="0" indent="0">
              <a:buNone/>
            </a:pPr>
            <a:r>
              <a:rPr lang="en-US" altLang="en-US" dirty="0" smtClean="0">
                <a:solidFill>
                  <a:srgbClr val="002060"/>
                </a:solidFill>
              </a:rPr>
              <a:t>PAL leaders can provide relevant information has to how to master the task at hand and how they did so in their studies.</a:t>
            </a:r>
          </a:p>
          <a:p>
            <a:pPr marL="0" indent="0">
              <a:buNone/>
            </a:pPr>
            <a:endParaRPr lang="en-US" altLang="en-US" dirty="0">
              <a:solidFill>
                <a:srgbClr val="002060"/>
              </a:solidFill>
            </a:endParaRPr>
          </a:p>
          <a:p>
            <a:pPr marL="0" indent="0">
              <a:buNone/>
            </a:pPr>
            <a:r>
              <a:rPr lang="en-US" altLang="en-US" dirty="0" smtClean="0">
                <a:solidFill>
                  <a:srgbClr val="002060"/>
                </a:solidFill>
              </a:rPr>
              <a:t>There is no sense of successive and failure.  PAL is about</a:t>
            </a:r>
          </a:p>
          <a:p>
            <a:pPr marL="0" indent="0">
              <a:buNone/>
            </a:pPr>
            <a:r>
              <a:rPr lang="en-US" altLang="en-US" dirty="0" smtClean="0">
                <a:solidFill>
                  <a:srgbClr val="002060"/>
                </a:solidFill>
              </a:rPr>
              <a:t>feedback and instruction that helps students gain mastery over their studies</a:t>
            </a:r>
          </a:p>
          <a:p>
            <a:pPr marL="0" indent="0">
              <a:buNone/>
            </a:pPr>
            <a:endParaRPr lang="en-US" altLang="en-US" dirty="0" smtClean="0">
              <a:solidFill>
                <a:srgbClr val="002060"/>
              </a:solidFill>
            </a:endParaRPr>
          </a:p>
          <a:p>
            <a:pPr marL="0" indent="0">
              <a:buNone/>
            </a:pPr>
            <a:r>
              <a:rPr lang="en-US" altLang="en-US" dirty="0" smtClean="0">
                <a:solidFill>
                  <a:srgbClr val="002060"/>
                </a:solidFill>
              </a:rPr>
              <a:t>There is no class ranking </a:t>
            </a:r>
            <a:endParaRPr lang="en-US" altLang="en-US" dirty="0">
              <a:solidFill>
                <a:srgbClr val="002060"/>
              </a:solidFill>
            </a:endParaRPr>
          </a:p>
          <a:p>
            <a:pPr marL="0" indent="0">
              <a:buNone/>
            </a:pPr>
            <a:endParaRPr lang="en-US" altLang="en-US" dirty="0">
              <a:solidFill>
                <a:srgbClr val="002060"/>
              </a:solidFill>
            </a:endParaRPr>
          </a:p>
        </p:txBody>
      </p:sp>
      <p:pic>
        <p:nvPicPr>
          <p:cNvPr id="2" name="Picture 1"/>
          <p:cNvPicPr>
            <a:picLocks noChangeAspect="1"/>
          </p:cNvPicPr>
          <p:nvPr/>
        </p:nvPicPr>
        <p:blipFill>
          <a:blip r:embed="rId2"/>
          <a:stretch>
            <a:fillRect/>
          </a:stretch>
        </p:blipFill>
        <p:spPr>
          <a:xfrm>
            <a:off x="6679134" y="692696"/>
            <a:ext cx="1819191" cy="1205212"/>
          </a:xfrm>
          <a:prstGeom prst="rect">
            <a:avLst/>
          </a:prstGeom>
        </p:spPr>
      </p:pic>
    </p:spTree>
    <p:extLst>
      <p:ext uri="{BB962C8B-B14F-4D97-AF65-F5344CB8AC3E}">
        <p14:creationId xmlns:p14="http://schemas.microsoft.com/office/powerpoint/2010/main" val="388310596"/>
      </p:ext>
    </p:extLst>
  </p:cSld>
  <p:clrMapOvr>
    <a:masterClrMapping/>
  </p:clrMapOvr>
  <p:transition spd="slow">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ext Placeholder 4"/>
          <p:cNvSpPr>
            <a:spLocks noGrp="1"/>
          </p:cNvSpPr>
          <p:nvPr>
            <p:ph type="body" sz="quarter" idx="10"/>
          </p:nvPr>
        </p:nvSpPr>
        <p:spPr bwMode="auto">
          <a:xfrm>
            <a:off x="755576" y="548680"/>
            <a:ext cx="6515621" cy="63466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r>
              <a:rPr lang="en-US" altLang="en-US" dirty="0" smtClean="0">
                <a:solidFill>
                  <a:srgbClr val="FF0000"/>
                </a:solidFill>
                <a:ea typeface="ＭＳ Ｐゴシック" charset="-128"/>
              </a:rPr>
              <a:t>Connecting PAL to SDT</a:t>
            </a:r>
            <a:endParaRPr lang="en-US" altLang="en-US" dirty="0">
              <a:solidFill>
                <a:srgbClr val="FF0000"/>
              </a:solidFill>
              <a:ea typeface="ＭＳ Ｐゴシック" charset="-128"/>
            </a:endParaRPr>
          </a:p>
        </p:txBody>
      </p:sp>
      <p:sp>
        <p:nvSpPr>
          <p:cNvPr id="16386" name="Text Placeholder 2"/>
          <p:cNvSpPr>
            <a:spLocks noGrp="1"/>
          </p:cNvSpPr>
          <p:nvPr>
            <p:ph type="body" sz="quarter" idx="11"/>
          </p:nvPr>
        </p:nvSpPr>
        <p:spPr bwMode="auto">
          <a:xfrm>
            <a:off x="755576" y="1183346"/>
            <a:ext cx="7632848" cy="446563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None/>
            </a:pPr>
            <a:r>
              <a:rPr lang="en-US" altLang="en-US" sz="3200" dirty="0" smtClean="0">
                <a:solidFill>
                  <a:srgbClr val="002060"/>
                </a:solidFill>
              </a:rPr>
              <a:t>Autonomy</a:t>
            </a:r>
            <a:r>
              <a:rPr lang="en-US" altLang="en-US" sz="3200" dirty="0" smtClean="0">
                <a:solidFill>
                  <a:srgbClr val="002060"/>
                </a:solidFill>
              </a:rPr>
              <a:t> </a:t>
            </a:r>
            <a:r>
              <a:rPr lang="mr-IN" altLang="en-US" sz="3200" dirty="0" smtClean="0">
                <a:solidFill>
                  <a:srgbClr val="002060"/>
                </a:solidFill>
              </a:rPr>
              <a:t>–</a:t>
            </a:r>
            <a:endParaRPr lang="en-US" altLang="en-US" sz="3200" dirty="0" smtClean="0">
              <a:solidFill>
                <a:srgbClr val="002060"/>
              </a:solidFill>
            </a:endParaRPr>
          </a:p>
          <a:p>
            <a:pPr marL="0" indent="0">
              <a:buNone/>
            </a:pPr>
            <a:endParaRPr lang="en-US" altLang="en-US" dirty="0">
              <a:solidFill>
                <a:srgbClr val="002060"/>
              </a:solidFill>
            </a:endParaRPr>
          </a:p>
          <a:p>
            <a:pPr marL="0" indent="0">
              <a:buNone/>
            </a:pPr>
            <a:r>
              <a:rPr lang="en-US" altLang="en-US" dirty="0" smtClean="0">
                <a:solidFill>
                  <a:srgbClr val="002060"/>
                </a:solidFill>
              </a:rPr>
              <a:t>Students attend PAL sessions by choice.  Attendance is not monitored like a conventional module  There is no control nor external pressure.  </a:t>
            </a:r>
          </a:p>
          <a:p>
            <a:pPr marL="0" indent="0">
              <a:buNone/>
            </a:pPr>
            <a:endParaRPr lang="en-US" altLang="en-US" dirty="0">
              <a:solidFill>
                <a:srgbClr val="002060"/>
              </a:solidFill>
            </a:endParaRPr>
          </a:p>
          <a:p>
            <a:pPr marL="0" indent="0">
              <a:buNone/>
            </a:pPr>
            <a:r>
              <a:rPr lang="en-US" dirty="0" err="1">
                <a:solidFill>
                  <a:srgbClr val="002060"/>
                </a:solidFill>
              </a:rPr>
              <a:t>Benware</a:t>
            </a:r>
            <a:r>
              <a:rPr lang="en-US" dirty="0">
                <a:solidFill>
                  <a:srgbClr val="002060"/>
                </a:solidFill>
              </a:rPr>
              <a:t> and Deci (1984) had college students learn science material either with the expectation of teaching it to another student or with the expectation of being tested on it. Results revealed that students who learned in order to teach, relative to those who learned to take a test, were more intrinsically motivated and showed better conceptual learning. </a:t>
            </a:r>
            <a:endParaRPr lang="en-US" dirty="0" smtClean="0">
              <a:solidFill>
                <a:srgbClr val="002060"/>
              </a:solidFill>
            </a:endParaRPr>
          </a:p>
          <a:p>
            <a:pPr marL="0" indent="0">
              <a:buNone/>
            </a:pPr>
            <a:endParaRPr lang="en-US" dirty="0">
              <a:solidFill>
                <a:srgbClr val="002060"/>
              </a:solidFill>
            </a:endParaRPr>
          </a:p>
          <a:p>
            <a:pPr marL="0" indent="0">
              <a:buNone/>
            </a:pPr>
            <a:r>
              <a:rPr lang="en-US" dirty="0">
                <a:solidFill>
                  <a:srgbClr val="002060"/>
                </a:solidFill>
              </a:rPr>
              <a:t>Tsai et al. (2008) assessed seventh grade German public school students’ experiences of interest in three school subjects. Multilevel modeling results showed that students’ interest was enhanced for lessons in which teachers were autonomy supportive, whereas students’ </a:t>
            </a:r>
            <a:r>
              <a:rPr lang="en-US" dirty="0" smtClean="0">
                <a:solidFill>
                  <a:srgbClr val="002060"/>
                </a:solidFill>
              </a:rPr>
              <a:t>interest </a:t>
            </a:r>
            <a:r>
              <a:rPr lang="en-US" dirty="0">
                <a:solidFill>
                  <a:srgbClr val="002060"/>
                </a:solidFill>
              </a:rPr>
              <a:t>was diminished for lessons in which teachers were controlling. </a:t>
            </a:r>
            <a:endParaRPr lang="en-US" dirty="0" smtClean="0">
              <a:solidFill>
                <a:srgbClr val="002060"/>
              </a:solidFill>
            </a:endParaRPr>
          </a:p>
          <a:p>
            <a:pPr marL="0" indent="0">
              <a:buNone/>
            </a:pPr>
            <a:endParaRPr lang="en-US" dirty="0">
              <a:solidFill>
                <a:srgbClr val="002060"/>
              </a:solidFill>
            </a:endParaRPr>
          </a:p>
          <a:p>
            <a:pPr marL="0" indent="0">
              <a:buNone/>
            </a:pPr>
            <a:r>
              <a:rPr lang="en-US" dirty="0" smtClean="0">
                <a:solidFill>
                  <a:srgbClr val="002060"/>
                </a:solidFill>
              </a:rPr>
              <a:t>Students have a degree of control over the content of the PAL sessions</a:t>
            </a:r>
            <a:endParaRPr lang="en-US" dirty="0">
              <a:solidFill>
                <a:srgbClr val="002060"/>
              </a:solidFill>
            </a:endParaRPr>
          </a:p>
          <a:p>
            <a:pPr marL="0" indent="0">
              <a:buNone/>
            </a:pPr>
            <a:endParaRPr lang="en-US" dirty="0">
              <a:solidFill>
                <a:srgbClr val="002060"/>
              </a:solidFill>
            </a:endParaRPr>
          </a:p>
          <a:p>
            <a:pPr marL="0" indent="0">
              <a:buNone/>
            </a:pPr>
            <a:endParaRPr lang="en-US" altLang="en-US" dirty="0" smtClean="0">
              <a:solidFill>
                <a:srgbClr val="002060"/>
              </a:solidFill>
            </a:endParaRPr>
          </a:p>
          <a:p>
            <a:pPr marL="0" indent="0">
              <a:buNone/>
            </a:pPr>
            <a:endParaRPr lang="en-US" altLang="en-US" dirty="0">
              <a:solidFill>
                <a:srgbClr val="002060"/>
              </a:solidFill>
            </a:endParaRPr>
          </a:p>
        </p:txBody>
      </p:sp>
      <p:pic>
        <p:nvPicPr>
          <p:cNvPr id="3" name="Picture 2"/>
          <p:cNvPicPr>
            <a:picLocks noChangeAspect="1"/>
          </p:cNvPicPr>
          <p:nvPr/>
        </p:nvPicPr>
        <p:blipFill>
          <a:blip r:embed="rId2"/>
          <a:stretch>
            <a:fillRect/>
          </a:stretch>
        </p:blipFill>
        <p:spPr>
          <a:xfrm>
            <a:off x="6876256" y="452125"/>
            <a:ext cx="1352326" cy="1750473"/>
          </a:xfrm>
          <a:prstGeom prst="rect">
            <a:avLst/>
          </a:prstGeom>
        </p:spPr>
      </p:pic>
    </p:spTree>
    <p:extLst>
      <p:ext uri="{BB962C8B-B14F-4D97-AF65-F5344CB8AC3E}">
        <p14:creationId xmlns:p14="http://schemas.microsoft.com/office/powerpoint/2010/main" val="1510713792"/>
      </p:ext>
    </p:extLst>
  </p:cSld>
  <p:clrMapOvr>
    <a:masterClrMapping/>
  </p:clrMapOvr>
  <p:transition spd="slow">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ext Placeholder 4"/>
          <p:cNvSpPr>
            <a:spLocks noGrp="1"/>
          </p:cNvSpPr>
          <p:nvPr>
            <p:ph type="body" sz="quarter" idx="10"/>
          </p:nvPr>
        </p:nvSpPr>
        <p:spPr bwMode="auto">
          <a:xfrm>
            <a:off x="755576" y="548680"/>
            <a:ext cx="6515621" cy="63466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r>
              <a:rPr lang="en-US" altLang="en-US" dirty="0" smtClean="0">
                <a:solidFill>
                  <a:srgbClr val="FF0000"/>
                </a:solidFill>
                <a:ea typeface="ＭＳ Ｐゴシック" charset="-128"/>
              </a:rPr>
              <a:t>Connecting PAL to SDT</a:t>
            </a:r>
            <a:endParaRPr lang="en-US" altLang="en-US" dirty="0">
              <a:solidFill>
                <a:srgbClr val="FF0000"/>
              </a:solidFill>
              <a:ea typeface="ＭＳ Ｐゴシック" charset="-128"/>
            </a:endParaRPr>
          </a:p>
        </p:txBody>
      </p:sp>
      <p:sp>
        <p:nvSpPr>
          <p:cNvPr id="16386" name="Text Placeholder 2"/>
          <p:cNvSpPr>
            <a:spLocks noGrp="1"/>
          </p:cNvSpPr>
          <p:nvPr>
            <p:ph type="body" sz="quarter" idx="11"/>
          </p:nvPr>
        </p:nvSpPr>
        <p:spPr bwMode="auto">
          <a:xfrm>
            <a:off x="755576" y="1183346"/>
            <a:ext cx="7632848" cy="446563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None/>
            </a:pPr>
            <a:r>
              <a:rPr lang="en-US" altLang="en-US" sz="3200" dirty="0" smtClean="0">
                <a:solidFill>
                  <a:srgbClr val="002060"/>
                </a:solidFill>
              </a:rPr>
              <a:t>Relatedness</a:t>
            </a:r>
            <a:r>
              <a:rPr lang="mr-IN" altLang="en-US" sz="3200" dirty="0" smtClean="0">
                <a:solidFill>
                  <a:srgbClr val="002060"/>
                </a:solidFill>
              </a:rPr>
              <a:t>–</a:t>
            </a:r>
            <a:endParaRPr lang="en-GB" altLang="en-US" sz="3200" dirty="0" smtClean="0">
              <a:solidFill>
                <a:srgbClr val="002060"/>
              </a:solidFill>
            </a:endParaRPr>
          </a:p>
          <a:p>
            <a:pPr marL="0" indent="0">
              <a:buNone/>
            </a:pPr>
            <a:endParaRPr lang="en-GB" altLang="en-US" dirty="0" smtClean="0">
              <a:solidFill>
                <a:srgbClr val="002060"/>
              </a:solidFill>
            </a:endParaRPr>
          </a:p>
          <a:p>
            <a:pPr marL="342900" indent="-342900">
              <a:buFontTx/>
              <a:buChar char="-"/>
            </a:pPr>
            <a:r>
              <a:rPr lang="en-GB" altLang="en-US" sz="2000" dirty="0" smtClean="0">
                <a:solidFill>
                  <a:srgbClr val="002060"/>
                </a:solidFill>
              </a:rPr>
              <a:t>Supportive environment where students build friendships and value each other’s contribution </a:t>
            </a:r>
          </a:p>
          <a:p>
            <a:pPr marL="342900" indent="-342900">
              <a:buFontTx/>
              <a:buChar char="-"/>
            </a:pPr>
            <a:endParaRPr lang="en-GB" altLang="en-US" sz="2000" dirty="0">
              <a:solidFill>
                <a:srgbClr val="002060"/>
              </a:solidFill>
            </a:endParaRPr>
          </a:p>
          <a:p>
            <a:pPr marL="342900" indent="-342900">
              <a:buFontTx/>
              <a:buChar char="-"/>
            </a:pPr>
            <a:r>
              <a:rPr lang="en-GB" altLang="en-US" sz="2000" dirty="0" smtClean="0">
                <a:solidFill>
                  <a:srgbClr val="002060"/>
                </a:solidFill>
              </a:rPr>
              <a:t>Law students may be reconnected with community values (helping others)</a:t>
            </a:r>
          </a:p>
          <a:p>
            <a:pPr marL="342900" indent="-342900">
              <a:buFontTx/>
              <a:buChar char="-"/>
            </a:pPr>
            <a:endParaRPr lang="en-GB" altLang="en-US" sz="2000" dirty="0" smtClean="0">
              <a:solidFill>
                <a:srgbClr val="002060"/>
              </a:solidFill>
            </a:endParaRPr>
          </a:p>
          <a:p>
            <a:pPr marL="342900" indent="-342900">
              <a:buFontTx/>
              <a:buChar char="-"/>
            </a:pPr>
            <a:r>
              <a:rPr lang="en-GB" altLang="en-US" sz="2000" dirty="0" smtClean="0">
                <a:solidFill>
                  <a:srgbClr val="002060"/>
                </a:solidFill>
              </a:rPr>
              <a:t>Students make friends on their course and feel part of a community </a:t>
            </a:r>
          </a:p>
          <a:p>
            <a:pPr marL="342900" indent="-342900">
              <a:buFontTx/>
              <a:buChar char="-"/>
            </a:pPr>
            <a:endParaRPr lang="en-GB" altLang="en-US" sz="2000" dirty="0" smtClean="0">
              <a:solidFill>
                <a:srgbClr val="002060"/>
              </a:solidFill>
            </a:endParaRPr>
          </a:p>
          <a:p>
            <a:pPr marL="342900" indent="-342900">
              <a:buFontTx/>
              <a:buChar char="-"/>
            </a:pPr>
            <a:r>
              <a:rPr lang="en-GB" altLang="en-US" sz="2000" dirty="0" smtClean="0">
                <a:solidFill>
                  <a:srgbClr val="002060"/>
                </a:solidFill>
              </a:rPr>
              <a:t>Helps others</a:t>
            </a:r>
            <a:endParaRPr lang="en-GB" altLang="en-US" sz="2000" dirty="0">
              <a:solidFill>
                <a:srgbClr val="002060"/>
              </a:solidFill>
            </a:endParaRPr>
          </a:p>
          <a:p>
            <a:pPr marL="342900" indent="-342900">
              <a:buFontTx/>
              <a:buChar char="-"/>
            </a:pPr>
            <a:endParaRPr lang="en-GB" altLang="en-US" sz="2000" dirty="0" smtClean="0">
              <a:solidFill>
                <a:srgbClr val="002060"/>
              </a:solidFill>
            </a:endParaRPr>
          </a:p>
          <a:p>
            <a:pPr marL="342900" indent="-342900">
              <a:buFontTx/>
              <a:buChar char="-"/>
            </a:pPr>
            <a:endParaRPr lang="en-GB" altLang="en-US" sz="2400" dirty="0" smtClean="0">
              <a:solidFill>
                <a:srgbClr val="002060"/>
              </a:solidFill>
            </a:endParaRPr>
          </a:p>
          <a:p>
            <a:pPr marL="342900" indent="-342900">
              <a:buFontTx/>
              <a:buChar char="-"/>
            </a:pPr>
            <a:endParaRPr lang="en-GB" altLang="en-US" sz="2400" dirty="0" smtClean="0">
              <a:solidFill>
                <a:srgbClr val="002060"/>
              </a:solidFill>
            </a:endParaRPr>
          </a:p>
          <a:p>
            <a:pPr marL="0" indent="0">
              <a:buNone/>
            </a:pPr>
            <a:endParaRPr lang="en-US" altLang="en-US" sz="3200" dirty="0" smtClean="0">
              <a:solidFill>
                <a:srgbClr val="002060"/>
              </a:solidFill>
            </a:endParaRPr>
          </a:p>
          <a:p>
            <a:pPr marL="0" indent="0">
              <a:buNone/>
            </a:pPr>
            <a:endParaRPr lang="en-US" altLang="en-US" dirty="0">
              <a:solidFill>
                <a:srgbClr val="002060"/>
              </a:solidFill>
            </a:endParaRPr>
          </a:p>
          <a:p>
            <a:pPr marL="0" indent="0">
              <a:buNone/>
            </a:pPr>
            <a:endParaRPr lang="en-US" altLang="en-US" dirty="0" smtClean="0">
              <a:solidFill>
                <a:srgbClr val="002060"/>
              </a:solidFill>
            </a:endParaRPr>
          </a:p>
          <a:p>
            <a:pPr marL="0" indent="0">
              <a:buNone/>
            </a:pPr>
            <a:endParaRPr lang="en-US" altLang="en-US" dirty="0">
              <a:solidFill>
                <a:srgbClr val="002060"/>
              </a:solidFill>
            </a:endParaRPr>
          </a:p>
        </p:txBody>
      </p:sp>
      <p:pic>
        <p:nvPicPr>
          <p:cNvPr id="2" name="Picture 1"/>
          <p:cNvPicPr>
            <a:picLocks noChangeAspect="1"/>
          </p:cNvPicPr>
          <p:nvPr/>
        </p:nvPicPr>
        <p:blipFill>
          <a:blip r:embed="rId2"/>
          <a:stretch>
            <a:fillRect/>
          </a:stretch>
        </p:blipFill>
        <p:spPr>
          <a:xfrm>
            <a:off x="6228184" y="4275715"/>
            <a:ext cx="2719851" cy="2039888"/>
          </a:xfrm>
          <a:prstGeom prst="rect">
            <a:avLst/>
          </a:prstGeom>
        </p:spPr>
      </p:pic>
    </p:spTree>
    <p:extLst>
      <p:ext uri="{BB962C8B-B14F-4D97-AF65-F5344CB8AC3E}">
        <p14:creationId xmlns:p14="http://schemas.microsoft.com/office/powerpoint/2010/main" val="1431462900"/>
      </p:ext>
    </p:extLst>
  </p:cSld>
  <p:clrMapOvr>
    <a:masterClrMapping/>
  </p:clrMapOvr>
  <p:transition spd="slow">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ext Placeholder 4"/>
          <p:cNvSpPr>
            <a:spLocks noGrp="1"/>
          </p:cNvSpPr>
          <p:nvPr>
            <p:ph type="body" sz="quarter" idx="10"/>
          </p:nvPr>
        </p:nvSpPr>
        <p:spPr bwMode="auto">
          <a:xfrm>
            <a:off x="755576" y="548680"/>
            <a:ext cx="6515621" cy="63466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r>
              <a:rPr lang="en-US" altLang="en-US" dirty="0" smtClean="0">
                <a:solidFill>
                  <a:srgbClr val="FF0000"/>
                </a:solidFill>
                <a:ea typeface="ＭＳ Ｐゴシック" charset="-128"/>
              </a:rPr>
              <a:t>Moving forward</a:t>
            </a:r>
            <a:endParaRPr lang="en-US" altLang="en-US" dirty="0">
              <a:solidFill>
                <a:srgbClr val="FF0000"/>
              </a:solidFill>
              <a:ea typeface="ＭＳ Ｐゴシック" charset="-128"/>
            </a:endParaRPr>
          </a:p>
        </p:txBody>
      </p:sp>
      <p:sp>
        <p:nvSpPr>
          <p:cNvPr id="16386" name="Text Placeholder 2"/>
          <p:cNvSpPr>
            <a:spLocks noGrp="1"/>
          </p:cNvSpPr>
          <p:nvPr>
            <p:ph type="body" sz="quarter" idx="11"/>
          </p:nvPr>
        </p:nvSpPr>
        <p:spPr bwMode="auto">
          <a:xfrm>
            <a:off x="755576" y="1183346"/>
            <a:ext cx="7632848" cy="446563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342900" indent="-342900">
              <a:buFontTx/>
              <a:buChar char="-"/>
            </a:pPr>
            <a:endParaRPr lang="en-GB" altLang="en-US" sz="2000" dirty="0" smtClean="0">
              <a:solidFill>
                <a:srgbClr val="002060"/>
              </a:solidFill>
            </a:endParaRPr>
          </a:p>
          <a:p>
            <a:pPr marL="342900" indent="-342900">
              <a:buFontTx/>
              <a:buChar char="-"/>
            </a:pPr>
            <a:endParaRPr lang="en-GB" altLang="en-US" sz="2400" dirty="0" smtClean="0">
              <a:solidFill>
                <a:srgbClr val="002060"/>
              </a:solidFill>
            </a:endParaRPr>
          </a:p>
          <a:p>
            <a:pPr marL="342900" indent="-342900">
              <a:buFontTx/>
              <a:buChar char="-"/>
            </a:pPr>
            <a:endParaRPr lang="en-GB" altLang="en-US" sz="2400" dirty="0" smtClean="0">
              <a:solidFill>
                <a:srgbClr val="002060"/>
              </a:solidFill>
            </a:endParaRPr>
          </a:p>
          <a:p>
            <a:pPr marL="0" indent="0">
              <a:buNone/>
            </a:pPr>
            <a:endParaRPr lang="en-US" altLang="en-US" sz="3200" dirty="0" smtClean="0">
              <a:solidFill>
                <a:srgbClr val="002060"/>
              </a:solidFill>
            </a:endParaRPr>
          </a:p>
          <a:p>
            <a:pPr marL="0" indent="0">
              <a:buNone/>
            </a:pPr>
            <a:endParaRPr lang="en-US" altLang="en-US" dirty="0">
              <a:solidFill>
                <a:srgbClr val="002060"/>
              </a:solidFill>
            </a:endParaRPr>
          </a:p>
          <a:p>
            <a:pPr marL="0" indent="0">
              <a:buNone/>
            </a:pPr>
            <a:endParaRPr lang="en-US" altLang="en-US" dirty="0" smtClean="0">
              <a:solidFill>
                <a:srgbClr val="002060"/>
              </a:solidFill>
            </a:endParaRPr>
          </a:p>
          <a:p>
            <a:pPr marL="0" indent="0">
              <a:buNone/>
            </a:pPr>
            <a:endParaRPr lang="en-US" altLang="en-US" dirty="0">
              <a:solidFill>
                <a:srgbClr val="002060"/>
              </a:solidFill>
            </a:endParaRPr>
          </a:p>
        </p:txBody>
      </p:sp>
      <p:sp>
        <p:nvSpPr>
          <p:cNvPr id="3" name="TextBox 2"/>
          <p:cNvSpPr txBox="1"/>
          <p:nvPr/>
        </p:nvSpPr>
        <p:spPr>
          <a:xfrm>
            <a:off x="611560" y="1484784"/>
            <a:ext cx="7776864" cy="2031325"/>
          </a:xfrm>
          <a:prstGeom prst="rect">
            <a:avLst/>
          </a:prstGeom>
          <a:noFill/>
        </p:spPr>
        <p:txBody>
          <a:bodyPr wrap="square" rtlCol="0">
            <a:spAutoFit/>
          </a:bodyPr>
          <a:lstStyle/>
          <a:p>
            <a:r>
              <a:rPr lang="en-US" dirty="0" smtClean="0">
                <a:solidFill>
                  <a:srgbClr val="002060"/>
                </a:solidFill>
              </a:rPr>
              <a:t>Next steps are to conduct empirical research into wellbeing and PAL</a:t>
            </a:r>
          </a:p>
          <a:p>
            <a:endParaRPr lang="en-US" dirty="0">
              <a:solidFill>
                <a:srgbClr val="002060"/>
              </a:solidFill>
            </a:endParaRPr>
          </a:p>
          <a:p>
            <a:r>
              <a:rPr lang="en-US" dirty="0" smtClean="0">
                <a:solidFill>
                  <a:srgbClr val="002060"/>
                </a:solidFill>
              </a:rPr>
              <a:t>Ideally focus groups with students</a:t>
            </a:r>
          </a:p>
          <a:p>
            <a:endParaRPr lang="en-US" dirty="0">
              <a:solidFill>
                <a:srgbClr val="002060"/>
              </a:solidFill>
            </a:endParaRPr>
          </a:p>
          <a:p>
            <a:r>
              <a:rPr lang="en-US" dirty="0" smtClean="0">
                <a:solidFill>
                  <a:srgbClr val="002060"/>
                </a:solidFill>
              </a:rPr>
              <a:t>Thank you</a:t>
            </a:r>
          </a:p>
          <a:p>
            <a:endParaRPr lang="en-US" dirty="0">
              <a:solidFill>
                <a:srgbClr val="002060"/>
              </a:solidFill>
            </a:endParaRPr>
          </a:p>
          <a:p>
            <a:r>
              <a:rPr lang="en-US" dirty="0" smtClean="0">
                <a:solidFill>
                  <a:srgbClr val="002060"/>
                </a:solidFill>
              </a:rPr>
              <a:t>Laura4.walker@uwe.ac.uk</a:t>
            </a:r>
            <a:endParaRPr lang="en-US" dirty="0">
              <a:solidFill>
                <a:srgbClr val="002060"/>
              </a:solidFill>
            </a:endParaRPr>
          </a:p>
        </p:txBody>
      </p:sp>
      <p:pic>
        <p:nvPicPr>
          <p:cNvPr id="5" name="Picture 4"/>
          <p:cNvPicPr>
            <a:picLocks noChangeAspect="1"/>
          </p:cNvPicPr>
          <p:nvPr/>
        </p:nvPicPr>
        <p:blipFill>
          <a:blip r:embed="rId2"/>
          <a:stretch>
            <a:fillRect/>
          </a:stretch>
        </p:blipFill>
        <p:spPr>
          <a:xfrm>
            <a:off x="4013386" y="3685046"/>
            <a:ext cx="4499992" cy="2249996"/>
          </a:xfrm>
          <a:prstGeom prst="rect">
            <a:avLst/>
          </a:prstGeom>
        </p:spPr>
      </p:pic>
    </p:spTree>
    <p:extLst>
      <p:ext uri="{BB962C8B-B14F-4D97-AF65-F5344CB8AC3E}">
        <p14:creationId xmlns:p14="http://schemas.microsoft.com/office/powerpoint/2010/main" val="1558591121"/>
      </p:ext>
    </p:extLst>
  </p:cSld>
  <p:clrMapOvr>
    <a:masterClrMapping/>
  </p:clrMapOvr>
  <p:transition spd="slow">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ext Placeholder 4"/>
          <p:cNvSpPr>
            <a:spLocks noGrp="1"/>
          </p:cNvSpPr>
          <p:nvPr>
            <p:ph type="body" sz="quarter" idx="10"/>
          </p:nvPr>
        </p:nvSpPr>
        <p:spPr bwMode="auto">
          <a:xfrm>
            <a:off x="539552" y="275713"/>
            <a:ext cx="6515621" cy="63466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r>
              <a:rPr lang="en-US" altLang="en-US" dirty="0" smtClean="0">
                <a:solidFill>
                  <a:srgbClr val="FF0000"/>
                </a:solidFill>
                <a:ea typeface="ＭＳ Ｐゴシック" charset="-128"/>
              </a:rPr>
              <a:t>References </a:t>
            </a:r>
            <a:endParaRPr lang="en-US" altLang="en-US" dirty="0">
              <a:solidFill>
                <a:srgbClr val="FF0000"/>
              </a:solidFill>
              <a:ea typeface="ＭＳ Ｐゴシック" charset="-128"/>
            </a:endParaRPr>
          </a:p>
        </p:txBody>
      </p:sp>
      <p:sp>
        <p:nvSpPr>
          <p:cNvPr id="16386" name="Text Placeholder 2"/>
          <p:cNvSpPr>
            <a:spLocks noGrp="1"/>
          </p:cNvSpPr>
          <p:nvPr>
            <p:ph type="body" sz="quarter" idx="11"/>
          </p:nvPr>
        </p:nvSpPr>
        <p:spPr bwMode="auto">
          <a:xfrm>
            <a:off x="-108520" y="1183346"/>
            <a:ext cx="9361040" cy="446563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342900" indent="-342900">
              <a:buFontTx/>
              <a:buChar char="-"/>
            </a:pPr>
            <a:endParaRPr lang="en-GB" altLang="en-US" sz="2000" dirty="0" smtClean="0">
              <a:solidFill>
                <a:srgbClr val="002060"/>
              </a:solidFill>
            </a:endParaRPr>
          </a:p>
          <a:p>
            <a:pPr marL="342900" indent="-342900">
              <a:buFontTx/>
              <a:buChar char="-"/>
            </a:pPr>
            <a:endParaRPr lang="en-GB" altLang="en-US" sz="2400" dirty="0" smtClean="0">
              <a:solidFill>
                <a:srgbClr val="002060"/>
              </a:solidFill>
            </a:endParaRPr>
          </a:p>
          <a:p>
            <a:pPr marL="342900" indent="-342900">
              <a:buFontTx/>
              <a:buChar char="-"/>
            </a:pPr>
            <a:endParaRPr lang="en-GB" altLang="en-US" sz="2400" dirty="0" smtClean="0">
              <a:solidFill>
                <a:srgbClr val="002060"/>
              </a:solidFill>
            </a:endParaRPr>
          </a:p>
          <a:p>
            <a:pPr marL="0" indent="0">
              <a:buNone/>
            </a:pPr>
            <a:endParaRPr lang="en-US" altLang="en-US" sz="3200" dirty="0" smtClean="0">
              <a:solidFill>
                <a:srgbClr val="002060"/>
              </a:solidFill>
            </a:endParaRPr>
          </a:p>
          <a:p>
            <a:pPr marL="0" indent="0">
              <a:buNone/>
            </a:pPr>
            <a:endParaRPr lang="en-US" altLang="en-US" dirty="0">
              <a:solidFill>
                <a:srgbClr val="002060"/>
              </a:solidFill>
            </a:endParaRPr>
          </a:p>
          <a:p>
            <a:pPr marL="0" indent="0">
              <a:buNone/>
            </a:pPr>
            <a:endParaRPr lang="en-US" altLang="en-US" dirty="0" smtClean="0">
              <a:solidFill>
                <a:srgbClr val="002060"/>
              </a:solidFill>
            </a:endParaRPr>
          </a:p>
          <a:p>
            <a:pPr marL="0" indent="0">
              <a:buNone/>
            </a:pPr>
            <a:endParaRPr lang="en-US" altLang="en-US" dirty="0">
              <a:solidFill>
                <a:srgbClr val="002060"/>
              </a:solidFill>
            </a:endParaRPr>
          </a:p>
        </p:txBody>
      </p:sp>
      <p:sp>
        <p:nvSpPr>
          <p:cNvPr id="2" name="Rectangle 1"/>
          <p:cNvSpPr/>
          <p:nvPr/>
        </p:nvSpPr>
        <p:spPr>
          <a:xfrm>
            <a:off x="395536" y="2996952"/>
            <a:ext cx="8748464" cy="3662541"/>
          </a:xfrm>
          <a:prstGeom prst="rect">
            <a:avLst/>
          </a:prstGeom>
        </p:spPr>
        <p:txBody>
          <a:bodyPr wrap="square">
            <a:spAutoFit/>
          </a:bodyPr>
          <a:lstStyle/>
          <a:p>
            <a:endParaRPr lang="en-US" sz="1400" dirty="0" smtClean="0">
              <a:solidFill>
                <a:srgbClr val="000000"/>
              </a:solidFill>
              <a:latin typeface="-webkit-standard" charset="0"/>
            </a:endParaRPr>
          </a:p>
          <a:p>
            <a:r>
              <a:rPr lang="en-US" sz="1300" dirty="0" smtClean="0">
                <a:solidFill>
                  <a:srgbClr val="000000"/>
                </a:solidFill>
                <a:latin typeface="-webkit-standard" charset="0"/>
              </a:rPr>
              <a:t>Hewitt</a:t>
            </a:r>
            <a:r>
              <a:rPr lang="en-US" sz="1300" dirty="0">
                <a:solidFill>
                  <a:srgbClr val="000000"/>
                </a:solidFill>
                <a:latin typeface="-webkit-standard" charset="0"/>
              </a:rPr>
              <a:t>, A. and Stubbs, M. (2017) Supporting law students’ skills development online– </a:t>
            </a:r>
          </a:p>
          <a:p>
            <a:r>
              <a:rPr lang="en-US" sz="1300" dirty="0">
                <a:solidFill>
                  <a:srgbClr val="000000"/>
                </a:solidFill>
                <a:latin typeface="-webkit-standard" charset="0"/>
              </a:rPr>
              <a:t>a strategy to improve skills and reduce student stress? Research in Learning Technology. 25, pp. </a:t>
            </a:r>
            <a:r>
              <a:rPr lang="en-US" sz="1300" dirty="0" smtClean="0">
                <a:solidFill>
                  <a:srgbClr val="000000"/>
                </a:solidFill>
                <a:latin typeface="-webkit-standard" charset="0"/>
              </a:rPr>
              <a:t>1-24</a:t>
            </a:r>
          </a:p>
          <a:p>
            <a:endParaRPr lang="en-US" sz="1300" b="0" i="0" dirty="0">
              <a:solidFill>
                <a:srgbClr val="000000"/>
              </a:solidFill>
              <a:effectLst/>
              <a:latin typeface="Times New Roman" charset="0"/>
              <a:ea typeface="Times New Roman" charset="0"/>
              <a:cs typeface="Times New Roman" charset="0"/>
            </a:endParaRPr>
          </a:p>
          <a:p>
            <a:r>
              <a:rPr lang="en-US" sz="1300" dirty="0">
                <a:latin typeface="Times New Roman" charset="0"/>
                <a:ea typeface="Times New Roman" charset="0"/>
                <a:cs typeface="Times New Roman" charset="0"/>
              </a:rPr>
              <a:t>Huggins, A. (2012) Autonomy supportive curriculum design: a salient factor in </a:t>
            </a:r>
          </a:p>
          <a:p>
            <a:r>
              <a:rPr lang="en-US" sz="1300" dirty="0">
                <a:latin typeface="Times New Roman" charset="0"/>
                <a:ea typeface="Times New Roman" charset="0"/>
                <a:cs typeface="Times New Roman" charset="0"/>
              </a:rPr>
              <a:t>promoting law students' wellbeing. University of New South Wales Law Journal. 35 (3), pp. 683-716</a:t>
            </a:r>
            <a:r>
              <a:rPr lang="en-US" sz="1300" dirty="0" smtClean="0">
                <a:latin typeface="Times New Roman" charset="0"/>
                <a:ea typeface="Times New Roman" charset="0"/>
                <a:cs typeface="Times New Roman" charset="0"/>
              </a:rPr>
              <a:t>.</a:t>
            </a:r>
          </a:p>
          <a:p>
            <a:endParaRPr lang="en-US" sz="1300" dirty="0">
              <a:latin typeface="Times New Roman" charset="0"/>
              <a:ea typeface="Times New Roman" charset="0"/>
              <a:cs typeface="Times New Roman" charset="0"/>
            </a:endParaRPr>
          </a:p>
          <a:p>
            <a:r>
              <a:rPr lang="en-US" sz="1300" dirty="0" err="1">
                <a:latin typeface="Times New Roman" charset="0"/>
                <a:ea typeface="Times New Roman" charset="0"/>
                <a:cs typeface="Times New Roman" charset="0"/>
              </a:rPr>
              <a:t>Strevens</a:t>
            </a:r>
            <a:r>
              <a:rPr lang="en-US" sz="1300" dirty="0">
                <a:latin typeface="Times New Roman" charset="0"/>
                <a:ea typeface="Times New Roman" charset="0"/>
                <a:cs typeface="Times New Roman" charset="0"/>
              </a:rPr>
              <a:t>, C. and Wilson, C. (2016) Law student wellbeing in the </a:t>
            </a:r>
            <a:r>
              <a:rPr lang="en-US" sz="1300" dirty="0" err="1">
                <a:latin typeface="Times New Roman" charset="0"/>
                <a:ea typeface="Times New Roman" charset="0"/>
                <a:cs typeface="Times New Roman" charset="0"/>
              </a:rPr>
              <a:t>uk</a:t>
            </a:r>
            <a:r>
              <a:rPr lang="en-US" sz="1300" dirty="0">
                <a:latin typeface="Times New Roman" charset="0"/>
                <a:ea typeface="Times New Roman" charset="0"/>
                <a:cs typeface="Times New Roman" charset="0"/>
              </a:rPr>
              <a:t>: a call for </a:t>
            </a:r>
            <a:r>
              <a:rPr lang="en-US" sz="1300" dirty="0" smtClean="0">
                <a:latin typeface="Times New Roman" charset="0"/>
                <a:ea typeface="Times New Roman" charset="0"/>
                <a:cs typeface="Times New Roman" charset="0"/>
              </a:rPr>
              <a:t>curriculum </a:t>
            </a:r>
            <a:r>
              <a:rPr lang="en-US" sz="1300" dirty="0">
                <a:latin typeface="Times New Roman" charset="0"/>
                <a:ea typeface="Times New Roman" charset="0"/>
                <a:cs typeface="Times New Roman" charset="0"/>
              </a:rPr>
              <a:t>intervention. </a:t>
            </a:r>
            <a:r>
              <a:rPr lang="en-US" sz="1300" dirty="0" smtClean="0">
                <a:latin typeface="Times New Roman" charset="0"/>
                <a:ea typeface="Times New Roman" charset="0"/>
                <a:cs typeface="Times New Roman" charset="0"/>
              </a:rPr>
              <a:t>Journal </a:t>
            </a:r>
            <a:r>
              <a:rPr lang="en-US" sz="1300" dirty="0">
                <a:latin typeface="Times New Roman" charset="0"/>
                <a:ea typeface="Times New Roman" charset="0"/>
                <a:cs typeface="Times New Roman" charset="0"/>
              </a:rPr>
              <a:t>of Commonwealth Law and Legal Education. 11 (1), pp. 44-56</a:t>
            </a:r>
            <a:r>
              <a:rPr lang="en-US" sz="1300" dirty="0" smtClean="0">
                <a:latin typeface="Times New Roman" charset="0"/>
                <a:ea typeface="Times New Roman" charset="0"/>
                <a:cs typeface="Times New Roman" charset="0"/>
              </a:rPr>
              <a:t>.</a:t>
            </a:r>
          </a:p>
          <a:p>
            <a:endParaRPr lang="en-US" sz="1300" dirty="0">
              <a:latin typeface="Times New Roman" charset="0"/>
              <a:ea typeface="Times New Roman" charset="0"/>
              <a:cs typeface="Times New Roman" charset="0"/>
            </a:endParaRPr>
          </a:p>
          <a:p>
            <a:r>
              <a:rPr lang="en-US" sz="1300" dirty="0">
                <a:latin typeface="Times New Roman" charset="0"/>
                <a:ea typeface="Times New Roman" charset="0"/>
                <a:cs typeface="Times New Roman" charset="0"/>
              </a:rPr>
              <a:t>Sheldon, K.M. and Lawrence, L.S. (2004) Does legal education have undermining </a:t>
            </a:r>
          </a:p>
          <a:p>
            <a:r>
              <a:rPr lang="en-US" sz="1300" dirty="0">
                <a:latin typeface="Times New Roman" charset="0"/>
                <a:ea typeface="Times New Roman" charset="0"/>
                <a:cs typeface="Times New Roman" charset="0"/>
              </a:rPr>
              <a:t>effects on law students? evaluating changes in motivation, values and wellbeing. </a:t>
            </a:r>
            <a:r>
              <a:rPr lang="en-US" sz="1300" dirty="0" err="1">
                <a:latin typeface="Times New Roman" charset="0"/>
                <a:ea typeface="Times New Roman" charset="0"/>
                <a:cs typeface="Times New Roman" charset="0"/>
              </a:rPr>
              <a:t>Behavioural</a:t>
            </a:r>
            <a:r>
              <a:rPr lang="en-US" sz="1300" dirty="0">
                <a:latin typeface="Times New Roman" charset="0"/>
                <a:ea typeface="Times New Roman" charset="0"/>
                <a:cs typeface="Times New Roman" charset="0"/>
              </a:rPr>
              <a:t> Sciences and Law. 22, pp. 261-286.</a:t>
            </a:r>
          </a:p>
          <a:p>
            <a:endParaRPr lang="en-US" sz="1300" dirty="0">
              <a:latin typeface="Times New Roman" charset="0"/>
              <a:ea typeface="Times New Roman" charset="0"/>
              <a:cs typeface="Times New Roman" charset="0"/>
            </a:endParaRPr>
          </a:p>
          <a:p>
            <a:r>
              <a:rPr lang="en-US" sz="1300" dirty="0" smtClean="0">
                <a:latin typeface="Times New Roman" charset="0"/>
                <a:ea typeface="Times New Roman" charset="0"/>
                <a:cs typeface="Times New Roman" charset="0"/>
              </a:rPr>
              <a:t>Watson</a:t>
            </a:r>
            <a:r>
              <a:rPr lang="en-US" sz="1300" dirty="0">
                <a:latin typeface="Times New Roman" charset="0"/>
                <a:ea typeface="Times New Roman" charset="0"/>
                <a:cs typeface="Times New Roman" charset="0"/>
              </a:rPr>
              <a:t>, P. (2016) Using Peer Assisted Learning to Develop Resilient and Resourceful </a:t>
            </a:r>
            <a:r>
              <a:rPr lang="en-US" sz="1300" dirty="0" smtClean="0">
                <a:latin typeface="Times New Roman" charset="0"/>
                <a:ea typeface="Times New Roman" charset="0"/>
                <a:cs typeface="Times New Roman" charset="0"/>
              </a:rPr>
              <a:t>Learners</a:t>
            </a:r>
            <a:r>
              <a:rPr lang="en-US" sz="1300" dirty="0">
                <a:latin typeface="Times New Roman" charset="0"/>
                <a:ea typeface="Times New Roman" charset="0"/>
                <a:cs typeface="Times New Roman" charset="0"/>
              </a:rPr>
              <a:t>. In Field, R., Duffy, J. and James, C., eds. (2016) Promoting Law Student and Lawyer Wellbeing In Australia and Beyond. London: Routledge, pp. 159-16</a:t>
            </a:r>
          </a:p>
          <a:p>
            <a:endParaRPr lang="en-US" dirty="0">
              <a:latin typeface="Times New Roman" charset="0"/>
              <a:ea typeface="Times New Roman" charset="0"/>
              <a:cs typeface="Times New Roman" charset="0"/>
            </a:endParaRPr>
          </a:p>
          <a:p>
            <a:endParaRPr lang="en-US" b="0" i="0" dirty="0">
              <a:solidFill>
                <a:srgbClr val="000000"/>
              </a:solidFill>
              <a:effectLst/>
              <a:latin typeface="-webkit-standard" charset="0"/>
            </a:endParaRPr>
          </a:p>
        </p:txBody>
      </p:sp>
      <p:sp>
        <p:nvSpPr>
          <p:cNvPr id="4" name="Rectangle 3"/>
          <p:cNvSpPr/>
          <p:nvPr/>
        </p:nvSpPr>
        <p:spPr>
          <a:xfrm>
            <a:off x="406212" y="1008956"/>
            <a:ext cx="8424936" cy="2139047"/>
          </a:xfrm>
          <a:prstGeom prst="rect">
            <a:avLst/>
          </a:prstGeom>
        </p:spPr>
        <p:txBody>
          <a:bodyPr wrap="square">
            <a:spAutoFit/>
          </a:bodyPr>
          <a:lstStyle/>
          <a:p>
            <a:r>
              <a:rPr lang="en-US" sz="1300" dirty="0">
                <a:latin typeface="Times New Roman" charset="0"/>
                <a:ea typeface="Times New Roman" charset="0"/>
                <a:cs typeface="Times New Roman" charset="0"/>
              </a:rPr>
              <a:t>Benjamin, G.A.J., </a:t>
            </a:r>
            <a:r>
              <a:rPr lang="en-US" sz="1300" dirty="0" err="1">
                <a:latin typeface="Times New Roman" charset="0"/>
                <a:ea typeface="Times New Roman" charset="0"/>
                <a:cs typeface="Times New Roman" charset="0"/>
              </a:rPr>
              <a:t>Kaszniak</a:t>
            </a:r>
            <a:r>
              <a:rPr lang="en-US" sz="1300" dirty="0">
                <a:latin typeface="Times New Roman" charset="0"/>
                <a:ea typeface="Times New Roman" charset="0"/>
                <a:cs typeface="Times New Roman" charset="0"/>
              </a:rPr>
              <a:t>, A., Sales, B. and </a:t>
            </a:r>
            <a:r>
              <a:rPr lang="en-US" sz="1300" dirty="0" err="1">
                <a:latin typeface="Times New Roman" charset="0"/>
                <a:ea typeface="Times New Roman" charset="0"/>
                <a:cs typeface="Times New Roman" charset="0"/>
              </a:rPr>
              <a:t>Shanfield</a:t>
            </a:r>
            <a:r>
              <a:rPr lang="en-US" sz="1300" dirty="0">
                <a:latin typeface="Times New Roman" charset="0"/>
                <a:ea typeface="Times New Roman" charset="0"/>
                <a:cs typeface="Times New Roman" charset="0"/>
              </a:rPr>
              <a:t>, S.B. (1986) ‘he Role of </a:t>
            </a:r>
          </a:p>
          <a:p>
            <a:r>
              <a:rPr lang="en-US" sz="1300" dirty="0">
                <a:latin typeface="Times New Roman" charset="0"/>
                <a:ea typeface="Times New Roman" charset="0"/>
                <a:cs typeface="Times New Roman" charset="0"/>
              </a:rPr>
              <a:t>Education in Producing Psychological Distress Among Law Students and Lawyers. American Bar Foundation Research Journal 11(2). pp. 225-252</a:t>
            </a:r>
          </a:p>
          <a:p>
            <a:endParaRPr lang="en-US" sz="1300" dirty="0">
              <a:latin typeface="Times New Roman" charset="0"/>
              <a:ea typeface="Times New Roman" charset="0"/>
              <a:cs typeface="Times New Roman" charset="0"/>
            </a:endParaRPr>
          </a:p>
          <a:p>
            <a:r>
              <a:rPr lang="en-US" sz="1300" dirty="0" err="1" smtClean="0">
                <a:latin typeface="Times New Roman" charset="0"/>
                <a:ea typeface="Times New Roman" charset="0"/>
                <a:cs typeface="Times New Roman" charset="0"/>
              </a:rPr>
              <a:t>Benware</a:t>
            </a:r>
            <a:r>
              <a:rPr lang="en-US" sz="1300" dirty="0">
                <a:latin typeface="Times New Roman" charset="0"/>
                <a:ea typeface="Times New Roman" charset="0"/>
                <a:cs typeface="Times New Roman" charset="0"/>
              </a:rPr>
              <a:t>, C.A. and Deci, E.L. (1984) ‘Quality of learning with an active versus passive motivational set’, </a:t>
            </a:r>
            <a:r>
              <a:rPr lang="en-US" sz="1300" i="1" dirty="0">
                <a:latin typeface="Times New Roman" charset="0"/>
                <a:ea typeface="Times New Roman" charset="0"/>
                <a:cs typeface="Times New Roman" charset="0"/>
              </a:rPr>
              <a:t>American Educational Research Journal </a:t>
            </a:r>
            <a:r>
              <a:rPr lang="en-US" sz="1300" dirty="0">
                <a:latin typeface="Times New Roman" charset="0"/>
                <a:ea typeface="Times New Roman" charset="0"/>
                <a:cs typeface="Times New Roman" charset="0"/>
              </a:rPr>
              <a:t>21: </a:t>
            </a:r>
            <a:r>
              <a:rPr lang="en-US" sz="1300" dirty="0" smtClean="0">
                <a:latin typeface="Times New Roman" charset="0"/>
                <a:ea typeface="Times New Roman" charset="0"/>
                <a:cs typeface="Times New Roman" charset="0"/>
              </a:rPr>
              <a:t>755–65</a:t>
            </a:r>
            <a:endParaRPr lang="en-US" sz="1300" dirty="0" smtClean="0">
              <a:solidFill>
                <a:srgbClr val="000000"/>
              </a:solidFill>
              <a:latin typeface="Times New Roman" charset="0"/>
              <a:ea typeface="Times New Roman" charset="0"/>
              <a:cs typeface="Times New Roman" charset="0"/>
            </a:endParaRPr>
          </a:p>
          <a:p>
            <a:endParaRPr lang="en-US" sz="1300" dirty="0">
              <a:solidFill>
                <a:srgbClr val="000000"/>
              </a:solidFill>
              <a:latin typeface="Times New Roman" charset="0"/>
              <a:ea typeface="Times New Roman" charset="0"/>
              <a:cs typeface="Times New Roman" charset="0"/>
            </a:endParaRPr>
          </a:p>
          <a:p>
            <a:r>
              <a:rPr lang="en-US" sz="1300" dirty="0" smtClean="0">
                <a:solidFill>
                  <a:srgbClr val="000000"/>
                </a:solidFill>
                <a:latin typeface="Times New Roman" charset="0"/>
                <a:ea typeface="Times New Roman" charset="0"/>
                <a:cs typeface="Times New Roman" charset="0"/>
              </a:rPr>
              <a:t>Bergin</a:t>
            </a:r>
            <a:r>
              <a:rPr lang="en-US" sz="1300" dirty="0">
                <a:solidFill>
                  <a:srgbClr val="000000"/>
                </a:solidFill>
                <a:latin typeface="Times New Roman" charset="0"/>
                <a:ea typeface="Times New Roman" charset="0"/>
                <a:cs typeface="Times New Roman" charset="0"/>
              </a:rPr>
              <a:t>, A. and Pakenham, K. (2015) Law Student Stress: Relationships Between </a:t>
            </a:r>
            <a:r>
              <a:rPr lang="en-US" sz="1300" dirty="0" smtClean="0">
                <a:solidFill>
                  <a:srgbClr val="000000"/>
                </a:solidFill>
                <a:latin typeface="Times New Roman" charset="0"/>
                <a:ea typeface="Times New Roman" charset="0"/>
                <a:cs typeface="Times New Roman" charset="0"/>
              </a:rPr>
              <a:t>Academic </a:t>
            </a:r>
            <a:r>
              <a:rPr lang="en-US" sz="1300" dirty="0">
                <a:solidFill>
                  <a:srgbClr val="000000"/>
                </a:solidFill>
                <a:latin typeface="Times New Roman" charset="0"/>
                <a:ea typeface="Times New Roman" charset="0"/>
                <a:cs typeface="Times New Roman" charset="0"/>
              </a:rPr>
              <a:t>Demands, Social Isolation, Career Pressure, Study/Life Imbalance and Adjustment Outcomes in Law Students. Psychiatry, Psychology and the Law. 22(3) pp. 388-406</a:t>
            </a:r>
            <a:endParaRPr lang="en-US" sz="1300" b="0" i="0" dirty="0">
              <a:solidFill>
                <a:srgbClr val="000000"/>
              </a:solidFill>
              <a:effectLst/>
              <a:latin typeface="Times New Roman" charset="0"/>
              <a:ea typeface="Times New Roman" charset="0"/>
              <a:cs typeface="Times New Roman" charset="0"/>
            </a:endParaRPr>
          </a:p>
        </p:txBody>
      </p:sp>
    </p:spTree>
    <p:extLst>
      <p:ext uri="{BB962C8B-B14F-4D97-AF65-F5344CB8AC3E}">
        <p14:creationId xmlns:p14="http://schemas.microsoft.com/office/powerpoint/2010/main" val="31735137"/>
      </p:ext>
    </p:extLst>
  </p:cSld>
  <p:clrMapOvr>
    <a:masterClrMapping/>
  </p:clrMapOvr>
  <p:transition spd="slow">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ext Placeholder 1"/>
          <p:cNvSpPr>
            <a:spLocks noGrp="1"/>
          </p:cNvSpPr>
          <p:nvPr>
            <p:ph type="body" sz="quarter" idx="10"/>
          </p:nvPr>
        </p:nvSpPr>
        <p:spPr bwMode="auto">
          <a:xfrm>
            <a:off x="749991" y="620688"/>
            <a:ext cx="7344816" cy="136612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a:spcBef>
                <a:spcPct val="0"/>
              </a:spcBef>
            </a:pPr>
            <a:r>
              <a:rPr lang="en-US" altLang="en-US" sz="3800" u="sng" dirty="0" smtClean="0">
                <a:solidFill>
                  <a:srgbClr val="FF0000"/>
                </a:solidFill>
                <a:latin typeface="Times New Roman" charset="0"/>
                <a:ea typeface="Times New Roman" charset="0"/>
                <a:cs typeface="Times New Roman" charset="0"/>
              </a:rPr>
              <a:t>Chronology of Themes</a:t>
            </a:r>
            <a:endParaRPr lang="en-US" altLang="en-US" sz="3800" u="sng" dirty="0" smtClean="0">
              <a:solidFill>
                <a:srgbClr val="FF0000"/>
              </a:solidFill>
              <a:latin typeface="Times New Roman" charset="0"/>
              <a:ea typeface="Times New Roman" charset="0"/>
              <a:cs typeface="Times New Roman" charset="0"/>
            </a:endParaRPr>
          </a:p>
          <a:p>
            <a:pPr>
              <a:spcBef>
                <a:spcPct val="0"/>
              </a:spcBef>
            </a:pPr>
            <a:endParaRPr lang="en-US" altLang="en-US" u="sng" dirty="0">
              <a:ea typeface="ＭＳ Ｐゴシック" charset="-128"/>
            </a:endParaRPr>
          </a:p>
          <a:p>
            <a:pPr>
              <a:spcBef>
                <a:spcPct val="0"/>
              </a:spcBef>
            </a:pPr>
            <a:endParaRPr lang="en-US" altLang="en-US" u="sng" dirty="0" smtClean="0">
              <a:ea typeface="ＭＳ Ｐゴシック" charset="-128"/>
            </a:endParaRPr>
          </a:p>
          <a:p>
            <a:pPr>
              <a:spcBef>
                <a:spcPct val="0"/>
              </a:spcBef>
            </a:pPr>
            <a:endParaRPr lang="en-US" altLang="en-US" u="sng" dirty="0">
              <a:ea typeface="ＭＳ Ｐゴシック" charset="-128"/>
            </a:endParaRPr>
          </a:p>
          <a:p>
            <a:pPr>
              <a:spcBef>
                <a:spcPct val="0"/>
              </a:spcBef>
            </a:pPr>
            <a:endParaRPr lang="en-US" altLang="en-US" u="sng" dirty="0">
              <a:ea typeface="ＭＳ Ｐゴシック" charset="-128"/>
            </a:endParaRPr>
          </a:p>
        </p:txBody>
      </p:sp>
      <p:sp>
        <p:nvSpPr>
          <p:cNvPr id="14338" name="Text Placeholder 2"/>
          <p:cNvSpPr>
            <a:spLocks noGrp="1"/>
          </p:cNvSpPr>
          <p:nvPr>
            <p:ph type="body" sz="quarter" idx="11"/>
          </p:nvPr>
        </p:nvSpPr>
        <p:spPr bwMode="auto">
          <a:xfrm>
            <a:off x="749991" y="1700808"/>
            <a:ext cx="7862774" cy="352839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indent="-285750">
              <a:spcBef>
                <a:spcPts val="0"/>
              </a:spcBef>
              <a:buFont typeface="Arial" panose="020B0604020202020204" pitchFamily="34" charset="0"/>
              <a:buChar char="•"/>
            </a:pPr>
            <a:r>
              <a:rPr lang="en-US" altLang="en-US" sz="2800" b="1" u="sng" dirty="0" smtClean="0">
                <a:solidFill>
                  <a:srgbClr val="598752"/>
                </a:solidFill>
                <a:latin typeface="Times New Roman" charset="0"/>
                <a:ea typeface="Times New Roman" charset="0"/>
                <a:cs typeface="Times New Roman" charset="0"/>
              </a:rPr>
              <a:t>Setting the scene.  Why is wellbeing important?</a:t>
            </a:r>
          </a:p>
          <a:p>
            <a:pPr indent="-285750">
              <a:spcBef>
                <a:spcPts val="0"/>
              </a:spcBef>
              <a:buFont typeface="Arial" panose="020B0604020202020204" pitchFamily="34" charset="0"/>
              <a:buChar char="•"/>
            </a:pPr>
            <a:endParaRPr lang="en-US" altLang="en-US" sz="2800" b="1" u="sng" dirty="0">
              <a:solidFill>
                <a:srgbClr val="598752"/>
              </a:solidFill>
              <a:latin typeface="Times New Roman" charset="0"/>
              <a:ea typeface="Times New Roman" charset="0"/>
              <a:cs typeface="Times New Roman" charset="0"/>
            </a:endParaRPr>
          </a:p>
          <a:p>
            <a:pPr marL="285750" indent="-285750">
              <a:buFont typeface="Arial" panose="020B0604020202020204" pitchFamily="34" charset="0"/>
              <a:buChar char="•"/>
            </a:pPr>
            <a:r>
              <a:rPr lang="en-US" altLang="en-US" sz="2800" b="1" u="sng" dirty="0" smtClean="0">
                <a:solidFill>
                  <a:srgbClr val="598752"/>
                </a:solidFill>
                <a:latin typeface="Times New Roman" charset="0"/>
                <a:ea typeface="Times New Roman" charset="0"/>
                <a:cs typeface="Times New Roman" charset="0"/>
              </a:rPr>
              <a:t>Self Determination Theory (SDT)</a:t>
            </a:r>
          </a:p>
          <a:p>
            <a:pPr marL="285750" indent="-285750">
              <a:buFont typeface="Arial" panose="020B0604020202020204" pitchFamily="34" charset="0"/>
              <a:buChar char="•"/>
            </a:pPr>
            <a:endParaRPr lang="en-US" altLang="en-US" sz="2800" b="1" u="sng" dirty="0">
              <a:solidFill>
                <a:srgbClr val="598752"/>
              </a:solidFill>
              <a:latin typeface="Times New Roman" charset="0"/>
              <a:ea typeface="Times New Roman" charset="0"/>
              <a:cs typeface="Times New Roman" charset="0"/>
            </a:endParaRPr>
          </a:p>
          <a:p>
            <a:pPr marL="285750" indent="-285750">
              <a:buFont typeface="Arial" panose="020B0604020202020204" pitchFamily="34" charset="0"/>
              <a:buChar char="•"/>
            </a:pPr>
            <a:r>
              <a:rPr lang="en-US" altLang="en-US" sz="2800" b="1" u="sng" dirty="0" smtClean="0">
                <a:solidFill>
                  <a:srgbClr val="598752"/>
                </a:solidFill>
                <a:latin typeface="Times New Roman" charset="0"/>
                <a:ea typeface="Times New Roman" charset="0"/>
                <a:cs typeface="Times New Roman" charset="0"/>
              </a:rPr>
              <a:t>Application of SDT to Peer Assisted Learning </a:t>
            </a:r>
          </a:p>
          <a:p>
            <a:pPr marL="285750" indent="-285750">
              <a:buFont typeface="Arial" panose="020B0604020202020204" pitchFamily="34" charset="0"/>
              <a:buChar char="•"/>
            </a:pPr>
            <a:endParaRPr lang="en-US" altLang="en-US" sz="2000" b="1" u="sng" dirty="0">
              <a:latin typeface="Times New Roman" charset="0"/>
              <a:ea typeface="Times New Roman" charset="0"/>
              <a:cs typeface="Times New Roman" charset="0"/>
            </a:endParaRPr>
          </a:p>
          <a:p>
            <a:pPr marL="285750" indent="-285750">
              <a:buFont typeface="Arial" panose="020B0604020202020204" pitchFamily="34" charset="0"/>
              <a:buChar char="•"/>
            </a:pPr>
            <a:endParaRPr lang="en-US" altLang="en-US" sz="2000" b="1" u="sng" dirty="0" smtClean="0">
              <a:latin typeface="Times New Roman" charset="0"/>
              <a:ea typeface="Times New Roman" charset="0"/>
              <a:cs typeface="Times New Roman" charset="0"/>
            </a:endParaRPr>
          </a:p>
          <a:p>
            <a:pPr marL="285750" indent="-285750">
              <a:buFont typeface="Arial" panose="020B0604020202020204" pitchFamily="34" charset="0"/>
              <a:buChar char="•"/>
            </a:pPr>
            <a:r>
              <a:rPr lang="en-US" altLang="en-US" sz="2000" b="1" i="1" dirty="0" smtClean="0">
                <a:solidFill>
                  <a:srgbClr val="FF0000"/>
                </a:solidFill>
                <a:ea typeface="ＭＳ Ｐゴシック" charset="-128"/>
              </a:rPr>
              <a:t>Please note that there will be a </a:t>
            </a:r>
            <a:r>
              <a:rPr lang="en-US" altLang="en-US" sz="2000" b="1" i="1" dirty="0" err="1" smtClean="0">
                <a:solidFill>
                  <a:srgbClr val="FF0000"/>
                </a:solidFill>
                <a:ea typeface="ＭＳ Ｐゴシック" charset="-128"/>
              </a:rPr>
              <a:t>Socrative</a:t>
            </a:r>
            <a:r>
              <a:rPr lang="en-US" altLang="en-US" sz="2000" b="1" i="1" dirty="0" smtClean="0">
                <a:solidFill>
                  <a:srgbClr val="FF0000"/>
                </a:solidFill>
                <a:ea typeface="ＭＳ Ｐゴシック" charset="-128"/>
              </a:rPr>
              <a:t> quiz</a:t>
            </a:r>
            <a:endParaRPr lang="en-US" altLang="en-US" sz="2000" b="1" i="1" dirty="0" smtClean="0">
              <a:solidFill>
                <a:srgbClr val="FF0000"/>
              </a:solidFill>
              <a:ea typeface="ＭＳ Ｐゴシック" charset="-128"/>
            </a:endParaRPr>
          </a:p>
          <a:p>
            <a:endParaRPr lang="en-US" altLang="en-US" b="1" u="sng" dirty="0">
              <a:ea typeface="ＭＳ Ｐゴシック" charset="-128"/>
            </a:endParaRPr>
          </a:p>
          <a:p>
            <a:endParaRPr lang="en-US" altLang="en-US" b="1" u="sng" dirty="0">
              <a:ea typeface="ＭＳ Ｐゴシック" charset="-128"/>
            </a:endParaRPr>
          </a:p>
        </p:txBody>
      </p:sp>
    </p:spTree>
    <p:extLst>
      <p:ext uri="{BB962C8B-B14F-4D97-AF65-F5344CB8AC3E}">
        <p14:creationId xmlns:p14="http://schemas.microsoft.com/office/powerpoint/2010/main" val="678313154"/>
      </p:ext>
    </p:extLst>
  </p:cSld>
  <p:clrMapOvr>
    <a:masterClrMapping/>
  </p:clrMapOvr>
  <p:transition spd="slow">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ext Placeholder 1"/>
          <p:cNvSpPr>
            <a:spLocks noGrp="1"/>
          </p:cNvSpPr>
          <p:nvPr>
            <p:ph type="body" sz="quarter" idx="10"/>
          </p:nvPr>
        </p:nvSpPr>
        <p:spPr bwMode="auto">
          <a:xfrm>
            <a:off x="749991" y="620688"/>
            <a:ext cx="7344816" cy="136612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a:spcBef>
                <a:spcPct val="0"/>
              </a:spcBef>
            </a:pPr>
            <a:r>
              <a:rPr lang="en-US" altLang="en-US" sz="3800" u="sng" dirty="0" smtClean="0">
                <a:solidFill>
                  <a:srgbClr val="FF0000"/>
                </a:solidFill>
                <a:latin typeface="Times New Roman" charset="0"/>
                <a:ea typeface="Times New Roman" charset="0"/>
                <a:cs typeface="Times New Roman" charset="0"/>
              </a:rPr>
              <a:t>The Background  </a:t>
            </a:r>
            <a:endParaRPr lang="en-US" altLang="en-US" sz="3800" u="sng" dirty="0" smtClean="0">
              <a:solidFill>
                <a:srgbClr val="FF0000"/>
              </a:solidFill>
              <a:latin typeface="Times New Roman" charset="0"/>
              <a:ea typeface="Times New Roman" charset="0"/>
              <a:cs typeface="Times New Roman" charset="0"/>
            </a:endParaRPr>
          </a:p>
          <a:p>
            <a:pPr>
              <a:spcBef>
                <a:spcPct val="0"/>
              </a:spcBef>
            </a:pPr>
            <a:endParaRPr lang="en-US" altLang="en-US" u="sng" dirty="0">
              <a:ea typeface="ＭＳ Ｐゴシック" charset="-128"/>
            </a:endParaRPr>
          </a:p>
          <a:p>
            <a:pPr>
              <a:spcBef>
                <a:spcPct val="0"/>
              </a:spcBef>
            </a:pPr>
            <a:endParaRPr lang="en-US" altLang="en-US" u="sng" dirty="0" smtClean="0">
              <a:ea typeface="ＭＳ Ｐゴシック" charset="-128"/>
            </a:endParaRPr>
          </a:p>
          <a:p>
            <a:pPr>
              <a:spcBef>
                <a:spcPct val="0"/>
              </a:spcBef>
            </a:pPr>
            <a:endParaRPr lang="en-US" altLang="en-US" u="sng" dirty="0">
              <a:ea typeface="ＭＳ Ｐゴシック" charset="-128"/>
            </a:endParaRPr>
          </a:p>
          <a:p>
            <a:pPr>
              <a:spcBef>
                <a:spcPct val="0"/>
              </a:spcBef>
            </a:pPr>
            <a:endParaRPr lang="en-US" altLang="en-US" u="sng" dirty="0">
              <a:ea typeface="ＭＳ Ｐゴシック" charset="-128"/>
            </a:endParaRPr>
          </a:p>
        </p:txBody>
      </p:sp>
      <p:sp>
        <p:nvSpPr>
          <p:cNvPr id="14338" name="Text Placeholder 2"/>
          <p:cNvSpPr>
            <a:spLocks noGrp="1"/>
          </p:cNvSpPr>
          <p:nvPr>
            <p:ph type="body" sz="quarter" idx="11"/>
          </p:nvPr>
        </p:nvSpPr>
        <p:spPr bwMode="auto">
          <a:xfrm>
            <a:off x="749991" y="1628800"/>
            <a:ext cx="7862774" cy="352839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r>
              <a:rPr lang="en-US" altLang="en-US" b="1" u="sng" dirty="0" smtClean="0">
                <a:latin typeface="Times New Roman" charset="0"/>
                <a:ea typeface="Times New Roman" charset="0"/>
                <a:cs typeface="Times New Roman" charset="0"/>
              </a:rPr>
              <a:t>How did I arrive at this paper? </a:t>
            </a:r>
          </a:p>
          <a:p>
            <a:pPr>
              <a:spcBef>
                <a:spcPts val="0"/>
              </a:spcBef>
            </a:pPr>
            <a:endParaRPr lang="en-US" altLang="en-US" sz="1000" b="1" u="sng" dirty="0" smtClean="0">
              <a:latin typeface="Times New Roman" charset="0"/>
              <a:ea typeface="Times New Roman" charset="0"/>
              <a:cs typeface="Times New Roman" charset="0"/>
            </a:endParaRPr>
          </a:p>
          <a:p>
            <a:pPr marL="285750" indent="-285750">
              <a:buFont typeface="Arial" panose="020B0604020202020204" pitchFamily="34" charset="0"/>
              <a:buChar char="•"/>
            </a:pPr>
            <a:r>
              <a:rPr lang="en-US" altLang="en-US" sz="1700" dirty="0" smtClean="0">
                <a:latin typeface="Times New Roman" charset="0"/>
                <a:ea typeface="Times New Roman" charset="0"/>
                <a:cs typeface="Times New Roman" charset="0"/>
              </a:rPr>
              <a:t>I was awarded </a:t>
            </a:r>
            <a:r>
              <a:rPr lang="en-US" altLang="en-US" sz="1700" dirty="0" smtClean="0">
                <a:latin typeface="Times New Roman" charset="0"/>
                <a:ea typeface="Times New Roman" charset="0"/>
                <a:cs typeface="Times New Roman" charset="0"/>
              </a:rPr>
              <a:t>funding</a:t>
            </a:r>
            <a:r>
              <a:rPr lang="en-US" altLang="en-US" sz="1700" dirty="0" smtClean="0">
                <a:latin typeface="Times New Roman" charset="0"/>
                <a:ea typeface="Times New Roman" charset="0"/>
                <a:cs typeface="Times New Roman" charset="0"/>
              </a:rPr>
              <a:t> from the research development fund (with Caroline </a:t>
            </a:r>
            <a:r>
              <a:rPr lang="en-US" altLang="en-US" sz="1700" dirty="0" err="1" smtClean="0">
                <a:latin typeface="Times New Roman" charset="0"/>
                <a:ea typeface="Times New Roman" charset="0"/>
                <a:cs typeface="Times New Roman" charset="0"/>
              </a:rPr>
              <a:t>Strevens</a:t>
            </a:r>
            <a:r>
              <a:rPr lang="en-US" altLang="en-US" sz="1700" dirty="0" smtClean="0">
                <a:latin typeface="Times New Roman" charset="0"/>
                <a:ea typeface="Times New Roman" charset="0"/>
                <a:cs typeface="Times New Roman" charset="0"/>
              </a:rPr>
              <a:t> </a:t>
            </a:r>
            <a:r>
              <a:rPr lang="en-US" altLang="en-US" sz="1700" dirty="0" err="1" smtClean="0">
                <a:latin typeface="Times New Roman" charset="0"/>
                <a:ea typeface="Times New Roman" charset="0"/>
                <a:cs typeface="Times New Roman" charset="0"/>
              </a:rPr>
              <a:t>HoD</a:t>
            </a:r>
            <a:r>
              <a:rPr lang="en-US" altLang="en-US" sz="1700" dirty="0" smtClean="0">
                <a:latin typeface="Times New Roman" charset="0"/>
                <a:ea typeface="Times New Roman" charset="0"/>
                <a:cs typeface="Times New Roman" charset="0"/>
              </a:rPr>
              <a:t>) at Portsmouth University (in 2016) to interview law teachers about the connection between clinical legal education and wellbeing.  We interviewed 12 law teachers at universities across the United Kingdom. </a:t>
            </a:r>
          </a:p>
          <a:p>
            <a:pPr indent="-285750">
              <a:spcBef>
                <a:spcPts val="0"/>
              </a:spcBef>
              <a:buFont typeface="Arial" panose="020B0604020202020204" pitchFamily="34" charset="0"/>
              <a:buChar char="•"/>
            </a:pPr>
            <a:endParaRPr lang="en-US" altLang="en-US" sz="1700" b="1" u="sng" dirty="0" smtClean="0">
              <a:latin typeface="Times New Roman" charset="0"/>
              <a:ea typeface="Times New Roman" charset="0"/>
              <a:cs typeface="Times New Roman" charset="0"/>
            </a:endParaRPr>
          </a:p>
          <a:p>
            <a:pPr marL="285750" indent="-285750">
              <a:buFont typeface="Arial" panose="020B0604020202020204" pitchFamily="34" charset="0"/>
              <a:buChar char="•"/>
            </a:pPr>
            <a:r>
              <a:rPr lang="en-US" altLang="en-US" sz="1700" dirty="0" smtClean="0">
                <a:latin typeface="Times New Roman" charset="0"/>
                <a:ea typeface="Times New Roman" charset="0"/>
                <a:cs typeface="Times New Roman" charset="0"/>
              </a:rPr>
              <a:t>One of our findings was that participation in clinical legal education </a:t>
            </a:r>
            <a:r>
              <a:rPr lang="en-US" altLang="en-US" sz="1700" i="1" u="sng" dirty="0" smtClean="0">
                <a:solidFill>
                  <a:srgbClr val="598752"/>
                </a:solidFill>
                <a:latin typeface="Times New Roman" charset="0"/>
                <a:ea typeface="Times New Roman" charset="0"/>
                <a:cs typeface="Times New Roman" charset="0"/>
              </a:rPr>
              <a:t>generally</a:t>
            </a:r>
            <a:r>
              <a:rPr lang="en-US" altLang="en-US" sz="1700" dirty="0" smtClean="0">
                <a:solidFill>
                  <a:srgbClr val="598752"/>
                </a:solidFill>
                <a:latin typeface="Times New Roman" charset="0"/>
                <a:ea typeface="Times New Roman" charset="0"/>
                <a:cs typeface="Times New Roman" charset="0"/>
              </a:rPr>
              <a:t> </a:t>
            </a:r>
            <a:r>
              <a:rPr lang="en-US" altLang="en-US" sz="1700" dirty="0" smtClean="0">
                <a:latin typeface="Times New Roman" charset="0"/>
                <a:ea typeface="Times New Roman" charset="0"/>
                <a:cs typeface="Times New Roman" charset="0"/>
              </a:rPr>
              <a:t>had a positive effect on student wellbeing.  The collaborative aspect of clinical legal education appeared to be one reason. </a:t>
            </a:r>
          </a:p>
          <a:p>
            <a:pPr marL="285750" indent="-285750">
              <a:buFont typeface="Arial" panose="020B0604020202020204" pitchFamily="34" charset="0"/>
              <a:buChar char="•"/>
            </a:pPr>
            <a:endParaRPr lang="en-US" altLang="en-US" sz="1700" b="1" u="sng" dirty="0" smtClean="0">
              <a:latin typeface="Times New Roman" charset="0"/>
              <a:ea typeface="Times New Roman" charset="0"/>
              <a:cs typeface="Times New Roman" charset="0"/>
            </a:endParaRPr>
          </a:p>
          <a:p>
            <a:pPr marL="285750" indent="-285750">
              <a:buFont typeface="Arial" panose="020B0604020202020204" pitchFamily="34" charset="0"/>
              <a:buChar char="•"/>
            </a:pPr>
            <a:r>
              <a:rPr lang="en-US" altLang="en-US" sz="1700" dirty="0" smtClean="0">
                <a:latin typeface="Times New Roman" charset="0"/>
                <a:ea typeface="Times New Roman" charset="0"/>
                <a:cs typeface="Times New Roman" charset="0"/>
              </a:rPr>
              <a:t>The complexity of the research and themes arising from the data go beyond this paper.  However,  </a:t>
            </a:r>
            <a:r>
              <a:rPr lang="en-US" altLang="en-US" sz="1700" dirty="0" smtClean="0">
                <a:latin typeface="Times New Roman" charset="0"/>
                <a:ea typeface="Times New Roman" charset="0"/>
                <a:cs typeface="Times New Roman" charset="0"/>
              </a:rPr>
              <a:t>the research</a:t>
            </a:r>
            <a:r>
              <a:rPr lang="en-US" altLang="en-US" sz="1700" dirty="0" smtClean="0">
                <a:latin typeface="Times New Roman" charset="0"/>
                <a:ea typeface="Times New Roman" charset="0"/>
                <a:cs typeface="Times New Roman" charset="0"/>
              </a:rPr>
              <a:t> got me thinking </a:t>
            </a:r>
            <a:r>
              <a:rPr lang="en-US" altLang="en-US" sz="1700" b="1" u="sng" dirty="0" smtClean="0">
                <a:solidFill>
                  <a:srgbClr val="598752"/>
                </a:solidFill>
                <a:latin typeface="Times New Roman" charset="0"/>
                <a:ea typeface="Times New Roman" charset="0"/>
                <a:cs typeface="Times New Roman" charset="0"/>
              </a:rPr>
              <a:t>‘How Might Peer Assisted Learning in Law at UWE Support Student Wellbeing’? </a:t>
            </a:r>
            <a:r>
              <a:rPr lang="en-US" altLang="en-US" sz="1700" dirty="0" smtClean="0">
                <a:latin typeface="Times New Roman" charset="0"/>
                <a:ea typeface="Times New Roman" charset="0"/>
                <a:cs typeface="Times New Roman" charset="0"/>
              </a:rPr>
              <a:t>PAL does</a:t>
            </a:r>
            <a:r>
              <a:rPr lang="en-US" altLang="en-US" sz="1700" dirty="0" smtClean="0">
                <a:latin typeface="Times New Roman" charset="0"/>
                <a:ea typeface="Times New Roman" charset="0"/>
                <a:cs typeface="Times New Roman" charset="0"/>
              </a:rPr>
              <a:t>, after all, have a collaborative aspect. </a:t>
            </a:r>
          </a:p>
          <a:p>
            <a:endParaRPr lang="en-US" altLang="en-US" b="1" u="sng" dirty="0" smtClean="0">
              <a:ea typeface="ＭＳ Ｐゴシック" charset="-128"/>
            </a:endParaRPr>
          </a:p>
          <a:p>
            <a:endParaRPr lang="en-US" altLang="en-US" b="1" u="sng" dirty="0">
              <a:ea typeface="ＭＳ Ｐゴシック" charset="-128"/>
            </a:endParaRPr>
          </a:p>
          <a:p>
            <a:endParaRPr lang="en-US" altLang="en-US" b="1" u="sng" dirty="0">
              <a:ea typeface="ＭＳ Ｐゴシック" charset="-128"/>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17923" y="260648"/>
            <a:ext cx="1876737" cy="1250627"/>
          </a:xfrm>
          <a:prstGeom prst="rect">
            <a:avLst/>
          </a:prstGeom>
        </p:spPr>
      </p:pic>
    </p:spTree>
    <p:extLst>
      <p:ext uri="{BB962C8B-B14F-4D97-AF65-F5344CB8AC3E}">
        <p14:creationId xmlns:p14="http://schemas.microsoft.com/office/powerpoint/2010/main" val="767294277"/>
      </p:ext>
    </p:extLst>
  </p:cSld>
  <p:clrMapOvr>
    <a:masterClrMapping/>
  </p:clrMapOvr>
  <p:transition spd="slow">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5536" y="2528900"/>
            <a:ext cx="3600400" cy="1800200"/>
          </a:xfrm>
          <a:prstGeom prst="rect">
            <a:avLst/>
          </a:prstGeom>
        </p:spPr>
      </p:pic>
      <p:sp>
        <p:nvSpPr>
          <p:cNvPr id="4" name="Rectangle 3"/>
          <p:cNvSpPr/>
          <p:nvPr/>
        </p:nvSpPr>
        <p:spPr>
          <a:xfrm>
            <a:off x="4211960" y="2034578"/>
            <a:ext cx="4824537" cy="3416320"/>
          </a:xfrm>
          <a:prstGeom prst="rect">
            <a:avLst/>
          </a:prstGeom>
        </p:spPr>
        <p:txBody>
          <a:bodyPr wrap="square">
            <a:spAutoFit/>
          </a:bodyPr>
          <a:lstStyle/>
          <a:p>
            <a:r>
              <a:rPr lang="en-US" dirty="0"/>
              <a:t>A key part of this is about empowering our university community with the knowledge, confidence and personal resources to</a:t>
            </a:r>
            <a:r>
              <a:rPr lang="en-US" dirty="0" smtClean="0"/>
              <a:t>:</a:t>
            </a:r>
          </a:p>
          <a:p>
            <a:endParaRPr lang="en-US" dirty="0"/>
          </a:p>
          <a:p>
            <a:pPr marL="285750" indent="-285750">
              <a:buFont typeface="Wingdings" panose="05000000000000000000" pitchFamily="2" charset="2"/>
              <a:buChar char="v"/>
            </a:pPr>
            <a:r>
              <a:rPr lang="en-US" dirty="0" smtClean="0"/>
              <a:t>Understand </a:t>
            </a:r>
            <a:r>
              <a:rPr lang="en-US" dirty="0"/>
              <a:t>mental health and wellbeing</a:t>
            </a:r>
            <a:r>
              <a:rPr lang="en-US" dirty="0" smtClean="0"/>
              <a:t>.</a:t>
            </a:r>
          </a:p>
          <a:p>
            <a:endParaRPr lang="en-US" dirty="0"/>
          </a:p>
          <a:p>
            <a:pPr marL="285750" indent="-285750">
              <a:buFont typeface="Wingdings" panose="05000000000000000000" pitchFamily="2" charset="2"/>
              <a:buChar char="v"/>
            </a:pPr>
            <a:r>
              <a:rPr lang="en-US" dirty="0" err="1" smtClean="0"/>
              <a:t>Recognise</a:t>
            </a:r>
            <a:r>
              <a:rPr lang="en-US" dirty="0" smtClean="0"/>
              <a:t> </a:t>
            </a:r>
            <a:r>
              <a:rPr lang="en-US" dirty="0"/>
              <a:t>the associated signs of </a:t>
            </a:r>
            <a:r>
              <a:rPr lang="en-US" dirty="0" smtClean="0"/>
              <a:t> </a:t>
            </a:r>
            <a:r>
              <a:rPr lang="en-US" dirty="0" smtClean="0"/>
              <a:t>mental </a:t>
            </a:r>
            <a:r>
              <a:rPr lang="en-US" dirty="0"/>
              <a:t>ill-health</a:t>
            </a:r>
            <a:r>
              <a:rPr lang="en-US" dirty="0" smtClean="0"/>
              <a:t>.</a:t>
            </a:r>
          </a:p>
          <a:p>
            <a:endParaRPr lang="en-US" dirty="0"/>
          </a:p>
          <a:p>
            <a:pPr marL="285750" indent="-285750">
              <a:buFont typeface="Wingdings" panose="05000000000000000000" pitchFamily="2" charset="2"/>
              <a:buChar char="v"/>
            </a:pPr>
            <a:r>
              <a:rPr lang="en-US" dirty="0" smtClean="0"/>
              <a:t>Know </a:t>
            </a:r>
            <a:r>
              <a:rPr lang="en-US" dirty="0"/>
              <a:t>what support is available, in times of critical need and to </a:t>
            </a:r>
            <a:r>
              <a:rPr lang="en-US" i="1" dirty="0">
                <a:solidFill>
                  <a:srgbClr val="FF0000"/>
                </a:solidFill>
              </a:rPr>
              <a:t>help prevent mental health problems before they arise.</a:t>
            </a:r>
            <a:endParaRPr lang="en-GB" i="1" dirty="0">
              <a:solidFill>
                <a:srgbClr val="FF0000"/>
              </a:solidFill>
            </a:endParaRPr>
          </a:p>
        </p:txBody>
      </p:sp>
      <p:sp>
        <p:nvSpPr>
          <p:cNvPr id="5" name="TextBox 4"/>
          <p:cNvSpPr txBox="1"/>
          <p:nvPr/>
        </p:nvSpPr>
        <p:spPr>
          <a:xfrm>
            <a:off x="575556" y="620688"/>
            <a:ext cx="7272808" cy="646331"/>
          </a:xfrm>
          <a:prstGeom prst="rect">
            <a:avLst/>
          </a:prstGeom>
          <a:noFill/>
        </p:spPr>
        <p:txBody>
          <a:bodyPr wrap="square" rtlCol="0">
            <a:spAutoFit/>
          </a:bodyPr>
          <a:lstStyle/>
          <a:p>
            <a:r>
              <a:rPr lang="en-US" altLang="en-US" sz="3600" u="sng" dirty="0" smtClean="0">
                <a:solidFill>
                  <a:srgbClr val="FF0000"/>
                </a:solidFill>
              </a:rPr>
              <a:t>UWE </a:t>
            </a:r>
            <a:r>
              <a:rPr lang="en-US" altLang="en-US" sz="3600" u="sng" dirty="0" smtClean="0">
                <a:solidFill>
                  <a:srgbClr val="FF0000"/>
                </a:solidFill>
              </a:rPr>
              <a:t>Mental Wealth First </a:t>
            </a:r>
            <a:endParaRPr lang="en-US" altLang="en-US" sz="3600" u="sng" dirty="0">
              <a:solidFill>
                <a:srgbClr val="FF0000"/>
              </a:solidFill>
            </a:endParaRPr>
          </a:p>
        </p:txBody>
      </p:sp>
      <p:sp>
        <p:nvSpPr>
          <p:cNvPr id="2" name="Rectangle 1"/>
          <p:cNvSpPr/>
          <p:nvPr/>
        </p:nvSpPr>
        <p:spPr>
          <a:xfrm>
            <a:off x="691483" y="1443263"/>
            <a:ext cx="6109365" cy="369332"/>
          </a:xfrm>
          <a:prstGeom prst="rect">
            <a:avLst/>
          </a:prstGeom>
        </p:spPr>
        <p:txBody>
          <a:bodyPr wrap="none">
            <a:spAutoFit/>
          </a:bodyPr>
          <a:lstStyle/>
          <a:p>
            <a:r>
              <a:rPr lang="en-US" altLang="en-US" b="1" u="sng" dirty="0" smtClean="0"/>
              <a:t>Why should should we (at UWE!) look into my paper? </a:t>
            </a:r>
            <a:endParaRPr lang="en-US" altLang="en-US" b="1" u="sng" dirty="0"/>
          </a:p>
        </p:txBody>
      </p:sp>
    </p:spTree>
  </p:cSld>
  <p:clrMapOvr>
    <a:masterClrMapping/>
  </p:clrMapOvr>
  <p:transition spd="slow">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ext Placeholder 3"/>
          <p:cNvSpPr>
            <a:spLocks noGrp="1"/>
          </p:cNvSpPr>
          <p:nvPr>
            <p:ph type="body"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r>
              <a:rPr lang="en-US" altLang="en-US" sz="3800" u="sng" dirty="0" smtClean="0">
                <a:solidFill>
                  <a:srgbClr val="FF0000"/>
                </a:solidFill>
                <a:ea typeface="ＭＳ Ｐゴシック" charset="-128"/>
              </a:rPr>
              <a:t>A problem facing our sector</a:t>
            </a:r>
            <a:r>
              <a:rPr lang="en-US" altLang="en-US" sz="3800" u="sng" dirty="0" smtClean="0">
                <a:solidFill>
                  <a:srgbClr val="FF0000"/>
                </a:solidFill>
                <a:ea typeface="ＭＳ Ｐゴシック" charset="-128"/>
              </a:rPr>
              <a:t> </a:t>
            </a:r>
            <a:endParaRPr lang="en-US" altLang="en-US" sz="3800" u="sng" dirty="0">
              <a:solidFill>
                <a:srgbClr val="FF0000"/>
              </a:solidFill>
              <a:ea typeface="ＭＳ Ｐゴシック" charset="-128"/>
            </a:endParaRPr>
          </a:p>
          <a:p>
            <a:endParaRPr lang="en-US" altLang="en-US" sz="3800" dirty="0">
              <a:ea typeface="ＭＳ Ｐゴシック" charset="-128"/>
            </a:endParaRPr>
          </a:p>
        </p:txBody>
      </p:sp>
      <p:sp>
        <p:nvSpPr>
          <p:cNvPr id="2" name="Text Placeholder 1"/>
          <p:cNvSpPr>
            <a:spLocks noGrp="1"/>
          </p:cNvSpPr>
          <p:nvPr>
            <p:ph type="body" sz="quarter" idx="11"/>
          </p:nvPr>
        </p:nvSpPr>
        <p:spPr>
          <a:xfrm>
            <a:off x="971600" y="1628800"/>
            <a:ext cx="6984776" cy="4464074"/>
          </a:xfrm>
        </p:spPr>
        <p:txBody>
          <a:bodyPr/>
          <a:lstStyle/>
          <a:p>
            <a:pPr marL="0" indent="0">
              <a:buNone/>
            </a:pPr>
            <a:r>
              <a:rPr lang="en-US" sz="1800" b="1" dirty="0" smtClean="0"/>
              <a:t>‘UK </a:t>
            </a:r>
            <a:r>
              <a:rPr lang="en-US" sz="1800" b="1" dirty="0"/>
              <a:t>student suicide rate ‘rises by 56 per cent in 10 years’</a:t>
            </a:r>
          </a:p>
          <a:p>
            <a:endParaRPr lang="en-US" dirty="0" smtClean="0"/>
          </a:p>
          <a:p>
            <a:r>
              <a:rPr lang="en-US" sz="2000" dirty="0" smtClean="0">
                <a:solidFill>
                  <a:srgbClr val="FF0000"/>
                </a:solidFill>
              </a:rPr>
              <a:t>Suicide </a:t>
            </a:r>
            <a:r>
              <a:rPr lang="en-US" sz="2000" dirty="0">
                <a:solidFill>
                  <a:srgbClr val="FF0000"/>
                </a:solidFill>
              </a:rPr>
              <a:t>rate among UK students exceeds that among young people in general population for first </a:t>
            </a:r>
            <a:r>
              <a:rPr lang="en-US" sz="2000" dirty="0" smtClean="0">
                <a:solidFill>
                  <a:srgbClr val="FF0000"/>
                </a:solidFill>
              </a:rPr>
              <a:t>time.</a:t>
            </a:r>
          </a:p>
          <a:p>
            <a:endParaRPr lang="en-US" b="1" dirty="0" smtClean="0"/>
          </a:p>
          <a:p>
            <a:pPr marL="0" indent="0">
              <a:buNone/>
            </a:pPr>
            <a:r>
              <a:rPr lang="en-US" b="1" dirty="0" smtClean="0"/>
              <a:t>Times Higher Education, April </a:t>
            </a:r>
            <a:r>
              <a:rPr lang="en-US" b="1" dirty="0"/>
              <a:t>12, </a:t>
            </a:r>
            <a:r>
              <a:rPr lang="en-US" b="1" dirty="0" smtClean="0"/>
              <a:t>2018</a:t>
            </a:r>
          </a:p>
          <a:p>
            <a:pPr marL="0" indent="0">
              <a:buNone/>
            </a:pPr>
            <a:endParaRPr lang="en-US" b="1" dirty="0"/>
          </a:p>
          <a:p>
            <a:pPr marL="0" indent="0">
              <a:buNone/>
            </a:pPr>
            <a:r>
              <a:rPr lang="en-US" dirty="0" smtClean="0"/>
              <a:t>https</a:t>
            </a:r>
            <a:r>
              <a:rPr lang="en-US" dirty="0"/>
              <a:t>://www.timeshighereducation.com/news/uk-student-suicide-rate-rises-56-cent-10-years</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04048" y="4509120"/>
            <a:ext cx="3718168" cy="1947454"/>
          </a:xfrm>
          <a:prstGeom prst="rect">
            <a:avLst/>
          </a:prstGeom>
        </p:spPr>
      </p:pic>
    </p:spTree>
    <p:extLst>
      <p:ext uri="{BB962C8B-B14F-4D97-AF65-F5344CB8AC3E}">
        <p14:creationId xmlns:p14="http://schemas.microsoft.com/office/powerpoint/2010/main" val="3623656398"/>
      </p:ext>
    </p:extLst>
  </p:cSld>
  <p:clrMapOvr>
    <a:masterClrMapping/>
  </p:clrMapOvr>
  <p:transition spd="slow">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ext Placeholder 3"/>
          <p:cNvSpPr>
            <a:spLocks noGrp="1"/>
          </p:cNvSpPr>
          <p:nvPr>
            <p:ph type="body" sz="quarter" idx="10"/>
          </p:nvPr>
        </p:nvSpPr>
        <p:spPr bwMode="auto">
          <a:xfrm>
            <a:off x="827584" y="620688"/>
            <a:ext cx="7272808" cy="65106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r>
              <a:rPr lang="en-US" altLang="en-US" sz="3300" u="sng" dirty="0" smtClean="0">
                <a:solidFill>
                  <a:srgbClr val="FF0000"/>
                </a:solidFill>
                <a:ea typeface="ＭＳ Ｐゴシック" charset="-128"/>
              </a:rPr>
              <a:t>Law students – a particular concern</a:t>
            </a:r>
            <a:endParaRPr lang="en-US" altLang="en-US" sz="3300" u="sng" dirty="0">
              <a:solidFill>
                <a:srgbClr val="FF0000"/>
              </a:solidFill>
              <a:ea typeface="ＭＳ Ｐゴシック" charset="-128"/>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1600" y="1628800"/>
            <a:ext cx="2982126" cy="1880035"/>
          </a:xfrm>
          <a:prstGeom prst="rect">
            <a:avLst/>
          </a:prstGeom>
        </p:spPr>
      </p:pic>
      <p:sp>
        <p:nvSpPr>
          <p:cNvPr id="5" name="Rectangle 4"/>
          <p:cNvSpPr/>
          <p:nvPr/>
        </p:nvSpPr>
        <p:spPr>
          <a:xfrm>
            <a:off x="4355976" y="4149080"/>
            <a:ext cx="4572000" cy="2031325"/>
          </a:xfrm>
          <a:prstGeom prst="rect">
            <a:avLst/>
          </a:prstGeom>
        </p:spPr>
        <p:txBody>
          <a:bodyPr>
            <a:spAutoFit/>
          </a:bodyPr>
          <a:lstStyle/>
          <a:p>
            <a:r>
              <a:rPr lang="en-US" dirty="0">
                <a:solidFill>
                  <a:srgbClr val="045893"/>
                </a:solidFill>
                <a:latin typeface="ABCSans"/>
              </a:rPr>
              <a:t>If someone is struggling, it's often difficult, from my observations, in treating lawyers over the years for them to come forward — to friends or colleagues in particular," he </a:t>
            </a:r>
            <a:r>
              <a:rPr lang="en-US" dirty="0" smtClean="0">
                <a:solidFill>
                  <a:srgbClr val="045893"/>
                </a:solidFill>
                <a:latin typeface="ABCSans"/>
              </a:rPr>
              <a:t>said</a:t>
            </a:r>
          </a:p>
          <a:p>
            <a:endParaRPr lang="en-US" dirty="0">
              <a:solidFill>
                <a:srgbClr val="045893"/>
              </a:solidFill>
              <a:latin typeface="ABCSans"/>
            </a:endParaRPr>
          </a:p>
          <a:p>
            <a:r>
              <a:rPr lang="en-US" dirty="0" smtClean="0">
                <a:solidFill>
                  <a:srgbClr val="045893"/>
                </a:solidFill>
                <a:latin typeface="ABCSans"/>
              </a:rPr>
              <a:t>Dr. De Moore </a:t>
            </a:r>
            <a:endParaRPr lang="en-GB"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89512" y="1812733"/>
            <a:ext cx="4338464" cy="1512168"/>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7584" y="4005064"/>
            <a:ext cx="2664296" cy="1872208"/>
          </a:xfrm>
          <a:prstGeom prst="rect">
            <a:avLst/>
          </a:prstGeom>
        </p:spPr>
      </p:pic>
    </p:spTree>
    <p:extLst>
      <p:ext uri="{BB962C8B-B14F-4D97-AF65-F5344CB8AC3E}">
        <p14:creationId xmlns:p14="http://schemas.microsoft.com/office/powerpoint/2010/main" val="3978839587"/>
      </p:ext>
    </p:extLst>
  </p:cSld>
  <p:clrMapOvr>
    <a:masterClrMapping/>
  </p:clrMapOvr>
  <p:transition spd="slow">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ext Placeholder 3"/>
          <p:cNvSpPr>
            <a:spLocks noGrp="1"/>
          </p:cNvSpPr>
          <p:nvPr>
            <p:ph type="body" sz="quarter" idx="10"/>
          </p:nvPr>
        </p:nvSpPr>
        <p:spPr bwMode="auto">
          <a:xfrm>
            <a:off x="755576" y="442956"/>
            <a:ext cx="7272808" cy="65106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r>
              <a:rPr lang="en-US" altLang="en-US" sz="3300" u="sng" dirty="0" smtClean="0">
                <a:solidFill>
                  <a:srgbClr val="FF0000"/>
                </a:solidFill>
                <a:ea typeface="ＭＳ Ｐゴシック" charset="-128"/>
              </a:rPr>
              <a:t>The research studies </a:t>
            </a:r>
            <a:endParaRPr lang="en-US" altLang="en-US" sz="3300" u="sng" dirty="0">
              <a:solidFill>
                <a:srgbClr val="FF0000"/>
              </a:solidFill>
              <a:ea typeface="ＭＳ Ｐゴシック" charset="-128"/>
            </a:endParaRPr>
          </a:p>
        </p:txBody>
      </p:sp>
      <p:sp>
        <p:nvSpPr>
          <p:cNvPr id="2" name="Rectangle 1"/>
          <p:cNvSpPr/>
          <p:nvPr/>
        </p:nvSpPr>
        <p:spPr>
          <a:xfrm>
            <a:off x="611560" y="1196752"/>
            <a:ext cx="7920880" cy="4801314"/>
          </a:xfrm>
          <a:prstGeom prst="rect">
            <a:avLst/>
          </a:prstGeom>
        </p:spPr>
        <p:txBody>
          <a:bodyPr wrap="square">
            <a:spAutoFit/>
          </a:bodyPr>
          <a:lstStyle/>
          <a:p>
            <a:r>
              <a:rPr lang="en-US" b="1" u="sng" dirty="0" smtClean="0">
                <a:latin typeface="Times New Roman" charset="0"/>
                <a:ea typeface="Times New Roman" charset="0"/>
                <a:cs typeface="Times New Roman" charset="0"/>
              </a:rPr>
              <a:t>Law students</a:t>
            </a:r>
          </a:p>
          <a:p>
            <a:endParaRPr lang="en-US" sz="1400" b="1" u="sng" dirty="0" smtClean="0">
              <a:latin typeface="Times New Roman" charset="0"/>
              <a:ea typeface="Times New Roman" charset="0"/>
              <a:cs typeface="Times New Roman" charset="0"/>
            </a:endParaRPr>
          </a:p>
          <a:p>
            <a:r>
              <a:rPr lang="en-US" dirty="0" smtClean="0">
                <a:latin typeface="Times New Roman" charset="0"/>
                <a:ea typeface="Times New Roman" charset="0"/>
                <a:cs typeface="Times New Roman" charset="0"/>
              </a:rPr>
              <a:t>A </a:t>
            </a:r>
            <a:r>
              <a:rPr lang="en-US" dirty="0">
                <a:latin typeface="Times New Roman" charset="0"/>
                <a:ea typeface="Times New Roman" charset="0"/>
                <a:cs typeface="Times New Roman" charset="0"/>
              </a:rPr>
              <a:t>1986 study (Benjamin et al) found that while students reported normal levels of psychiatric distress before they began their legal studies, their levels of depression, anxiety, hostility, paranoia, social and obsessive compulsion increased dramatically after their first year of study</a:t>
            </a:r>
            <a:r>
              <a:rPr lang="en-US" dirty="0" smtClean="0">
                <a:latin typeface="Times New Roman" charset="0"/>
                <a:ea typeface="Times New Roman" charset="0"/>
                <a:cs typeface="Times New Roman" charset="0"/>
              </a:rPr>
              <a:t>.</a:t>
            </a:r>
          </a:p>
          <a:p>
            <a:endParaRPr lang="en-US" dirty="0">
              <a:latin typeface="Times New Roman" charset="0"/>
              <a:ea typeface="Times New Roman" charset="0"/>
              <a:cs typeface="Times New Roman" charset="0"/>
            </a:endParaRPr>
          </a:p>
          <a:p>
            <a:r>
              <a:rPr lang="en-US" dirty="0">
                <a:solidFill>
                  <a:srgbClr val="000000"/>
                </a:solidFill>
                <a:latin typeface="Times New Roman" charset="0"/>
                <a:ea typeface="Times New Roman" charset="0"/>
                <a:cs typeface="Times New Roman" charset="0"/>
              </a:rPr>
              <a:t>Recent studies from Australia and American report high levels of psychological distress among Law Students (Hewitt and Stubbs, 2017; Huggins, 2013; Leahy, 2010) and the problem is thought to exist in England and Wales which has a similar legal system (</a:t>
            </a:r>
            <a:r>
              <a:rPr lang="en-US" dirty="0" err="1">
                <a:solidFill>
                  <a:srgbClr val="000000"/>
                </a:solidFill>
                <a:latin typeface="Times New Roman" charset="0"/>
                <a:ea typeface="Times New Roman" charset="0"/>
                <a:cs typeface="Times New Roman" charset="0"/>
              </a:rPr>
              <a:t>Strevens</a:t>
            </a:r>
            <a:r>
              <a:rPr lang="en-US" dirty="0">
                <a:solidFill>
                  <a:srgbClr val="000000"/>
                </a:solidFill>
                <a:latin typeface="Times New Roman" charset="0"/>
                <a:ea typeface="Times New Roman" charset="0"/>
                <a:cs typeface="Times New Roman" charset="0"/>
              </a:rPr>
              <a:t> and Wilson, 2016</a:t>
            </a:r>
            <a:r>
              <a:rPr lang="en-US" dirty="0" smtClean="0">
                <a:solidFill>
                  <a:srgbClr val="000000"/>
                </a:solidFill>
                <a:latin typeface="Times New Roman" charset="0"/>
                <a:ea typeface="Times New Roman" charset="0"/>
                <a:cs typeface="Times New Roman" charset="0"/>
              </a:rPr>
              <a:t>)</a:t>
            </a:r>
          </a:p>
          <a:p>
            <a:endParaRPr lang="en-US" dirty="0">
              <a:solidFill>
                <a:srgbClr val="000000"/>
              </a:solidFill>
              <a:latin typeface="Times New Roman" charset="0"/>
              <a:ea typeface="Times New Roman" charset="0"/>
              <a:cs typeface="Times New Roman" charset="0"/>
            </a:endParaRPr>
          </a:p>
          <a:p>
            <a:r>
              <a:rPr lang="en-US" dirty="0" smtClean="0">
                <a:latin typeface="Times New Roman" charset="0"/>
                <a:ea typeface="Times New Roman" charset="0"/>
                <a:cs typeface="Times New Roman" charset="0"/>
              </a:rPr>
              <a:t>The studies indicate that law students </a:t>
            </a:r>
            <a:r>
              <a:rPr lang="en-US" dirty="0">
                <a:latin typeface="Times New Roman" charset="0"/>
                <a:ea typeface="Times New Roman" charset="0"/>
                <a:cs typeface="Times New Roman" charset="0"/>
              </a:rPr>
              <a:t>prefer to compete with peers, as opposed to build meaningful relationships through peer-to-peer working</a:t>
            </a:r>
            <a:r>
              <a:rPr lang="en-US" dirty="0" smtClean="0">
                <a:latin typeface="Times New Roman" charset="0"/>
                <a:ea typeface="Times New Roman" charset="0"/>
                <a:cs typeface="Times New Roman" charset="0"/>
              </a:rPr>
              <a:t>.</a:t>
            </a:r>
          </a:p>
          <a:p>
            <a:endParaRPr lang="en-US" dirty="0">
              <a:solidFill>
                <a:srgbClr val="000000"/>
              </a:solidFill>
              <a:latin typeface="Times New Roman" charset="0"/>
              <a:ea typeface="Times New Roman" charset="0"/>
              <a:cs typeface="Times New Roman" charset="0"/>
            </a:endParaRPr>
          </a:p>
          <a:p>
            <a:endParaRPr lang="en-US" dirty="0">
              <a:solidFill>
                <a:srgbClr val="000000"/>
              </a:solidFill>
              <a:latin typeface="Times New Roman" charset="0"/>
              <a:ea typeface="Times New Roman" charset="0"/>
              <a:cs typeface="Times New Roman" charset="0"/>
            </a:endParaRPr>
          </a:p>
          <a:p>
            <a:endParaRPr lang="en-US" dirty="0"/>
          </a:p>
        </p:txBody>
      </p:sp>
      <p:pic>
        <p:nvPicPr>
          <p:cNvPr id="4" name="Picture 3"/>
          <p:cNvPicPr>
            <a:picLocks noChangeAspect="1"/>
          </p:cNvPicPr>
          <p:nvPr/>
        </p:nvPicPr>
        <p:blipFill>
          <a:blip r:embed="rId2"/>
          <a:stretch>
            <a:fillRect/>
          </a:stretch>
        </p:blipFill>
        <p:spPr>
          <a:xfrm>
            <a:off x="6300192" y="5157192"/>
            <a:ext cx="2335188" cy="1496193"/>
          </a:xfrm>
          <a:prstGeom prst="rect">
            <a:avLst/>
          </a:prstGeom>
        </p:spPr>
      </p:pic>
    </p:spTree>
    <p:extLst>
      <p:ext uri="{BB962C8B-B14F-4D97-AF65-F5344CB8AC3E}">
        <p14:creationId xmlns:p14="http://schemas.microsoft.com/office/powerpoint/2010/main" val="1114920055"/>
      </p:ext>
    </p:extLst>
  </p:cSld>
  <p:clrMapOvr>
    <a:masterClrMapping/>
  </p:clrMapOvr>
  <p:transition spd="slow">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ext Placeholder 3"/>
          <p:cNvSpPr>
            <a:spLocks noGrp="1"/>
          </p:cNvSpPr>
          <p:nvPr>
            <p:ph type="body" sz="quarter" idx="10"/>
          </p:nvPr>
        </p:nvSpPr>
        <p:spPr bwMode="auto">
          <a:xfrm>
            <a:off x="827584" y="620688"/>
            <a:ext cx="7272808" cy="65106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r>
              <a:rPr lang="en-US" altLang="en-US" sz="3300" u="sng" dirty="0" smtClean="0">
                <a:solidFill>
                  <a:srgbClr val="FF0000"/>
                </a:solidFill>
                <a:ea typeface="ＭＳ Ｐゴシック" charset="-128"/>
              </a:rPr>
              <a:t>The research studies </a:t>
            </a:r>
            <a:endParaRPr lang="en-US" altLang="en-US" sz="3300" u="sng" dirty="0">
              <a:solidFill>
                <a:srgbClr val="FF0000"/>
              </a:solidFill>
              <a:ea typeface="ＭＳ Ｐゴシック" charset="-128"/>
            </a:endParaRPr>
          </a:p>
        </p:txBody>
      </p:sp>
      <p:sp>
        <p:nvSpPr>
          <p:cNvPr id="2" name="Rectangle 1"/>
          <p:cNvSpPr/>
          <p:nvPr/>
        </p:nvSpPr>
        <p:spPr>
          <a:xfrm>
            <a:off x="755576" y="1353525"/>
            <a:ext cx="7920880" cy="923330"/>
          </a:xfrm>
          <a:prstGeom prst="rect">
            <a:avLst/>
          </a:prstGeom>
        </p:spPr>
        <p:txBody>
          <a:bodyPr wrap="square">
            <a:spAutoFit/>
          </a:bodyPr>
          <a:lstStyle/>
          <a:p>
            <a:endParaRPr lang="en-US" dirty="0">
              <a:solidFill>
                <a:srgbClr val="000000"/>
              </a:solidFill>
              <a:latin typeface="Times New Roman" charset="0"/>
              <a:ea typeface="Times New Roman" charset="0"/>
              <a:cs typeface="Times New Roman" charset="0"/>
            </a:endParaRPr>
          </a:p>
          <a:p>
            <a:endParaRPr lang="en-US" dirty="0">
              <a:solidFill>
                <a:srgbClr val="000000"/>
              </a:solidFill>
              <a:latin typeface="Times New Roman" charset="0"/>
              <a:ea typeface="Times New Roman" charset="0"/>
              <a:cs typeface="Times New Roman" charset="0"/>
            </a:endParaRPr>
          </a:p>
          <a:p>
            <a:endParaRPr lang="en-US" dirty="0"/>
          </a:p>
        </p:txBody>
      </p:sp>
      <p:sp>
        <p:nvSpPr>
          <p:cNvPr id="5" name="Rectangle 4"/>
          <p:cNvSpPr/>
          <p:nvPr/>
        </p:nvSpPr>
        <p:spPr>
          <a:xfrm>
            <a:off x="467544" y="1366525"/>
            <a:ext cx="8496944" cy="4431983"/>
          </a:xfrm>
          <a:prstGeom prst="rect">
            <a:avLst/>
          </a:prstGeom>
        </p:spPr>
        <p:txBody>
          <a:bodyPr wrap="square">
            <a:spAutoFit/>
          </a:bodyPr>
          <a:lstStyle/>
          <a:p>
            <a:r>
              <a:rPr lang="en-US" dirty="0">
                <a:solidFill>
                  <a:srgbClr val="000000"/>
                </a:solidFill>
                <a:latin typeface="-webkit-standard" charset="0"/>
              </a:rPr>
              <a:t>A recent empirical study by Bergin and Pakenham (2015) indicates that this remains a problem with law students facing social isolation, career pressure and study/life imbalance with poorer adjustment outcomes than students in other </a:t>
            </a:r>
            <a:r>
              <a:rPr lang="en-US" dirty="0" smtClean="0">
                <a:solidFill>
                  <a:srgbClr val="000000"/>
                </a:solidFill>
                <a:latin typeface="-webkit-standard" charset="0"/>
              </a:rPr>
              <a:t>subjects</a:t>
            </a:r>
          </a:p>
          <a:p>
            <a:endParaRPr lang="en-US" dirty="0" smtClean="0">
              <a:solidFill>
                <a:srgbClr val="000000"/>
              </a:solidFill>
              <a:latin typeface="-webkit-standard" charset="0"/>
            </a:endParaRPr>
          </a:p>
          <a:p>
            <a:r>
              <a:rPr lang="en-US" dirty="0" smtClean="0">
                <a:solidFill>
                  <a:srgbClr val="000000"/>
                </a:solidFill>
                <a:latin typeface="-webkit-standard" charset="0"/>
              </a:rPr>
              <a:t>Law schools are under a moral and legal obligation to act.</a:t>
            </a:r>
          </a:p>
          <a:p>
            <a:endParaRPr lang="en-US" b="1" dirty="0" smtClean="0">
              <a:solidFill>
                <a:srgbClr val="000000"/>
              </a:solidFill>
              <a:latin typeface="-webkit-standard" charset="0"/>
            </a:endParaRPr>
          </a:p>
          <a:p>
            <a:r>
              <a:rPr lang="en-US" b="1" u="sng" dirty="0" smtClean="0">
                <a:solidFill>
                  <a:srgbClr val="000000"/>
                </a:solidFill>
                <a:latin typeface="-webkit-standard" charset="0"/>
              </a:rPr>
              <a:t>So how might PAL be relevant?</a:t>
            </a:r>
          </a:p>
          <a:p>
            <a:endParaRPr lang="en-US" sz="1200" dirty="0" smtClean="0">
              <a:latin typeface="Times New Roman" charset="0"/>
              <a:ea typeface="Times New Roman" charset="0"/>
              <a:cs typeface="Times New Roman" charset="0"/>
            </a:endParaRPr>
          </a:p>
          <a:p>
            <a:r>
              <a:rPr lang="en-US" dirty="0" smtClean="0">
                <a:latin typeface="Times New Roman" charset="0"/>
                <a:ea typeface="Times New Roman" charset="0"/>
                <a:cs typeface="Times New Roman" charset="0"/>
              </a:rPr>
              <a:t>The </a:t>
            </a:r>
            <a:r>
              <a:rPr lang="en-US" dirty="0">
                <a:latin typeface="Times New Roman" charset="0"/>
                <a:ea typeface="Times New Roman" charset="0"/>
                <a:cs typeface="Times New Roman" charset="0"/>
              </a:rPr>
              <a:t>benefits of PAL in Higher Education are well-documented. PAL is considered to help students integrate into university and make the transition from previous study at college or school. Peer mentoring is thought to lower students’ social isolation and heighten social-esteem during this transitionary period (Collings, Swanson and Watkins, 2014).</a:t>
            </a:r>
            <a:endParaRPr lang="en-US" dirty="0">
              <a:solidFill>
                <a:srgbClr val="000000"/>
              </a:solidFill>
              <a:latin typeface="Times New Roman" charset="0"/>
              <a:ea typeface="Times New Roman" charset="0"/>
              <a:cs typeface="Times New Roman" charset="0"/>
            </a:endParaRPr>
          </a:p>
          <a:p>
            <a:endParaRPr lang="en-US" dirty="0">
              <a:solidFill>
                <a:srgbClr val="000000"/>
              </a:solidFill>
              <a:latin typeface="-webkit-standard" charset="0"/>
            </a:endParaRPr>
          </a:p>
          <a:p>
            <a:endParaRPr lang="en-US" dirty="0" smtClean="0">
              <a:solidFill>
                <a:srgbClr val="000000"/>
              </a:solidFill>
              <a:latin typeface="-webkit-standard" charset="0"/>
            </a:endParaRPr>
          </a:p>
          <a:p>
            <a:endParaRPr lang="en-US" dirty="0">
              <a:solidFill>
                <a:srgbClr val="000000"/>
              </a:solidFill>
              <a:latin typeface="-webkit-standard" charset="0"/>
            </a:endParaRPr>
          </a:p>
          <a:p>
            <a:endParaRPr lang="en-US" dirty="0"/>
          </a:p>
        </p:txBody>
      </p:sp>
      <p:pic>
        <p:nvPicPr>
          <p:cNvPr id="6" name="Picture 5"/>
          <p:cNvPicPr>
            <a:picLocks noChangeAspect="1"/>
          </p:cNvPicPr>
          <p:nvPr/>
        </p:nvPicPr>
        <p:blipFill>
          <a:blip r:embed="rId2"/>
          <a:stretch>
            <a:fillRect/>
          </a:stretch>
        </p:blipFill>
        <p:spPr>
          <a:xfrm>
            <a:off x="6300192" y="4869160"/>
            <a:ext cx="2300734" cy="1570870"/>
          </a:xfrm>
          <a:prstGeom prst="rect">
            <a:avLst/>
          </a:prstGeom>
        </p:spPr>
      </p:pic>
    </p:spTree>
    <p:extLst>
      <p:ext uri="{BB962C8B-B14F-4D97-AF65-F5344CB8AC3E}">
        <p14:creationId xmlns:p14="http://schemas.microsoft.com/office/powerpoint/2010/main" val="106923443"/>
      </p:ext>
    </p:extLst>
  </p:cSld>
  <p:clrMapOvr>
    <a:masterClrMapping/>
  </p:clrMapOvr>
  <p:transition spd="slow">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55576" y="1353525"/>
            <a:ext cx="7920880" cy="923330"/>
          </a:xfrm>
          <a:prstGeom prst="rect">
            <a:avLst/>
          </a:prstGeom>
        </p:spPr>
        <p:txBody>
          <a:bodyPr wrap="square">
            <a:spAutoFit/>
          </a:bodyPr>
          <a:lstStyle/>
          <a:p>
            <a:endParaRPr lang="en-US" dirty="0">
              <a:solidFill>
                <a:srgbClr val="000000"/>
              </a:solidFill>
              <a:latin typeface="Times New Roman" charset="0"/>
              <a:ea typeface="Times New Roman" charset="0"/>
              <a:cs typeface="Times New Roman" charset="0"/>
            </a:endParaRPr>
          </a:p>
          <a:p>
            <a:endParaRPr lang="en-US" dirty="0">
              <a:solidFill>
                <a:srgbClr val="000000"/>
              </a:solidFill>
              <a:latin typeface="Times New Roman" charset="0"/>
              <a:ea typeface="Times New Roman" charset="0"/>
              <a:cs typeface="Times New Roman" charset="0"/>
            </a:endParaRPr>
          </a:p>
          <a:p>
            <a:endParaRPr lang="en-US" dirty="0"/>
          </a:p>
        </p:txBody>
      </p:sp>
      <p:sp>
        <p:nvSpPr>
          <p:cNvPr id="5" name="Rectangle 4"/>
          <p:cNvSpPr/>
          <p:nvPr/>
        </p:nvSpPr>
        <p:spPr>
          <a:xfrm>
            <a:off x="539552" y="1484784"/>
            <a:ext cx="8496944" cy="1200329"/>
          </a:xfrm>
          <a:prstGeom prst="rect">
            <a:avLst/>
          </a:prstGeom>
        </p:spPr>
        <p:txBody>
          <a:bodyPr wrap="square">
            <a:spAutoFit/>
          </a:bodyPr>
          <a:lstStyle/>
          <a:p>
            <a:endParaRPr lang="en-US" dirty="0">
              <a:solidFill>
                <a:srgbClr val="000000"/>
              </a:solidFill>
              <a:latin typeface="-webkit-standard" charset="0"/>
            </a:endParaRPr>
          </a:p>
          <a:p>
            <a:endParaRPr lang="en-US" dirty="0" smtClean="0">
              <a:solidFill>
                <a:srgbClr val="000000"/>
              </a:solidFill>
              <a:latin typeface="-webkit-standard" charset="0"/>
            </a:endParaRPr>
          </a:p>
          <a:p>
            <a:endParaRPr lang="en-US" dirty="0">
              <a:solidFill>
                <a:srgbClr val="000000"/>
              </a:solidFill>
              <a:latin typeface="-webkit-standard" charset="0"/>
            </a:endParaRPr>
          </a:p>
          <a:p>
            <a:endParaRPr lang="en-US" dirty="0"/>
          </a:p>
        </p:txBody>
      </p:sp>
      <p:pic>
        <p:nvPicPr>
          <p:cNvPr id="4" name="Picture 3"/>
          <p:cNvPicPr>
            <a:picLocks noChangeAspect="1"/>
          </p:cNvPicPr>
          <p:nvPr/>
        </p:nvPicPr>
        <p:blipFill>
          <a:blip r:embed="rId2"/>
          <a:stretch>
            <a:fillRect/>
          </a:stretch>
        </p:blipFill>
        <p:spPr>
          <a:xfrm>
            <a:off x="611560" y="692696"/>
            <a:ext cx="8064896" cy="5567223"/>
          </a:xfrm>
          <a:prstGeom prst="rect">
            <a:avLst/>
          </a:prstGeom>
        </p:spPr>
      </p:pic>
    </p:spTree>
    <p:extLst>
      <p:ext uri="{BB962C8B-B14F-4D97-AF65-F5344CB8AC3E}">
        <p14:creationId xmlns:p14="http://schemas.microsoft.com/office/powerpoint/2010/main" val="549623631"/>
      </p:ext>
    </p:extLst>
  </p:cSld>
  <p:clrMapOvr>
    <a:masterClrMapping/>
  </p:clrMapOvr>
  <p:transition spd="slow">
    <p:fade/>
  </p:transition>
  <p:timing>
    <p:tnLst>
      <p:par>
        <p:cTn id="1" dur="indefinite" restart="never" nodeType="tmRoot"/>
      </p:par>
    </p:tn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2" id="{56E99604-B34A-AB45-82E2-A2F6C5EC15CC}" vid="{C3811B3D-AE0C-294C-BC2C-607328485A31}"/>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file>

<file path=customXml/item2.xml><?xml version="1.0" encoding="utf-8"?>
<ct:contentTypeSchema xmlns:ct="http://schemas.microsoft.com/office/2006/metadata/contentType" xmlns:ma="http://schemas.microsoft.com/office/2006/metadata/properties/metaAttributes" ct:_="" ma:_="" ma:contentTypeName="Document" ma:contentTypeID="0x01010087B7AB1D9504C54F9BDC21A13F3D45F8" ma:contentTypeVersion="4" ma:contentTypeDescription="Create a new document." ma:contentTypeScope="" ma:versionID="281a8aee3199a915906587ecc3b4a3d3">
  <xsd:schema xmlns:xsd="http://www.w3.org/2001/XMLSchema" xmlns:xs="http://www.w3.org/2001/XMLSchema" xmlns:p="http://schemas.microsoft.com/office/2006/metadata/properties" targetNamespace="http://schemas.microsoft.com/office/2006/metadata/properties" ma:root="true" ma:fieldsID="868fb88f7b8fe3d26c835aeb35faa26f">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documentManagement/>
</p:properties>
</file>

<file path=customXml/itemProps1.xml><?xml version="1.0" encoding="utf-8"?>
<ds:datastoreItem xmlns:ds="http://schemas.openxmlformats.org/officeDocument/2006/customXml" ds:itemID="{60C121D4-95D2-4F69-92F2-F914AB6EFB72}"/>
</file>

<file path=customXml/itemProps2.xml><?xml version="1.0" encoding="utf-8"?>
<ds:datastoreItem xmlns:ds="http://schemas.openxmlformats.org/officeDocument/2006/customXml" ds:itemID="{687E7EA4-91F3-470C-9FAF-E75AC53DC13A}"/>
</file>

<file path=customXml/itemProps3.xml><?xml version="1.0" encoding="utf-8"?>
<ds:datastoreItem xmlns:ds="http://schemas.openxmlformats.org/officeDocument/2006/customXml" ds:itemID="{CE399EAB-EE9D-4D5C-8F13-3F1BC474D309}"/>
</file>

<file path=docProps/app.xml><?xml version="1.0" encoding="utf-8"?>
<Properties xmlns="http://schemas.openxmlformats.org/officeDocument/2006/extended-properties" xmlns:vt="http://schemas.openxmlformats.org/officeDocument/2006/docPropsVTypes">
  <Template>PPT new template SUNSHINE YELLOW with UWE logo bottom STANDARD</Template>
  <TotalTime>492</TotalTime>
  <Words>1189</Words>
  <Application>Microsoft Macintosh PowerPoint</Application>
  <PresentationFormat>On-screen Show (4:3)</PresentationFormat>
  <Paragraphs>164</Paragraphs>
  <Slides>17</Slides>
  <Notes>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17</vt:i4>
      </vt:variant>
    </vt:vector>
  </HeadingPairs>
  <TitlesOfParts>
    <vt:vector size="28" baseType="lpstr">
      <vt:lpstr>-webkit-standard</vt:lpstr>
      <vt:lpstr>ABCSans</vt:lpstr>
      <vt:lpstr>Calibri</vt:lpstr>
      <vt:lpstr>Courier New</vt:lpstr>
      <vt:lpstr>Georgia</vt:lpstr>
      <vt:lpstr>ＭＳ Ｐゴシック</vt:lpstr>
      <vt:lpstr>Tahoma</vt:lpstr>
      <vt:lpstr>Times New Roman</vt:lpstr>
      <vt:lpstr>Wingdings</vt:lpstr>
      <vt:lpstr>Arial</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15.0040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Laura Walker</cp:lastModifiedBy>
  <cp:revision>69</cp:revision>
  <cp:lastPrinted>2016-04-26T08:55:24Z</cp:lastPrinted>
  <dcterms:created xsi:type="dcterms:W3CDTF">2016-04-27T08:33:48Z</dcterms:created>
  <dcterms:modified xsi:type="dcterms:W3CDTF">2018-06-07T00:44:07Z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0x01010087B7AB1D9504C54F9BDC21A13F3D45F8</vt:lpwstr>
  </property>
</Properties>
</file>