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6" r:id="rId4"/>
    <p:sldId id="267" r:id="rId5"/>
    <p:sldId id="259" r:id="rId6"/>
    <p:sldId id="272" r:id="rId7"/>
    <p:sldId id="269" r:id="rId8"/>
    <p:sldId id="260" r:id="rId9"/>
    <p:sldId id="271" r:id="rId10"/>
    <p:sldId id="268" r:id="rId11"/>
    <p:sldId id="273" r:id="rId12"/>
    <p:sldId id="261" r:id="rId13"/>
    <p:sldId id="263" r:id="rId14"/>
    <p:sldId id="265"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2AF92D-AEB0-264A-B29D-4341310301FD}" v="6859" dt="2018-06-06T20:03:29.870"/>
    <p1510:client id="{2306784E-8648-46C6-AB4B-4EE799E6D17A}" v="3" dt="2018-06-06T17:48:48.1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8" autoAdjust="0"/>
    <p:restoredTop sz="94666"/>
  </p:normalViewPr>
  <p:slideViewPr>
    <p:cSldViewPr snapToGrid="0">
      <p:cViewPr varScale="1">
        <p:scale>
          <a:sx n="101" d="100"/>
          <a:sy n="101" d="100"/>
        </p:scale>
        <p:origin x="200" y="216"/>
      </p:cViewPr>
      <p:guideLst/>
    </p:cSldViewPr>
  </p:slideViewPr>
  <p:notesTextViewPr>
    <p:cViewPr>
      <p:scale>
        <a:sx n="1" d="1"/>
        <a:sy n="1" d="1"/>
      </p:scale>
      <p:origin x="0" y="0"/>
    </p:cViewPr>
  </p:notesTextViewPr>
  <p:notesViewPr>
    <p:cSldViewPr snapToGrid="0">
      <p:cViewPr>
        <p:scale>
          <a:sx n="114" d="100"/>
          <a:sy n="114" d="100"/>
        </p:scale>
        <p:origin x="2376" y="-7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Burch" userId="S::james.burch@uwe.ac.uk::855f2f61-afc7-4636-93a8-8609e694ef62" providerId="AD" clId="Web-{2306784E-8648-46C6-AB4B-4EE799E6D17A}"/>
    <pc:docChg chg="delSld modSld">
      <pc:chgData name="James Burch" userId="S::james.burch@uwe.ac.uk::855f2f61-afc7-4636-93a8-8609e694ef62" providerId="AD" clId="Web-{2306784E-8648-46C6-AB4B-4EE799E6D17A}" dt="2018-06-06T18:22:42.237" v="1250" actId="14100"/>
      <pc:docMkLst>
        <pc:docMk/>
      </pc:docMkLst>
      <pc:sldChg chg="addSp delSp modSp">
        <pc:chgData name="James Burch" userId="S::james.burch@uwe.ac.uk::855f2f61-afc7-4636-93a8-8609e694ef62" providerId="AD" clId="Web-{2306784E-8648-46C6-AB4B-4EE799E6D17A}" dt="2018-06-06T18:20:29.410" v="1179" actId="14100"/>
        <pc:sldMkLst>
          <pc:docMk/>
          <pc:sldMk cId="2498822823" sldId="256"/>
        </pc:sldMkLst>
        <pc:spChg chg="mod">
          <ac:chgData name="James Burch" userId="S::james.burch@uwe.ac.uk::855f2f61-afc7-4636-93a8-8609e694ef62" providerId="AD" clId="Web-{2306784E-8648-46C6-AB4B-4EE799E6D17A}" dt="2018-06-06T17:43:34.204" v="139" actId="1076"/>
          <ac:spMkLst>
            <pc:docMk/>
            <pc:sldMk cId="2498822823" sldId="256"/>
            <ac:spMk id="4" creationId="{00000000-0000-0000-0000-000000000000}"/>
          </ac:spMkLst>
        </pc:spChg>
        <pc:picChg chg="add mod">
          <ac:chgData name="James Burch" userId="S::james.burch@uwe.ac.uk::855f2f61-afc7-4636-93a8-8609e694ef62" providerId="AD" clId="Web-{2306784E-8648-46C6-AB4B-4EE799E6D17A}" dt="2018-06-06T17:40:25.660" v="93" actId="14100"/>
          <ac:picMkLst>
            <pc:docMk/>
            <pc:sldMk cId="2498822823" sldId="256"/>
            <ac:picMk id="2" creationId="{8936DC10-A028-41F2-8C68-D2D5DC6D572E}"/>
          </ac:picMkLst>
        </pc:picChg>
        <pc:cxnChg chg="add del">
          <ac:chgData name="James Burch" userId="S::james.burch@uwe.ac.uk::855f2f61-afc7-4636-93a8-8609e694ef62" providerId="AD" clId="Web-{2306784E-8648-46C6-AB4B-4EE799E6D17A}" dt="2018-06-06T17:43:36.798" v="140" actId="14100"/>
          <ac:cxnSpMkLst>
            <pc:docMk/>
            <pc:sldMk cId="2498822823" sldId="256"/>
            <ac:cxnSpMk id="6" creationId="{E9124B15-1750-4DEF-BABE-FAD60D4F1B3B}"/>
          </ac:cxnSpMkLst>
        </pc:cxnChg>
        <pc:cxnChg chg="add del mod">
          <ac:chgData name="James Burch" userId="S::james.burch@uwe.ac.uk::855f2f61-afc7-4636-93a8-8609e694ef62" providerId="AD" clId="Web-{2306784E-8648-46C6-AB4B-4EE799E6D17A}" dt="2018-06-06T18:20:29.410" v="1179" actId="14100"/>
          <ac:cxnSpMkLst>
            <pc:docMk/>
            <pc:sldMk cId="2498822823" sldId="256"/>
            <ac:cxnSpMk id="8" creationId="{A0061F5B-7D71-412A-9AB3-E522D385D808}"/>
          </ac:cxnSpMkLst>
        </pc:cxnChg>
        <pc:cxnChg chg="add del mod">
          <ac:chgData name="James Burch" userId="S::james.burch@uwe.ac.uk::855f2f61-afc7-4636-93a8-8609e694ef62" providerId="AD" clId="Web-{2306784E-8648-46C6-AB4B-4EE799E6D17A}" dt="2018-06-06T18:20:28.410" v="1178" actId="14100"/>
          <ac:cxnSpMkLst>
            <pc:docMk/>
            <pc:sldMk cId="2498822823" sldId="256"/>
            <ac:cxnSpMk id="9" creationId="{0BFC61C2-E8ED-405F-9B3A-1F9F15088271}"/>
          </ac:cxnSpMkLst>
        </pc:cxnChg>
      </pc:sldChg>
      <pc:sldChg chg="addSp delSp modSp">
        <pc:chgData name="James Burch" userId="S::james.burch@uwe.ac.uk::855f2f61-afc7-4636-93a8-8609e694ef62" providerId="AD" clId="Web-{2306784E-8648-46C6-AB4B-4EE799E6D17A}" dt="2018-06-06T18:22:42.237" v="1250" actId="14100"/>
        <pc:sldMkLst>
          <pc:docMk/>
          <pc:sldMk cId="3240880231" sldId="257"/>
        </pc:sldMkLst>
        <pc:spChg chg="mod">
          <ac:chgData name="James Burch" userId="S::james.burch@uwe.ac.uk::855f2f61-afc7-4636-93a8-8609e694ef62" providerId="AD" clId="Web-{2306784E-8648-46C6-AB4B-4EE799E6D17A}" dt="2018-06-06T18:22:42.237" v="1250" actId="14100"/>
          <ac:spMkLst>
            <pc:docMk/>
            <pc:sldMk cId="3240880231" sldId="257"/>
            <ac:spMk id="4" creationId="{00000000-0000-0000-0000-000000000000}"/>
          </ac:spMkLst>
        </pc:spChg>
        <pc:picChg chg="add">
          <ac:chgData name="James Burch" userId="S::james.burch@uwe.ac.uk::855f2f61-afc7-4636-93a8-8609e694ef62" providerId="AD" clId="Web-{2306784E-8648-46C6-AB4B-4EE799E6D17A}" dt="2018-06-06T17:40:37.925" v="95" actId="14100"/>
          <ac:picMkLst>
            <pc:docMk/>
            <pc:sldMk cId="3240880231" sldId="257"/>
            <ac:picMk id="2" creationId="{F4DA1475-D1BD-410C-9A5E-7FD649CB4501}"/>
          </ac:picMkLst>
        </pc:picChg>
        <pc:cxnChg chg="add del mod">
          <ac:chgData name="James Burch" userId="S::james.burch@uwe.ac.uk::855f2f61-afc7-4636-93a8-8609e694ef62" providerId="AD" clId="Web-{2306784E-8648-46C6-AB4B-4EE799E6D17A}" dt="2018-06-06T17:44:02.657" v="146" actId="14100"/>
          <ac:cxnSpMkLst>
            <pc:docMk/>
            <pc:sldMk cId="3240880231" sldId="257"/>
            <ac:cxnSpMk id="5" creationId="{5D7F9520-5624-47B0-88EF-ED35351FD928}"/>
          </ac:cxnSpMkLst>
        </pc:cxnChg>
        <pc:cxnChg chg="add del">
          <ac:chgData name="James Burch" userId="S::james.burch@uwe.ac.uk::855f2f61-afc7-4636-93a8-8609e694ef62" providerId="AD" clId="Web-{2306784E-8648-46C6-AB4B-4EE799E6D17A}" dt="2018-06-06T18:20:33.363" v="1180" actId="14100"/>
          <ac:cxnSpMkLst>
            <pc:docMk/>
            <pc:sldMk cId="3240880231" sldId="257"/>
            <ac:cxnSpMk id="7" creationId="{678A93A4-2A80-4607-867D-D8619467D619}"/>
          </ac:cxnSpMkLst>
        </pc:cxnChg>
      </pc:sldChg>
      <pc:sldChg chg="addSp delSp modSp">
        <pc:chgData name="James Burch" userId="S::james.burch@uwe.ac.uk::855f2f61-afc7-4636-93a8-8609e694ef62" providerId="AD" clId="Web-{2306784E-8648-46C6-AB4B-4EE799E6D17A}" dt="2018-06-06T18:20:42.457" v="1183" actId="14100"/>
        <pc:sldMkLst>
          <pc:docMk/>
          <pc:sldMk cId="1684120142" sldId="259"/>
        </pc:sldMkLst>
        <pc:spChg chg="mod">
          <ac:chgData name="James Burch" userId="S::james.burch@uwe.ac.uk::855f2f61-afc7-4636-93a8-8609e694ef62" providerId="AD" clId="Web-{2306784E-8648-46C6-AB4B-4EE799E6D17A}" dt="2018-06-06T17:50:40.152" v="297" actId="14100"/>
          <ac:spMkLst>
            <pc:docMk/>
            <pc:sldMk cId="1684120142" sldId="259"/>
            <ac:spMk id="3" creationId="{00000000-0000-0000-0000-000000000000}"/>
          </ac:spMkLst>
        </pc:spChg>
        <pc:spChg chg="mod">
          <ac:chgData name="James Burch" userId="S::james.burch@uwe.ac.uk::855f2f61-afc7-4636-93a8-8609e694ef62" providerId="AD" clId="Web-{2306784E-8648-46C6-AB4B-4EE799E6D17A}" dt="2018-06-06T17:50:33.527" v="295" actId="1076"/>
          <ac:spMkLst>
            <pc:docMk/>
            <pc:sldMk cId="1684120142" sldId="259"/>
            <ac:spMk id="4" creationId="{00000000-0000-0000-0000-000000000000}"/>
          </ac:spMkLst>
        </pc:spChg>
        <pc:picChg chg="add">
          <ac:chgData name="James Burch" userId="S::james.burch@uwe.ac.uk::855f2f61-afc7-4636-93a8-8609e694ef62" providerId="AD" clId="Web-{2306784E-8648-46C6-AB4B-4EE799E6D17A}" dt="2018-06-06T17:40:43.941" v="98" actId="14100"/>
          <ac:picMkLst>
            <pc:docMk/>
            <pc:sldMk cId="1684120142" sldId="259"/>
            <ac:picMk id="2" creationId="{062E8097-DE09-4FB1-9063-32B8C062A8B5}"/>
          </ac:picMkLst>
        </pc:picChg>
        <pc:cxnChg chg="add del">
          <ac:chgData name="James Burch" userId="S::james.burch@uwe.ac.uk::855f2f61-afc7-4636-93a8-8609e694ef62" providerId="AD" clId="Web-{2306784E-8648-46C6-AB4B-4EE799E6D17A}" dt="2018-06-06T18:20:42.457" v="1183" actId="14100"/>
          <ac:cxnSpMkLst>
            <pc:docMk/>
            <pc:sldMk cId="1684120142" sldId="259"/>
            <ac:cxnSpMk id="7" creationId="{6C7A1543-CDFA-40D6-AE2B-E2E31615EB5C}"/>
          </ac:cxnSpMkLst>
        </pc:cxnChg>
      </pc:sldChg>
      <pc:sldChg chg="addSp delSp modSp">
        <pc:chgData name="James Burch" userId="S::james.burch@uwe.ac.uk::855f2f61-afc7-4636-93a8-8609e694ef62" providerId="AD" clId="Web-{2306784E-8648-46C6-AB4B-4EE799E6D17A}" dt="2018-06-06T18:20:47.754" v="1186" actId="14100"/>
        <pc:sldMkLst>
          <pc:docMk/>
          <pc:sldMk cId="722710205" sldId="260"/>
        </pc:sldMkLst>
        <pc:spChg chg="mod">
          <ac:chgData name="James Burch" userId="S::james.burch@uwe.ac.uk::855f2f61-afc7-4636-93a8-8609e694ef62" providerId="AD" clId="Web-{2306784E-8648-46C6-AB4B-4EE799E6D17A}" dt="2018-06-06T18:00:37.348" v="580" actId="1076"/>
          <ac:spMkLst>
            <pc:docMk/>
            <pc:sldMk cId="722710205" sldId="260"/>
            <ac:spMk id="2" creationId="{DD70491A-205C-064E-8624-E51E7D53D42A}"/>
          </ac:spMkLst>
        </pc:spChg>
        <pc:spChg chg="mod">
          <ac:chgData name="James Burch" userId="S::james.burch@uwe.ac.uk::855f2f61-afc7-4636-93a8-8609e694ef62" providerId="AD" clId="Web-{2306784E-8648-46C6-AB4B-4EE799E6D17A}" dt="2018-06-06T18:04:26.032" v="712" actId="1076"/>
          <ac:spMkLst>
            <pc:docMk/>
            <pc:sldMk cId="722710205" sldId="260"/>
            <ac:spMk id="3" creationId="{49EA5C01-8093-684C-B8C8-663064E14414}"/>
          </ac:spMkLst>
        </pc:spChg>
        <pc:spChg chg="mod">
          <ac:chgData name="James Burch" userId="S::james.burch@uwe.ac.uk::855f2f61-afc7-4636-93a8-8609e694ef62" providerId="AD" clId="Web-{2306784E-8648-46C6-AB4B-4EE799E6D17A}" dt="2018-06-06T18:04:26.048" v="713" actId="1076"/>
          <ac:spMkLst>
            <pc:docMk/>
            <pc:sldMk cId="722710205" sldId="260"/>
            <ac:spMk id="5" creationId="{09F6DF0B-CBC3-E242-ABD6-AE84FE6065C3}"/>
          </ac:spMkLst>
        </pc:spChg>
        <pc:picChg chg="add">
          <ac:chgData name="James Burch" userId="S::james.burch@uwe.ac.uk::855f2f61-afc7-4636-93a8-8609e694ef62" providerId="AD" clId="Web-{2306784E-8648-46C6-AB4B-4EE799E6D17A}" dt="2018-06-06T17:40:48.456" v="100" actId="14100"/>
          <ac:picMkLst>
            <pc:docMk/>
            <pc:sldMk cId="722710205" sldId="260"/>
            <ac:picMk id="4" creationId="{13A82EC6-FD35-4DFF-ABA5-DF028092ECB4}"/>
          </ac:picMkLst>
        </pc:picChg>
        <pc:cxnChg chg="add del">
          <ac:chgData name="James Burch" userId="S::james.burch@uwe.ac.uk::855f2f61-afc7-4636-93a8-8609e694ef62" providerId="AD" clId="Web-{2306784E-8648-46C6-AB4B-4EE799E6D17A}" dt="2018-06-06T18:20:47.754" v="1186" actId="14100"/>
          <ac:cxnSpMkLst>
            <pc:docMk/>
            <pc:sldMk cId="722710205" sldId="260"/>
            <ac:cxnSpMk id="8" creationId="{30A96A34-D66B-4619-A59F-0E5EE0B36105}"/>
          </ac:cxnSpMkLst>
        </pc:cxnChg>
      </pc:sldChg>
      <pc:sldChg chg="addSp delSp modSp">
        <pc:chgData name="James Burch" userId="S::james.burch@uwe.ac.uk::855f2f61-afc7-4636-93a8-8609e694ef62" providerId="AD" clId="Web-{2306784E-8648-46C6-AB4B-4EE799E6D17A}" dt="2018-06-06T18:20:57.019" v="1190" actId="14100"/>
        <pc:sldMkLst>
          <pc:docMk/>
          <pc:sldMk cId="2322499429" sldId="261"/>
        </pc:sldMkLst>
        <pc:spChg chg="mod">
          <ac:chgData name="James Burch" userId="S::james.burch@uwe.ac.uk::855f2f61-afc7-4636-93a8-8609e694ef62" providerId="AD" clId="Web-{2306784E-8648-46C6-AB4B-4EE799E6D17A}" dt="2018-06-06T18:09:36.231" v="847" actId="1076"/>
          <ac:spMkLst>
            <pc:docMk/>
            <pc:sldMk cId="2322499429" sldId="261"/>
            <ac:spMk id="3" creationId="{B5319CC8-B6EF-4F97-AC69-A64A5584DCCA}"/>
          </ac:spMkLst>
        </pc:spChg>
        <pc:spChg chg="mod">
          <ac:chgData name="James Burch" userId="S::james.burch@uwe.ac.uk::855f2f61-afc7-4636-93a8-8609e694ef62" providerId="AD" clId="Web-{2306784E-8648-46C6-AB4B-4EE799E6D17A}" dt="2018-06-06T18:13:32.775" v="959" actId="1076"/>
          <ac:spMkLst>
            <pc:docMk/>
            <pc:sldMk cId="2322499429" sldId="261"/>
            <ac:spMk id="7" creationId="{96C7B726-73AD-40A0-8219-C1F2D8860A80}"/>
          </ac:spMkLst>
        </pc:spChg>
        <pc:spChg chg="mod">
          <ac:chgData name="James Burch" userId="S::james.burch@uwe.ac.uk::855f2f61-afc7-4636-93a8-8609e694ef62" providerId="AD" clId="Web-{2306784E-8648-46C6-AB4B-4EE799E6D17A}" dt="2018-06-06T18:14:07.384" v="982" actId="1076"/>
          <ac:spMkLst>
            <pc:docMk/>
            <pc:sldMk cId="2322499429" sldId="261"/>
            <ac:spMk id="9" creationId="{8B3B1143-0874-45B4-9E19-C1681D89D45C}"/>
          </ac:spMkLst>
        </pc:spChg>
        <pc:picChg chg="add">
          <ac:chgData name="James Burch" userId="S::james.burch@uwe.ac.uk::855f2f61-afc7-4636-93a8-8609e694ef62" providerId="AD" clId="Web-{2306784E-8648-46C6-AB4B-4EE799E6D17A}" dt="2018-06-06T17:40:56.581" v="104" actId="14100"/>
          <ac:picMkLst>
            <pc:docMk/>
            <pc:sldMk cId="2322499429" sldId="261"/>
            <ac:picMk id="2" creationId="{0AB4D5F0-418A-4E79-A35B-3FC03AE05539}"/>
          </ac:picMkLst>
        </pc:picChg>
        <pc:cxnChg chg="add del">
          <ac:chgData name="James Burch" userId="S::james.burch@uwe.ac.uk::855f2f61-afc7-4636-93a8-8609e694ef62" providerId="AD" clId="Web-{2306784E-8648-46C6-AB4B-4EE799E6D17A}" dt="2018-06-06T18:20:57.019" v="1190" actId="14100"/>
          <ac:cxnSpMkLst>
            <pc:docMk/>
            <pc:sldMk cId="2322499429" sldId="261"/>
            <ac:cxnSpMk id="4" creationId="{561F029A-F061-4D4D-97DB-E52A147E1845}"/>
          </ac:cxnSpMkLst>
        </pc:cxnChg>
      </pc:sldChg>
      <pc:sldChg chg="addSp delSp modSp">
        <pc:chgData name="James Burch" userId="S::james.burch@uwe.ac.uk::855f2f61-afc7-4636-93a8-8609e694ef62" providerId="AD" clId="Web-{2306784E-8648-46C6-AB4B-4EE799E6D17A}" dt="2018-06-06T18:21:00.160" v="1191" actId="14100"/>
        <pc:sldMkLst>
          <pc:docMk/>
          <pc:sldMk cId="638237023" sldId="263"/>
        </pc:sldMkLst>
        <pc:spChg chg="mod">
          <ac:chgData name="James Burch" userId="S::james.burch@uwe.ac.uk::855f2f61-afc7-4636-93a8-8609e694ef62" providerId="AD" clId="Web-{2306784E-8648-46C6-AB4B-4EE799E6D17A}" dt="2018-06-06T18:14:46.305" v="1003" actId="1076"/>
          <ac:spMkLst>
            <pc:docMk/>
            <pc:sldMk cId="638237023" sldId="263"/>
            <ac:spMk id="2" creationId="{9CA35876-B683-44D4-BBCA-428E4BB47522}"/>
          </ac:spMkLst>
        </pc:spChg>
        <pc:spChg chg="mod">
          <ac:chgData name="James Burch" userId="S::james.burch@uwe.ac.uk::855f2f61-afc7-4636-93a8-8609e694ef62" providerId="AD" clId="Web-{2306784E-8648-46C6-AB4B-4EE799E6D17A}" dt="2018-06-06T18:19:13.568" v="1143" actId="1076"/>
          <ac:spMkLst>
            <pc:docMk/>
            <pc:sldMk cId="638237023" sldId="263"/>
            <ac:spMk id="6" creationId="{26E29C36-32B6-46C6-BEF7-992C5B40174E}"/>
          </ac:spMkLst>
        </pc:spChg>
        <pc:spChg chg="mod">
          <ac:chgData name="James Burch" userId="S::james.burch@uwe.ac.uk::855f2f61-afc7-4636-93a8-8609e694ef62" providerId="AD" clId="Web-{2306784E-8648-46C6-AB4B-4EE799E6D17A}" dt="2018-06-06T18:19:13.583" v="1144" actId="1076"/>
          <ac:spMkLst>
            <pc:docMk/>
            <pc:sldMk cId="638237023" sldId="263"/>
            <ac:spMk id="8" creationId="{E7E7B18E-EDB9-4BE3-A5A7-224ED4708BB8}"/>
          </ac:spMkLst>
        </pc:spChg>
        <pc:picChg chg="add">
          <ac:chgData name="James Burch" userId="S::james.burch@uwe.ac.uk::855f2f61-afc7-4636-93a8-8609e694ef62" providerId="AD" clId="Web-{2306784E-8648-46C6-AB4B-4EE799E6D17A}" dt="2018-06-06T17:41:02.456" v="106" actId="14100"/>
          <ac:picMkLst>
            <pc:docMk/>
            <pc:sldMk cId="638237023" sldId="263"/>
            <ac:picMk id="3" creationId="{1FAB63D4-C8D0-45C2-BAC9-5B7B108DC918}"/>
          </ac:picMkLst>
        </pc:picChg>
        <pc:cxnChg chg="add del">
          <ac:chgData name="James Burch" userId="S::james.burch@uwe.ac.uk::855f2f61-afc7-4636-93a8-8609e694ef62" providerId="AD" clId="Web-{2306784E-8648-46C6-AB4B-4EE799E6D17A}" dt="2018-06-06T18:21:00.160" v="1191" actId="14100"/>
          <ac:cxnSpMkLst>
            <pc:docMk/>
            <pc:sldMk cId="638237023" sldId="263"/>
            <ac:cxnSpMk id="4" creationId="{C79B8C82-9975-456B-B7A1-C9DE78D9F362}"/>
          </ac:cxnSpMkLst>
        </pc:cxnChg>
      </pc:sldChg>
      <pc:sldChg chg="addSp del">
        <pc:chgData name="James Burch" userId="S::james.burch@uwe.ac.uk::855f2f61-afc7-4636-93a8-8609e694ef62" providerId="AD" clId="Web-{2306784E-8648-46C6-AB4B-4EE799E6D17A}" dt="2018-06-06T18:13:21.932" v="958" actId="14100"/>
        <pc:sldMkLst>
          <pc:docMk/>
          <pc:sldMk cId="1128591835" sldId="264"/>
        </pc:sldMkLst>
        <pc:picChg chg="add">
          <ac:chgData name="James Burch" userId="S::james.burch@uwe.ac.uk::855f2f61-afc7-4636-93a8-8609e694ef62" providerId="AD" clId="Web-{2306784E-8648-46C6-AB4B-4EE799E6D17A}" dt="2018-06-06T17:41:00.534" v="105" actId="14100"/>
          <ac:picMkLst>
            <pc:docMk/>
            <pc:sldMk cId="1128591835" sldId="264"/>
            <ac:picMk id="2" creationId="{FEBF47FE-5211-41A1-81E3-F5645D2AA720}"/>
          </ac:picMkLst>
        </pc:picChg>
      </pc:sldChg>
      <pc:sldChg chg="addSp modSp">
        <pc:chgData name="James Burch" userId="S::james.burch@uwe.ac.uk::855f2f61-afc7-4636-93a8-8609e694ef62" providerId="AD" clId="Web-{2306784E-8648-46C6-AB4B-4EE799E6D17A}" dt="2018-06-06T18:20:18.129" v="1177" actId="1076"/>
        <pc:sldMkLst>
          <pc:docMk/>
          <pc:sldMk cId="2785985153" sldId="265"/>
        </pc:sldMkLst>
        <pc:spChg chg="mod">
          <ac:chgData name="James Burch" userId="S::james.burch@uwe.ac.uk::855f2f61-afc7-4636-93a8-8609e694ef62" providerId="AD" clId="Web-{2306784E-8648-46C6-AB4B-4EE799E6D17A}" dt="2018-06-06T18:20:18.129" v="1177" actId="1076"/>
          <ac:spMkLst>
            <pc:docMk/>
            <pc:sldMk cId="2785985153" sldId="265"/>
            <ac:spMk id="4" creationId="{00000000-0000-0000-0000-000000000000}"/>
          </ac:spMkLst>
        </pc:spChg>
        <pc:spChg chg="add">
          <ac:chgData name="James Burch" userId="S::james.burch@uwe.ac.uk::855f2f61-afc7-4636-93a8-8609e694ef62" providerId="AD" clId="Web-{2306784E-8648-46C6-AB4B-4EE799E6D17A}" dt="2018-06-06T18:19:22.943" v="1145" actId="1076"/>
          <ac:spMkLst>
            <pc:docMk/>
            <pc:sldMk cId="2785985153" sldId="265"/>
            <ac:spMk id="6" creationId="{198AA5C4-AAE0-447B-9AB8-F79D3A9539A3}"/>
          </ac:spMkLst>
        </pc:spChg>
        <pc:picChg chg="add">
          <ac:chgData name="James Burch" userId="S::james.burch@uwe.ac.uk::855f2f61-afc7-4636-93a8-8609e694ef62" providerId="AD" clId="Web-{2306784E-8648-46C6-AB4B-4EE799E6D17A}" dt="2018-06-06T17:41:06.581" v="107" actId="1076"/>
          <ac:picMkLst>
            <pc:docMk/>
            <pc:sldMk cId="2785985153" sldId="265"/>
            <ac:picMk id="2" creationId="{3767BEC5-3CCD-42F2-9FD6-3CFEDB5C8BD7}"/>
          </ac:picMkLst>
        </pc:picChg>
      </pc:sldChg>
      <pc:sldChg chg="addSp delSp modSp">
        <pc:chgData name="James Burch" userId="S::james.burch@uwe.ac.uk::855f2f61-afc7-4636-93a8-8609e694ef62" providerId="AD" clId="Web-{2306784E-8648-46C6-AB4B-4EE799E6D17A}" dt="2018-06-06T18:20:35.910" v="1181" actId="14100"/>
        <pc:sldMkLst>
          <pc:docMk/>
          <pc:sldMk cId="1431517943" sldId="266"/>
        </pc:sldMkLst>
        <pc:spChg chg="mod">
          <ac:chgData name="James Burch" userId="S::james.burch@uwe.ac.uk::855f2f61-afc7-4636-93a8-8609e694ef62" providerId="AD" clId="Web-{2306784E-8648-46C6-AB4B-4EE799E6D17A}" dt="2018-06-06T17:49:00.060" v="261" actId="1076"/>
          <ac:spMkLst>
            <pc:docMk/>
            <pc:sldMk cId="1431517943" sldId="266"/>
            <ac:spMk id="3" creationId="{00000000-0000-0000-0000-000000000000}"/>
          </ac:spMkLst>
        </pc:spChg>
        <pc:spChg chg="mod">
          <ac:chgData name="James Burch" userId="S::james.burch@uwe.ac.uk::855f2f61-afc7-4636-93a8-8609e694ef62" providerId="AD" clId="Web-{2306784E-8648-46C6-AB4B-4EE799E6D17A}" dt="2018-06-06T17:48:52.982" v="260" actId="20577"/>
          <ac:spMkLst>
            <pc:docMk/>
            <pc:sldMk cId="1431517943" sldId="266"/>
            <ac:spMk id="4" creationId="{00000000-0000-0000-0000-000000000000}"/>
          </ac:spMkLst>
        </pc:spChg>
        <pc:spChg chg="mod">
          <ac:chgData name="James Burch" userId="S::james.burch@uwe.ac.uk::855f2f61-afc7-4636-93a8-8609e694ef62" providerId="AD" clId="Web-{2306784E-8648-46C6-AB4B-4EE799E6D17A}" dt="2018-06-06T17:49:00.075" v="262" actId="1076"/>
          <ac:spMkLst>
            <pc:docMk/>
            <pc:sldMk cId="1431517943" sldId="266"/>
            <ac:spMk id="5" creationId="{00000000-0000-0000-0000-000000000000}"/>
          </ac:spMkLst>
        </pc:spChg>
        <pc:spChg chg="mod">
          <ac:chgData name="James Burch" userId="S::james.burch@uwe.ac.uk::855f2f61-afc7-4636-93a8-8609e694ef62" providerId="AD" clId="Web-{2306784E-8648-46C6-AB4B-4EE799E6D17A}" dt="2018-06-06T17:49:04.138" v="263" actId="1076"/>
          <ac:spMkLst>
            <pc:docMk/>
            <pc:sldMk cId="1431517943" sldId="266"/>
            <ac:spMk id="6" creationId="{00000000-0000-0000-0000-000000000000}"/>
          </ac:spMkLst>
        </pc:spChg>
        <pc:spChg chg="add del mod">
          <ac:chgData name="James Burch" userId="S::james.burch@uwe.ac.uk::855f2f61-afc7-4636-93a8-8609e694ef62" providerId="AD" clId="Web-{2306784E-8648-46C6-AB4B-4EE799E6D17A}" dt="2018-06-06T17:42:56.205" v="133" actId="14100"/>
          <ac:spMkLst>
            <pc:docMk/>
            <pc:sldMk cId="1431517943" sldId="266"/>
            <ac:spMk id="9" creationId="{BCCBB09E-783D-4A55-9E9F-B0B9D14FEB3B}"/>
          </ac:spMkLst>
        </pc:spChg>
        <pc:picChg chg="add">
          <ac:chgData name="James Burch" userId="S::james.burch@uwe.ac.uk::855f2f61-afc7-4636-93a8-8609e694ef62" providerId="AD" clId="Web-{2306784E-8648-46C6-AB4B-4EE799E6D17A}" dt="2018-06-06T17:40:40.597" v="96" actId="14100"/>
          <ac:picMkLst>
            <pc:docMk/>
            <pc:sldMk cId="1431517943" sldId="266"/>
            <ac:picMk id="2" creationId="{71EC9067-69FB-4043-86D0-FF320EBEBF01}"/>
          </ac:picMkLst>
        </pc:picChg>
        <pc:cxnChg chg="add del">
          <ac:chgData name="James Burch" userId="S::james.burch@uwe.ac.uk::855f2f61-afc7-4636-93a8-8609e694ef62" providerId="AD" clId="Web-{2306784E-8648-46C6-AB4B-4EE799E6D17A}" dt="2018-06-06T17:44:47.641" v="158" actId="14100"/>
          <ac:cxnSpMkLst>
            <pc:docMk/>
            <pc:sldMk cId="1431517943" sldId="266"/>
            <ac:cxnSpMk id="10" creationId="{4B72C657-D6D3-41CF-A6E5-9439F728F95F}"/>
          </ac:cxnSpMkLst>
        </pc:cxnChg>
        <pc:cxnChg chg="add del">
          <ac:chgData name="James Burch" userId="S::james.burch@uwe.ac.uk::855f2f61-afc7-4636-93a8-8609e694ef62" providerId="AD" clId="Web-{2306784E-8648-46C6-AB4B-4EE799E6D17A}" dt="2018-06-06T18:20:35.910" v="1181" actId="14100"/>
          <ac:cxnSpMkLst>
            <pc:docMk/>
            <pc:sldMk cId="1431517943" sldId="266"/>
            <ac:cxnSpMk id="12" creationId="{DC983831-3A4D-470F-9982-B6A6348C4D4D}"/>
          </ac:cxnSpMkLst>
        </pc:cxnChg>
      </pc:sldChg>
      <pc:sldChg chg="addSp delSp modSp">
        <pc:chgData name="James Burch" userId="S::james.burch@uwe.ac.uk::855f2f61-afc7-4636-93a8-8609e694ef62" providerId="AD" clId="Web-{2306784E-8648-46C6-AB4B-4EE799E6D17A}" dt="2018-06-06T18:20:38.613" v="1182" actId="14100"/>
        <pc:sldMkLst>
          <pc:docMk/>
          <pc:sldMk cId="3268326472" sldId="267"/>
        </pc:sldMkLst>
        <pc:spChg chg="mod">
          <ac:chgData name="James Burch" userId="S::james.burch@uwe.ac.uk::855f2f61-afc7-4636-93a8-8609e694ef62" providerId="AD" clId="Web-{2306784E-8648-46C6-AB4B-4EE799E6D17A}" dt="2018-06-06T17:49:24.247" v="266" actId="1076"/>
          <ac:spMkLst>
            <pc:docMk/>
            <pc:sldMk cId="3268326472" sldId="267"/>
            <ac:spMk id="3" creationId="{00000000-0000-0000-0000-000000000000}"/>
          </ac:spMkLst>
        </pc:spChg>
        <pc:spChg chg="mod">
          <ac:chgData name="James Burch" userId="S::james.burch@uwe.ac.uk::855f2f61-afc7-4636-93a8-8609e694ef62" providerId="AD" clId="Web-{2306784E-8648-46C6-AB4B-4EE799E6D17A}" dt="2018-06-06T17:49:24.231" v="265" actId="1076"/>
          <ac:spMkLst>
            <pc:docMk/>
            <pc:sldMk cId="3268326472" sldId="267"/>
            <ac:spMk id="4" creationId="{00000000-0000-0000-0000-000000000000}"/>
          </ac:spMkLst>
        </pc:spChg>
        <pc:spChg chg="mod">
          <ac:chgData name="James Burch" userId="S::james.burch@uwe.ac.uk::855f2f61-afc7-4636-93a8-8609e694ef62" providerId="AD" clId="Web-{2306784E-8648-46C6-AB4B-4EE799E6D17A}" dt="2018-06-06T17:49:24.262" v="267" actId="1076"/>
          <ac:spMkLst>
            <pc:docMk/>
            <pc:sldMk cId="3268326472" sldId="267"/>
            <ac:spMk id="5" creationId="{00000000-0000-0000-0000-000000000000}"/>
          </ac:spMkLst>
        </pc:spChg>
        <pc:picChg chg="add">
          <ac:chgData name="James Burch" userId="S::james.burch@uwe.ac.uk::855f2f61-afc7-4636-93a8-8609e694ef62" providerId="AD" clId="Web-{2306784E-8648-46C6-AB4B-4EE799E6D17A}" dt="2018-06-06T17:40:42.144" v="97" actId="14100"/>
          <ac:picMkLst>
            <pc:docMk/>
            <pc:sldMk cId="3268326472" sldId="267"/>
            <ac:picMk id="2" creationId="{1F10A461-B6E5-4534-8C43-F7B8059387AA}"/>
          </ac:picMkLst>
        </pc:picChg>
        <pc:cxnChg chg="add del">
          <ac:chgData name="James Burch" userId="S::james.burch@uwe.ac.uk::855f2f61-afc7-4636-93a8-8609e694ef62" providerId="AD" clId="Web-{2306784E-8648-46C6-AB4B-4EE799E6D17A}" dt="2018-06-06T18:20:38.613" v="1182" actId="14100"/>
          <ac:cxnSpMkLst>
            <pc:docMk/>
            <pc:sldMk cId="3268326472" sldId="267"/>
            <ac:cxnSpMk id="8" creationId="{F3F89FAB-F480-4F0C-9CFC-13013A62EECA}"/>
          </ac:cxnSpMkLst>
        </pc:cxnChg>
      </pc:sldChg>
      <pc:sldChg chg="addSp delSp modSp">
        <pc:chgData name="James Burch" userId="S::james.burch@uwe.ac.uk::855f2f61-afc7-4636-93a8-8609e694ef62" providerId="AD" clId="Web-{2306784E-8648-46C6-AB4B-4EE799E6D17A}" dt="2018-06-06T18:20:52.457" v="1188" actId="14100"/>
        <pc:sldMkLst>
          <pc:docMk/>
          <pc:sldMk cId="4066130628" sldId="268"/>
        </pc:sldMkLst>
        <pc:spChg chg="mod">
          <ac:chgData name="James Burch" userId="S::james.burch@uwe.ac.uk::855f2f61-afc7-4636-93a8-8609e694ef62" providerId="AD" clId="Web-{2306784E-8648-46C6-AB4B-4EE799E6D17A}" dt="2018-06-06T18:06:32.327" v="770" actId="1076"/>
          <ac:spMkLst>
            <pc:docMk/>
            <pc:sldMk cId="4066130628" sldId="268"/>
            <ac:spMk id="2" creationId="{208AEDF9-A3D5-BE41-BFD1-9B094BFF4111}"/>
          </ac:spMkLst>
        </pc:spChg>
        <pc:spChg chg="mod">
          <ac:chgData name="James Burch" userId="S::james.burch@uwe.ac.uk::855f2f61-afc7-4636-93a8-8609e694ef62" providerId="AD" clId="Web-{2306784E-8648-46C6-AB4B-4EE799E6D17A}" dt="2018-06-06T18:07:45.983" v="800" actId="20577"/>
          <ac:spMkLst>
            <pc:docMk/>
            <pc:sldMk cId="4066130628" sldId="268"/>
            <ac:spMk id="4" creationId="{CF649800-42A5-BA4B-99FD-8C40CC306D25}"/>
          </ac:spMkLst>
        </pc:spChg>
        <pc:spChg chg="mod">
          <ac:chgData name="James Burch" userId="S::james.burch@uwe.ac.uk::855f2f61-afc7-4636-93a8-8609e694ef62" providerId="AD" clId="Web-{2306784E-8648-46C6-AB4B-4EE799E6D17A}" dt="2018-06-06T18:07:23.155" v="786" actId="1076"/>
          <ac:spMkLst>
            <pc:docMk/>
            <pc:sldMk cId="4066130628" sldId="268"/>
            <ac:spMk id="5" creationId="{2533E66D-24EB-2147-BA12-124D97E681CB}"/>
          </ac:spMkLst>
        </pc:spChg>
        <pc:picChg chg="add">
          <ac:chgData name="James Burch" userId="S::james.burch@uwe.ac.uk::855f2f61-afc7-4636-93a8-8609e694ef62" providerId="AD" clId="Web-{2306784E-8648-46C6-AB4B-4EE799E6D17A}" dt="2018-06-06T17:40:52.378" v="102" actId="14100"/>
          <ac:picMkLst>
            <pc:docMk/>
            <pc:sldMk cId="4066130628" sldId="268"/>
            <ac:picMk id="3" creationId="{1CB99597-BEA2-4C73-B3B7-A63B997B3E04}"/>
          </ac:picMkLst>
        </pc:picChg>
        <pc:cxnChg chg="add del">
          <ac:chgData name="James Burch" userId="S::james.burch@uwe.ac.uk::855f2f61-afc7-4636-93a8-8609e694ef62" providerId="AD" clId="Web-{2306784E-8648-46C6-AB4B-4EE799E6D17A}" dt="2018-06-06T18:20:52.457" v="1188" actId="14100"/>
          <ac:cxnSpMkLst>
            <pc:docMk/>
            <pc:sldMk cId="4066130628" sldId="268"/>
            <ac:cxnSpMk id="8" creationId="{081BF98B-335A-473A-B243-A9C182AAA89D}"/>
          </ac:cxnSpMkLst>
        </pc:cxnChg>
      </pc:sldChg>
      <pc:sldChg chg="addSp delSp modSp">
        <pc:chgData name="James Burch" userId="S::james.burch@uwe.ac.uk::855f2f61-afc7-4636-93a8-8609e694ef62" providerId="AD" clId="Web-{2306784E-8648-46C6-AB4B-4EE799E6D17A}" dt="2018-06-06T18:20:46.113" v="1185" actId="14100"/>
        <pc:sldMkLst>
          <pc:docMk/>
          <pc:sldMk cId="4072858355" sldId="269"/>
        </pc:sldMkLst>
        <pc:spChg chg="mod">
          <ac:chgData name="James Burch" userId="S::james.burch@uwe.ac.uk::855f2f61-afc7-4636-93a8-8609e694ef62" providerId="AD" clId="Web-{2306784E-8648-46C6-AB4B-4EE799E6D17A}" dt="2018-06-06T17:53:37.228" v="381" actId="1076"/>
          <ac:spMkLst>
            <pc:docMk/>
            <pc:sldMk cId="4072858355" sldId="269"/>
            <ac:spMk id="2" creationId="{829FCA2C-F0EE-8742-8A41-E233AB8914A5}"/>
          </ac:spMkLst>
        </pc:spChg>
        <pc:spChg chg="mod">
          <ac:chgData name="James Burch" userId="S::james.burch@uwe.ac.uk::855f2f61-afc7-4636-93a8-8609e694ef62" providerId="AD" clId="Web-{2306784E-8648-46C6-AB4B-4EE799E6D17A}" dt="2018-06-06T17:59:40.770" v="559" actId="20577"/>
          <ac:spMkLst>
            <pc:docMk/>
            <pc:sldMk cId="4072858355" sldId="269"/>
            <ac:spMk id="3" creationId="{E696D4F0-A503-5547-AD32-FB79B03F45C6}"/>
          </ac:spMkLst>
        </pc:spChg>
        <pc:spChg chg="mod">
          <ac:chgData name="James Burch" userId="S::james.burch@uwe.ac.uk::855f2f61-afc7-4636-93a8-8609e694ef62" providerId="AD" clId="Web-{2306784E-8648-46C6-AB4B-4EE799E6D17A}" dt="2018-06-06T17:59:59.129" v="568" actId="20577"/>
          <ac:spMkLst>
            <pc:docMk/>
            <pc:sldMk cId="4072858355" sldId="269"/>
            <ac:spMk id="4" creationId="{C492DC79-CAFA-D344-9BE6-3B1C2EF26779}"/>
          </ac:spMkLst>
        </pc:spChg>
        <pc:picChg chg="add">
          <ac:chgData name="James Burch" userId="S::james.burch@uwe.ac.uk::855f2f61-afc7-4636-93a8-8609e694ef62" providerId="AD" clId="Web-{2306784E-8648-46C6-AB4B-4EE799E6D17A}" dt="2018-06-06T17:40:46.644" v="99" actId="14100"/>
          <ac:picMkLst>
            <pc:docMk/>
            <pc:sldMk cId="4072858355" sldId="269"/>
            <ac:picMk id="6" creationId="{C96DD1DB-E884-4B55-9894-DB2FA587962D}"/>
          </ac:picMkLst>
        </pc:picChg>
        <pc:cxnChg chg="add del">
          <ac:chgData name="James Burch" userId="S::james.burch@uwe.ac.uk::855f2f61-afc7-4636-93a8-8609e694ef62" providerId="AD" clId="Web-{2306784E-8648-46C6-AB4B-4EE799E6D17A}" dt="2018-06-06T18:20:46.113" v="1185" actId="14100"/>
          <ac:cxnSpMkLst>
            <pc:docMk/>
            <pc:sldMk cId="4072858355" sldId="269"/>
            <ac:cxnSpMk id="8" creationId="{2DF2B83F-AE16-4398-B4D2-E0080B65EB25}"/>
          </ac:cxnSpMkLst>
        </pc:cxnChg>
      </pc:sldChg>
      <pc:sldChg chg="addSp delSp modSp">
        <pc:chgData name="James Burch" userId="S::james.burch@uwe.ac.uk::855f2f61-afc7-4636-93a8-8609e694ef62" providerId="AD" clId="Web-{2306784E-8648-46C6-AB4B-4EE799E6D17A}" dt="2018-06-06T18:20:50.863" v="1187" actId="14100"/>
        <pc:sldMkLst>
          <pc:docMk/>
          <pc:sldMk cId="1584563470" sldId="271"/>
        </pc:sldMkLst>
        <pc:spChg chg="mod">
          <ac:chgData name="James Burch" userId="S::james.burch@uwe.ac.uk::855f2f61-afc7-4636-93a8-8609e694ef62" providerId="AD" clId="Web-{2306784E-8648-46C6-AB4B-4EE799E6D17A}" dt="2018-06-06T18:05:00.250" v="725" actId="1076"/>
          <ac:spMkLst>
            <pc:docMk/>
            <pc:sldMk cId="1584563470" sldId="271"/>
            <ac:spMk id="5" creationId="{02BC0FEF-9735-C945-8ECF-8A17DBD57000}"/>
          </ac:spMkLst>
        </pc:spChg>
        <pc:spChg chg="mod">
          <ac:chgData name="James Burch" userId="S::james.burch@uwe.ac.uk::855f2f61-afc7-4636-93a8-8609e694ef62" providerId="AD" clId="Web-{2306784E-8648-46C6-AB4B-4EE799E6D17A}" dt="2018-06-06T18:06:07.437" v="758" actId="1076"/>
          <ac:spMkLst>
            <pc:docMk/>
            <pc:sldMk cId="1584563470" sldId="271"/>
            <ac:spMk id="6" creationId="{67098B71-4926-E940-9268-268CCEC20B0D}"/>
          </ac:spMkLst>
        </pc:spChg>
        <pc:picChg chg="add">
          <ac:chgData name="James Burch" userId="S::james.burch@uwe.ac.uk::855f2f61-afc7-4636-93a8-8609e694ef62" providerId="AD" clId="Web-{2306784E-8648-46C6-AB4B-4EE799E6D17A}" dt="2018-06-06T17:40:50.503" v="101" actId="14100"/>
          <ac:picMkLst>
            <pc:docMk/>
            <pc:sldMk cId="1584563470" sldId="271"/>
            <ac:picMk id="2" creationId="{3B322190-AB68-41E5-A810-173E802ED9AF}"/>
          </ac:picMkLst>
        </pc:picChg>
        <pc:cxnChg chg="add del">
          <ac:chgData name="James Burch" userId="S::james.burch@uwe.ac.uk::855f2f61-afc7-4636-93a8-8609e694ef62" providerId="AD" clId="Web-{2306784E-8648-46C6-AB4B-4EE799E6D17A}" dt="2018-06-06T18:20:50.863" v="1187" actId="14100"/>
          <ac:cxnSpMkLst>
            <pc:docMk/>
            <pc:sldMk cId="1584563470" sldId="271"/>
            <ac:cxnSpMk id="3" creationId="{C75F9AB9-C7B2-4CE3-8666-34785935CB75}"/>
          </ac:cxnSpMkLst>
        </pc:cxnChg>
      </pc:sldChg>
      <pc:sldChg chg="addSp delSp modSp">
        <pc:chgData name="James Burch" userId="S::james.burch@uwe.ac.uk::855f2f61-afc7-4636-93a8-8609e694ef62" providerId="AD" clId="Web-{2306784E-8648-46C6-AB4B-4EE799E6D17A}" dt="2018-06-06T18:20:44.238" v="1184" actId="14100"/>
        <pc:sldMkLst>
          <pc:docMk/>
          <pc:sldMk cId="1800734461" sldId="272"/>
        </pc:sldMkLst>
        <pc:spChg chg="del">
          <ac:chgData name="James Burch" userId="S::james.burch@uwe.ac.uk::855f2f61-afc7-4636-93a8-8609e694ef62" providerId="AD" clId="Web-{2306784E-8648-46C6-AB4B-4EE799E6D17A}" dt="2018-06-06T17:50:52.855" v="299" actId="14100"/>
          <ac:spMkLst>
            <pc:docMk/>
            <pc:sldMk cId="1800734461" sldId="272"/>
            <ac:spMk id="2" creationId="{DC056157-3D08-B54E-8BFA-C74CF9A3699A}"/>
          </ac:spMkLst>
        </pc:spChg>
        <pc:spChg chg="mod">
          <ac:chgData name="James Burch" userId="S::james.burch@uwe.ac.uk::855f2f61-afc7-4636-93a8-8609e694ef62" providerId="AD" clId="Web-{2306784E-8648-46C6-AB4B-4EE799E6D17A}" dt="2018-06-06T17:52:32.854" v="353" actId="20577"/>
          <ac:spMkLst>
            <pc:docMk/>
            <pc:sldMk cId="1800734461" sldId="272"/>
            <ac:spMk id="3" creationId="{74C918A8-9E59-B247-B9C1-C5F4F84A4E3A}"/>
          </ac:spMkLst>
        </pc:spChg>
        <pc:cxnChg chg="add del">
          <ac:chgData name="James Burch" userId="S::james.burch@uwe.ac.uk::855f2f61-afc7-4636-93a8-8609e694ef62" providerId="AD" clId="Web-{2306784E-8648-46C6-AB4B-4EE799E6D17A}" dt="2018-06-06T18:20:44.238" v="1184" actId="14100"/>
          <ac:cxnSpMkLst>
            <pc:docMk/>
            <pc:sldMk cId="1800734461" sldId="272"/>
            <ac:cxnSpMk id="5" creationId="{CEA5D80C-3BDD-477E-8A02-76C6B8EF0721}"/>
          </ac:cxnSpMkLst>
        </pc:cxnChg>
      </pc:sldChg>
      <pc:sldChg chg="addSp delSp modSp">
        <pc:chgData name="James Burch" userId="S::james.burch@uwe.ac.uk::855f2f61-afc7-4636-93a8-8609e694ef62" providerId="AD" clId="Web-{2306784E-8648-46C6-AB4B-4EE799E6D17A}" dt="2018-06-06T18:20:54.348" v="1189" actId="14100"/>
        <pc:sldMkLst>
          <pc:docMk/>
          <pc:sldMk cId="1109359205" sldId="273"/>
        </pc:sldMkLst>
        <pc:spChg chg="mod">
          <ac:chgData name="James Burch" userId="S::james.burch@uwe.ac.uk::855f2f61-afc7-4636-93a8-8609e694ef62" providerId="AD" clId="Web-{2306784E-8648-46C6-AB4B-4EE799E6D17A}" dt="2018-06-06T18:08:14.701" v="813" actId="1076"/>
          <ac:spMkLst>
            <pc:docMk/>
            <pc:sldMk cId="1109359205" sldId="273"/>
            <ac:spMk id="2" creationId="{C810BBB8-6577-D143-915A-0A7FF0942FE6}"/>
          </ac:spMkLst>
        </pc:spChg>
        <pc:spChg chg="mod">
          <ac:chgData name="James Burch" userId="S::james.burch@uwe.ac.uk::855f2f61-afc7-4636-93a8-8609e694ef62" providerId="AD" clId="Web-{2306784E-8648-46C6-AB4B-4EE799E6D17A}" dt="2018-06-06T18:09:04.810" v="833" actId="1076"/>
          <ac:spMkLst>
            <pc:docMk/>
            <pc:sldMk cId="1109359205" sldId="273"/>
            <ac:spMk id="3" creationId="{8449FA0B-B4B7-E446-A9B4-7C191E193D1B}"/>
          </ac:spMkLst>
        </pc:spChg>
        <pc:spChg chg="mod">
          <ac:chgData name="James Burch" userId="S::james.burch@uwe.ac.uk::855f2f61-afc7-4636-93a8-8609e694ef62" providerId="AD" clId="Web-{2306784E-8648-46C6-AB4B-4EE799E6D17A}" dt="2018-06-06T18:09:04.825" v="834" actId="1076"/>
          <ac:spMkLst>
            <pc:docMk/>
            <pc:sldMk cId="1109359205" sldId="273"/>
            <ac:spMk id="4" creationId="{B452F1EE-2CC8-9843-B7E2-E4E39A1C317F}"/>
          </ac:spMkLst>
        </pc:spChg>
        <pc:picChg chg="add">
          <ac:chgData name="James Burch" userId="S::james.burch@uwe.ac.uk::855f2f61-afc7-4636-93a8-8609e694ef62" providerId="AD" clId="Web-{2306784E-8648-46C6-AB4B-4EE799E6D17A}" dt="2018-06-06T17:40:54.441" v="103" actId="14100"/>
          <ac:picMkLst>
            <pc:docMk/>
            <pc:sldMk cId="1109359205" sldId="273"/>
            <ac:picMk id="6" creationId="{5EFD6FB6-5E11-443D-9408-623D42082761}"/>
          </ac:picMkLst>
        </pc:picChg>
        <pc:cxnChg chg="add del">
          <ac:chgData name="James Burch" userId="S::james.burch@uwe.ac.uk::855f2f61-afc7-4636-93a8-8609e694ef62" providerId="AD" clId="Web-{2306784E-8648-46C6-AB4B-4EE799E6D17A}" dt="2018-06-06T18:20:54.348" v="1189" actId="14100"/>
          <ac:cxnSpMkLst>
            <pc:docMk/>
            <pc:sldMk cId="1109359205" sldId="273"/>
            <ac:cxnSpMk id="8" creationId="{E7361997-E240-43FB-A36F-DB082E603779}"/>
          </ac:cxnSpMkLst>
        </pc:cxnChg>
      </pc:sldChg>
      <pc:sldChg chg="del">
        <pc:chgData name="James Burch" userId="S::james.burch@uwe.ac.uk::855f2f61-afc7-4636-93a8-8609e694ef62" providerId="AD" clId="Web-{2306784E-8648-46C6-AB4B-4EE799E6D17A}" dt="2018-06-06T17:40:33.207" v="94" actId="14100"/>
        <pc:sldMkLst>
          <pc:docMk/>
          <pc:sldMk cId="224162752" sldId="274"/>
        </pc:sldMkLst>
      </pc:sldChg>
    </pc:docChg>
  </pc:docChgLst>
  <pc:docChgLst>
    <pc:chgData name="Rachel Wood (LAW)" userId="1f6fbbb2-5109-4b97-9d57-f762977b16ae" providerId="ADAL" clId="{602AF92D-AEB0-264A-B29D-4341310301FD}"/>
    <pc:docChg chg="custSel addSld modSld">
      <pc:chgData name="Rachel Wood (LAW)" userId="1f6fbbb2-5109-4b97-9d57-f762977b16ae" providerId="ADAL" clId="{602AF92D-AEB0-264A-B29D-4341310301FD}" dt="2018-06-06T20:03:29.870" v="861" actId="20577"/>
      <pc:docMkLst>
        <pc:docMk/>
      </pc:docMkLst>
      <pc:sldChg chg="modSp">
        <pc:chgData name="Rachel Wood (LAW)" userId="1f6fbbb2-5109-4b97-9d57-f762977b16ae" providerId="ADAL" clId="{602AF92D-AEB0-264A-B29D-4341310301FD}" dt="2018-06-06T19:40:37.678" v="466" actId="20577"/>
        <pc:sldMkLst>
          <pc:docMk/>
          <pc:sldMk cId="3240880231" sldId="257"/>
        </pc:sldMkLst>
        <pc:spChg chg="mod">
          <ac:chgData name="Rachel Wood (LAW)" userId="1f6fbbb2-5109-4b97-9d57-f762977b16ae" providerId="ADAL" clId="{602AF92D-AEB0-264A-B29D-4341310301FD}" dt="2018-06-06T19:40:37.678" v="466" actId="20577"/>
          <ac:spMkLst>
            <pc:docMk/>
            <pc:sldMk cId="3240880231" sldId="257"/>
            <ac:spMk id="4" creationId="{00000000-0000-0000-0000-000000000000}"/>
          </ac:spMkLst>
        </pc:spChg>
      </pc:sldChg>
      <pc:sldChg chg="modSp">
        <pc:chgData name="Rachel Wood (LAW)" userId="1f6fbbb2-5109-4b97-9d57-f762977b16ae" providerId="ADAL" clId="{602AF92D-AEB0-264A-B29D-4341310301FD}" dt="2018-06-06T19:28:37.847" v="23" actId="20577"/>
        <pc:sldMkLst>
          <pc:docMk/>
          <pc:sldMk cId="722710205" sldId="260"/>
        </pc:sldMkLst>
        <pc:spChg chg="mod">
          <ac:chgData name="Rachel Wood (LAW)" userId="1f6fbbb2-5109-4b97-9d57-f762977b16ae" providerId="ADAL" clId="{602AF92D-AEB0-264A-B29D-4341310301FD}" dt="2018-06-06T19:28:37.847" v="23" actId="20577"/>
          <ac:spMkLst>
            <pc:docMk/>
            <pc:sldMk cId="722710205" sldId="260"/>
            <ac:spMk id="3" creationId="{49EA5C01-8093-684C-B8C8-663064E14414}"/>
          </ac:spMkLst>
        </pc:spChg>
      </pc:sldChg>
      <pc:sldChg chg="modSp">
        <pc:chgData name="Rachel Wood (LAW)" userId="1f6fbbb2-5109-4b97-9d57-f762977b16ae" providerId="ADAL" clId="{602AF92D-AEB0-264A-B29D-4341310301FD}" dt="2018-06-06T20:03:29.870" v="861" actId="20577"/>
        <pc:sldMkLst>
          <pc:docMk/>
          <pc:sldMk cId="2322499429" sldId="261"/>
        </pc:sldMkLst>
        <pc:spChg chg="mod">
          <ac:chgData name="Rachel Wood (LAW)" userId="1f6fbbb2-5109-4b97-9d57-f762977b16ae" providerId="ADAL" clId="{602AF92D-AEB0-264A-B29D-4341310301FD}" dt="2018-06-06T20:03:29.870" v="861" actId="20577"/>
          <ac:spMkLst>
            <pc:docMk/>
            <pc:sldMk cId="2322499429" sldId="261"/>
            <ac:spMk id="7" creationId="{96C7B726-73AD-40A0-8219-C1F2D8860A80}"/>
          </ac:spMkLst>
        </pc:spChg>
      </pc:sldChg>
      <pc:sldChg chg="modSp">
        <pc:chgData name="Rachel Wood (LAW)" userId="1f6fbbb2-5109-4b97-9d57-f762977b16ae" providerId="ADAL" clId="{602AF92D-AEB0-264A-B29D-4341310301FD}" dt="2018-06-06T19:27:28.093" v="21"/>
        <pc:sldMkLst>
          <pc:docMk/>
          <pc:sldMk cId="3268326472" sldId="267"/>
        </pc:sldMkLst>
        <pc:spChg chg="mod">
          <ac:chgData name="Rachel Wood (LAW)" userId="1f6fbbb2-5109-4b97-9d57-f762977b16ae" providerId="ADAL" clId="{602AF92D-AEB0-264A-B29D-4341310301FD}" dt="2018-06-06T19:27:28.093" v="21"/>
          <ac:spMkLst>
            <pc:docMk/>
            <pc:sldMk cId="3268326472" sldId="267"/>
            <ac:spMk id="3" creationId="{00000000-0000-0000-0000-000000000000}"/>
          </ac:spMkLst>
        </pc:spChg>
        <pc:spChg chg="mod">
          <ac:chgData name="Rachel Wood (LAW)" userId="1f6fbbb2-5109-4b97-9d57-f762977b16ae" providerId="ADAL" clId="{602AF92D-AEB0-264A-B29D-4341310301FD}" dt="2018-06-06T19:27:23.741" v="19"/>
          <ac:spMkLst>
            <pc:docMk/>
            <pc:sldMk cId="3268326472" sldId="267"/>
            <ac:spMk id="5" creationId="{00000000-0000-0000-0000-000000000000}"/>
          </ac:spMkLst>
        </pc:spChg>
      </pc:sldChg>
      <pc:sldChg chg="modSp add">
        <pc:chgData name="Rachel Wood (LAW)" userId="1f6fbbb2-5109-4b97-9d57-f762977b16ae" providerId="ADAL" clId="{602AF92D-AEB0-264A-B29D-4341310301FD}" dt="2018-06-06T20:00:21.075" v="755" actId="27636"/>
        <pc:sldMkLst>
          <pc:docMk/>
          <pc:sldMk cId="3375658558" sldId="274"/>
        </pc:sldMkLst>
        <pc:spChg chg="mod">
          <ac:chgData name="Rachel Wood (LAW)" userId="1f6fbbb2-5109-4b97-9d57-f762977b16ae" providerId="ADAL" clId="{602AF92D-AEB0-264A-B29D-4341310301FD}" dt="2018-06-06T19:44:52.995" v="507" actId="20577"/>
          <ac:spMkLst>
            <pc:docMk/>
            <pc:sldMk cId="3375658558" sldId="274"/>
            <ac:spMk id="2" creationId="{0D149121-17C8-C14F-9C8E-2711D8542351}"/>
          </ac:spMkLst>
        </pc:spChg>
        <pc:spChg chg="mod">
          <ac:chgData name="Rachel Wood (LAW)" userId="1f6fbbb2-5109-4b97-9d57-f762977b16ae" providerId="ADAL" clId="{602AF92D-AEB0-264A-B29D-4341310301FD}" dt="2018-06-06T20:00:21.075" v="755" actId="27636"/>
          <ac:spMkLst>
            <pc:docMk/>
            <pc:sldMk cId="3375658558" sldId="274"/>
            <ac:spMk id="3" creationId="{837B73F9-5F89-E347-9EB4-6A4585C5C7F2}"/>
          </ac:spMkLst>
        </pc:spChg>
      </pc:sldChg>
    </pc:docChg>
  </pc:docChgLst>
  <pc:docChgLst>
    <pc:chgData name="Rachel Wood (LAW)" userId="S::rachel.wood@uwe.ac.uk::1f6fbbb2-5109-4b97-9d57-f762977b16ae" providerId="AD" clId="Web-{C32CFED9-3E80-4A29-A880-9A7829225C49}"/>
    <pc:docChg chg="modSld">
      <pc:chgData name="Rachel Wood (LAW)" userId="S::rachel.wood@uwe.ac.uk::1f6fbbb2-5109-4b97-9d57-f762977b16ae" providerId="AD" clId="Web-{C32CFED9-3E80-4A29-A880-9A7829225C49}" dt="2018-06-06T19:25:39.688" v="3" actId="20577"/>
      <pc:docMkLst>
        <pc:docMk/>
      </pc:docMkLst>
      <pc:sldChg chg="modSp">
        <pc:chgData name="Rachel Wood (LAW)" userId="S::rachel.wood@uwe.ac.uk::1f6fbbb2-5109-4b97-9d57-f762977b16ae" providerId="AD" clId="Web-{C32CFED9-3E80-4A29-A880-9A7829225C49}" dt="2018-06-06T19:25:39.688" v="2" actId="20577"/>
        <pc:sldMkLst>
          <pc:docMk/>
          <pc:sldMk cId="3268326472" sldId="267"/>
        </pc:sldMkLst>
        <pc:spChg chg="mod">
          <ac:chgData name="Rachel Wood (LAW)" userId="S::rachel.wood@uwe.ac.uk::1f6fbbb2-5109-4b97-9d57-f762977b16ae" providerId="AD" clId="Web-{C32CFED9-3E80-4A29-A880-9A7829225C49}" dt="2018-06-06T19:25:39.688" v="2" actId="20577"/>
          <ac:spMkLst>
            <pc:docMk/>
            <pc:sldMk cId="3268326472" sldId="267"/>
            <ac:spMk id="5" creationId="{00000000-0000-0000-0000-000000000000}"/>
          </ac:spMkLst>
        </pc:spChg>
      </pc:sldChg>
    </pc:docChg>
  </pc:docChgLst>
  <pc:docChgLst>
    <pc:chgData name="Guest User" userId="S::urn:spo:anon#0357bb84d702dfbf66033d2ba0fa2d29b7c06306c2a0d00f2310381fdcda2d85::" providerId="AD" clId="Web-{5AAB66FD-5872-4932-BA2E-793ADBEE86BF}"/>
    <pc:docChg chg="delSld">
      <pc:chgData name="Guest User" userId="S::urn:spo:anon#0357bb84d702dfbf66033d2ba0fa2d29b7c06306c2a0d00f2310381fdcda2d85::" providerId="AD" clId="Web-{5AAB66FD-5872-4932-BA2E-793ADBEE86BF}" dt="2018-06-06T17:32:08.268" v="0"/>
      <pc:docMkLst>
        <pc:docMk/>
      </pc:docMkLst>
      <pc:sldChg chg="del">
        <pc:chgData name="Guest User" userId="S::urn:spo:anon#0357bb84d702dfbf66033d2ba0fa2d29b7c06306c2a0d00f2310381fdcda2d85::" providerId="AD" clId="Web-{5AAB66FD-5872-4932-BA2E-793ADBEE86BF}" dt="2018-06-06T17:32:08.268" v="0"/>
        <pc:sldMkLst>
          <pc:docMk/>
          <pc:sldMk cId="2279003000"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1AF8CA-9CDD-2443-9367-7F4C4E27DC43}" type="datetimeFigureOut">
              <a:rPr lang="en-US" smtClean="0"/>
              <a:t>6/6/18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9293E-F27E-EC49-9203-F4E9C2B8AB33}" type="slidenum">
              <a:rPr lang="en-US" smtClean="0"/>
              <a:t>‹#›</a:t>
            </a:fld>
            <a:endParaRPr lang="en-US"/>
          </a:p>
        </p:txBody>
      </p:sp>
    </p:spTree>
    <p:extLst>
      <p:ext uri="{BB962C8B-B14F-4D97-AF65-F5344CB8AC3E}">
        <p14:creationId xmlns:p14="http://schemas.microsoft.com/office/powerpoint/2010/main" val="2545146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r>
              <a:rPr lang="en-US" dirty="0"/>
              <a:t>Definition of reflection</a:t>
            </a:r>
          </a:p>
          <a:p>
            <a:endParaRPr lang="en-US" dirty="0"/>
          </a:p>
          <a:p>
            <a:pPr marL="171450" indent="-171450">
              <a:buFontTx/>
              <a:buChar char="-"/>
            </a:pPr>
            <a:r>
              <a:rPr lang="en-US" dirty="0"/>
              <a:t>Unsurprisingly there was a range of definitions – here are some examples (slide)</a:t>
            </a:r>
          </a:p>
          <a:p>
            <a:pPr marL="171450" indent="-171450">
              <a:buFontTx/>
              <a:buChar char="-"/>
            </a:pPr>
            <a:endParaRPr lang="en-US" dirty="0"/>
          </a:p>
          <a:p>
            <a:pPr marL="171450" indent="-171450">
              <a:buFontTx/>
              <a:buChar char="-"/>
            </a:pPr>
            <a:r>
              <a:rPr lang="en-US" dirty="0"/>
              <a:t>Common theme that we can identify is that reflection is not a concept which is confined to one aspect of learning – it is seen as as a skill – or perhaps better as a capacity (Ursula Lucas and </a:t>
            </a:r>
            <a:r>
              <a:rPr lang="en-US" dirty="0" err="1"/>
              <a:t>Phaik</a:t>
            </a:r>
            <a:r>
              <a:rPr lang="en-US" dirty="0"/>
              <a:t> Tan) which supports students in their learning in both informal and formal settings – different participants describe how it relates to experiences both inside and beyond the classroom – in academic /professional and </a:t>
            </a:r>
            <a:r>
              <a:rPr lang="en-US" dirty="0" err="1"/>
              <a:t>widerl</a:t>
            </a:r>
            <a:r>
              <a:rPr lang="en-US" dirty="0"/>
              <a:t> life.  It is an ongoing thing – a number of participants referred to lifelong learning  - so something that is transferable beyond the particular academic setting – an ability that students can take with them into life</a:t>
            </a:r>
          </a:p>
          <a:p>
            <a:pPr marL="171450" indent="-171450">
              <a:buFontTx/>
              <a:buChar char="-"/>
            </a:pPr>
            <a:endParaRPr lang="en-US" dirty="0"/>
          </a:p>
          <a:p>
            <a:pPr marL="171450" indent="-171450">
              <a:buFontTx/>
              <a:buChar char="-"/>
            </a:pPr>
            <a:endParaRPr lang="en-US" dirty="0"/>
          </a:p>
          <a:p>
            <a:pPr marL="171450" indent="-171450">
              <a:buFontTx/>
              <a:buChar char="-"/>
            </a:pPr>
            <a:endParaRPr lang="en-US" dirty="0"/>
          </a:p>
          <a:p>
            <a:pPr marL="171450" indent="-171450">
              <a:buFontTx/>
              <a:buChar char="-"/>
            </a:pPr>
            <a:endParaRPr lang="en-US" dirty="0"/>
          </a:p>
          <a:p>
            <a:pPr marL="171450" indent="-171450">
              <a:buFontTx/>
              <a:buChar char="-"/>
            </a:pPr>
            <a:endParaRPr lang="en-US" dirty="0"/>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8E9293E-F27E-EC49-9203-F4E9C2B8AB33}" type="slidenum">
              <a:rPr lang="en-US" smtClean="0"/>
              <a:t>7</a:t>
            </a:fld>
            <a:endParaRPr lang="en-US"/>
          </a:p>
        </p:txBody>
      </p:sp>
    </p:spTree>
    <p:extLst>
      <p:ext uri="{BB962C8B-B14F-4D97-AF65-F5344CB8AC3E}">
        <p14:creationId xmlns:p14="http://schemas.microsoft.com/office/powerpoint/2010/main" val="335181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Extrinsic drivers – professional requirements – there were a number of connections to Schön’s concept of the ‘reflective practitioner’</a:t>
            </a:r>
          </a:p>
          <a:p>
            <a:endParaRPr lang="en-US" dirty="0"/>
          </a:p>
          <a:p>
            <a:r>
              <a:rPr lang="en-US" dirty="0"/>
              <a:t>Intrinsic ideas about learning – linked to development of identity and professional identity</a:t>
            </a:r>
          </a:p>
        </p:txBody>
      </p:sp>
      <p:sp>
        <p:nvSpPr>
          <p:cNvPr id="4" name="Slide Number Placeholder 3"/>
          <p:cNvSpPr>
            <a:spLocks noGrp="1"/>
          </p:cNvSpPr>
          <p:nvPr>
            <p:ph type="sldNum" sz="quarter" idx="10"/>
          </p:nvPr>
        </p:nvSpPr>
        <p:spPr/>
        <p:txBody>
          <a:bodyPr/>
          <a:lstStyle/>
          <a:p>
            <a:fld id="{B8E9293E-F27E-EC49-9203-F4E9C2B8AB33}" type="slidenum">
              <a:rPr lang="en-US" smtClean="0"/>
              <a:t>8</a:t>
            </a:fld>
            <a:endParaRPr lang="en-US"/>
          </a:p>
        </p:txBody>
      </p:sp>
    </p:spTree>
    <p:extLst>
      <p:ext uri="{BB962C8B-B14F-4D97-AF65-F5344CB8AC3E}">
        <p14:creationId xmlns:p14="http://schemas.microsoft.com/office/powerpoint/2010/main" val="2450955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number of participants there is a clear connection with the development of critical thinking  - e.g. Myra Evans, where a reflective approached is added to the professional requirements to add a further more academic element to the degree – takes professional development beyond ‘training’ to another level</a:t>
            </a:r>
          </a:p>
          <a:p>
            <a:endParaRPr lang="en-US" dirty="0"/>
          </a:p>
          <a:p>
            <a:pPr marL="171450" indent="-171450">
              <a:buFontTx/>
              <a:buChar char="-"/>
            </a:pPr>
            <a:r>
              <a:rPr lang="en-US" dirty="0"/>
              <a:t>This chimes elsewhere with Sara Bird (marketing) – and my own practice – law – where reflection and the idea of the reflective practitioner is not embedded but which within a university learning environment can be seen as adding a valuable critical dimension beyond ‘skills’</a:t>
            </a:r>
          </a:p>
          <a:p>
            <a:pPr marL="171450" indent="-171450">
              <a:buFontTx/>
              <a:buChar char="-"/>
            </a:pPr>
            <a:endParaRPr lang="en-US" dirty="0"/>
          </a:p>
          <a:p>
            <a:pPr lvl="0"/>
            <a:r>
              <a:rPr lang="en-US" dirty="0"/>
              <a:t>Ethical dimension – ‘</a:t>
            </a:r>
            <a:r>
              <a:rPr lang="en-GB" dirty="0"/>
              <a:t>To make them think about the impact on society of engineering.  Not all things should be made that can be made however interesting they might be – e.g. nuclear bombs!</a:t>
            </a:r>
            <a:r>
              <a:rPr lang="en-US" dirty="0"/>
              <a:t>  - Wendy Fowles-Sweet – ‘.  In law – way of examining ethical aspects of professional practice – in dispute resolution</a:t>
            </a:r>
            <a:endParaRPr lang="en-GB" dirty="0"/>
          </a:p>
          <a:p>
            <a:r>
              <a:rPr lang="en-US" dirty="0"/>
              <a:t> </a:t>
            </a:r>
            <a:endParaRPr lang="en-GB"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8E9293E-F27E-EC49-9203-F4E9C2B8AB33}" type="slidenum">
              <a:rPr lang="en-US" smtClean="0"/>
              <a:t>9</a:t>
            </a:fld>
            <a:endParaRPr lang="en-US"/>
          </a:p>
        </p:txBody>
      </p:sp>
    </p:spTree>
    <p:extLst>
      <p:ext uri="{BB962C8B-B14F-4D97-AF65-F5344CB8AC3E}">
        <p14:creationId xmlns:p14="http://schemas.microsoft.com/office/powerpoint/2010/main" val="770732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Extended reflection – allowing ongoing development  - iterative cycle – to some extent a sense of ‘Schön’s concept of reflection in action’ – although really the focus is  more on ‘reflection on action’ – deconstructing experiences after the event</a:t>
            </a:r>
          </a:p>
          <a:p>
            <a:endParaRPr lang="en-US" dirty="0"/>
          </a:p>
          <a:p>
            <a:r>
              <a:rPr lang="en-US" dirty="0"/>
              <a:t>Specific activities – the idea of surprise /change/ challenge involved in a particular situation emerges as a theme – shifting thinking using the activity/incident as a vehicle</a:t>
            </a:r>
          </a:p>
        </p:txBody>
      </p:sp>
      <p:sp>
        <p:nvSpPr>
          <p:cNvPr id="4" name="Slide Number Placeholder 3"/>
          <p:cNvSpPr>
            <a:spLocks noGrp="1"/>
          </p:cNvSpPr>
          <p:nvPr>
            <p:ph type="sldNum" sz="quarter" idx="10"/>
          </p:nvPr>
        </p:nvSpPr>
        <p:spPr/>
        <p:txBody>
          <a:bodyPr/>
          <a:lstStyle/>
          <a:p>
            <a:fld id="{B8E9293E-F27E-EC49-9203-F4E9C2B8AB33}" type="slidenum">
              <a:rPr lang="en-US" smtClean="0"/>
              <a:t>10</a:t>
            </a:fld>
            <a:endParaRPr lang="en-US"/>
          </a:p>
        </p:txBody>
      </p:sp>
    </p:spTree>
    <p:extLst>
      <p:ext uri="{BB962C8B-B14F-4D97-AF65-F5344CB8AC3E}">
        <p14:creationId xmlns:p14="http://schemas.microsoft.com/office/powerpoint/2010/main" val="1915658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Reflection on LH side of slide – is used as an aspect of feedback – from self/ tutors/ peers and professionals  - could be linked to theories of Schön – creation f the ‘reflective practicum’ to develop professional abilities in dealing with messy problems – but also transformative  learning  – </a:t>
            </a:r>
            <a:r>
              <a:rPr lang="en-US" dirty="0" err="1"/>
              <a:t>Mezirow</a:t>
            </a:r>
            <a:r>
              <a:rPr lang="en-US" dirty="0"/>
              <a:t>, where reflection is an aspect of social and transformative learning</a:t>
            </a:r>
          </a:p>
          <a:p>
            <a:endParaRPr lang="en-US" dirty="0"/>
          </a:p>
          <a:p>
            <a:endParaRPr lang="en-US" dirty="0"/>
          </a:p>
        </p:txBody>
      </p:sp>
      <p:sp>
        <p:nvSpPr>
          <p:cNvPr id="4" name="Slide Number Placeholder 3"/>
          <p:cNvSpPr>
            <a:spLocks noGrp="1"/>
          </p:cNvSpPr>
          <p:nvPr>
            <p:ph type="sldNum" sz="quarter" idx="10"/>
          </p:nvPr>
        </p:nvSpPr>
        <p:spPr/>
        <p:txBody>
          <a:bodyPr/>
          <a:lstStyle/>
          <a:p>
            <a:fld id="{B8E9293E-F27E-EC49-9203-F4E9C2B8AB33}" type="slidenum">
              <a:rPr lang="en-US" smtClean="0"/>
              <a:t>11</a:t>
            </a:fld>
            <a:endParaRPr lang="en-US"/>
          </a:p>
        </p:txBody>
      </p:sp>
    </p:spTree>
    <p:extLst>
      <p:ext uri="{BB962C8B-B14F-4D97-AF65-F5344CB8AC3E}">
        <p14:creationId xmlns:p14="http://schemas.microsoft.com/office/powerpoint/2010/main" val="2118314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B23E138-D2B1-40A4-B7A2-53BA093CC62C}" type="datetimeFigureOut">
              <a:rPr lang="en-GB" smtClean="0"/>
              <a:t>06/06/2018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116367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23E138-D2B1-40A4-B7A2-53BA093CC62C}" type="datetimeFigureOut">
              <a:rPr lang="en-GB" smtClean="0"/>
              <a:t>06/06/2018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232841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23E138-D2B1-40A4-B7A2-53BA093CC62C}" type="datetimeFigureOut">
              <a:rPr lang="en-GB" smtClean="0"/>
              <a:t>06/06/2018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185157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23E138-D2B1-40A4-B7A2-53BA093CC62C}" type="datetimeFigureOut">
              <a:rPr lang="en-GB" smtClean="0"/>
              <a:t>06/06/2018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129617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23E138-D2B1-40A4-B7A2-53BA093CC62C}" type="datetimeFigureOut">
              <a:rPr lang="en-GB" smtClean="0"/>
              <a:t>06/06/2018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3947455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B23E138-D2B1-40A4-B7A2-53BA093CC62C}" type="datetimeFigureOut">
              <a:rPr lang="en-GB" smtClean="0"/>
              <a:t>06/06/2018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630817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B23E138-D2B1-40A4-B7A2-53BA093CC62C}" type="datetimeFigureOut">
              <a:rPr lang="en-GB" smtClean="0"/>
              <a:t>06/06/2018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336112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B23E138-D2B1-40A4-B7A2-53BA093CC62C}" type="datetimeFigureOut">
              <a:rPr lang="en-GB" smtClean="0"/>
              <a:t>06/06/2018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40197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23E138-D2B1-40A4-B7A2-53BA093CC62C}" type="datetimeFigureOut">
              <a:rPr lang="en-GB" smtClean="0"/>
              <a:t>06/06/2018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85198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23E138-D2B1-40A4-B7A2-53BA093CC62C}" type="datetimeFigureOut">
              <a:rPr lang="en-GB" smtClean="0"/>
              <a:t>06/06/2018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107775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23E138-D2B1-40A4-B7A2-53BA093CC62C}" type="datetimeFigureOut">
              <a:rPr lang="en-GB" smtClean="0"/>
              <a:t>06/06/2018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25B1C2-24FB-4B79-9CDC-04DF1B86ED01}" type="slidenum">
              <a:rPr lang="en-GB" smtClean="0"/>
              <a:t>‹#›</a:t>
            </a:fld>
            <a:endParaRPr lang="en-GB"/>
          </a:p>
        </p:txBody>
      </p:sp>
    </p:spTree>
    <p:extLst>
      <p:ext uri="{BB962C8B-B14F-4D97-AF65-F5344CB8AC3E}">
        <p14:creationId xmlns:p14="http://schemas.microsoft.com/office/powerpoint/2010/main" val="3642941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3E138-D2B1-40A4-B7A2-53BA093CC62C}" type="datetimeFigureOut">
              <a:rPr lang="en-GB" smtClean="0"/>
              <a:t>06/06/2018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25B1C2-24FB-4B79-9CDC-04DF1B86ED01}" type="slidenum">
              <a:rPr lang="en-GB" smtClean="0"/>
              <a:t>‹#›</a:t>
            </a:fld>
            <a:endParaRPr lang="en-GB"/>
          </a:p>
        </p:txBody>
      </p:sp>
    </p:spTree>
    <p:extLst>
      <p:ext uri="{BB962C8B-B14F-4D97-AF65-F5344CB8AC3E}">
        <p14:creationId xmlns:p14="http://schemas.microsoft.com/office/powerpoint/2010/main" val="277985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8275" y="835498"/>
            <a:ext cx="10030146" cy="3416320"/>
          </a:xfrm>
          <a:prstGeom prst="rect">
            <a:avLst/>
          </a:prstGeom>
          <a:noFill/>
        </p:spPr>
        <p:txBody>
          <a:bodyPr wrap="square" rtlCol="0" anchor="t">
            <a:spAutoFit/>
          </a:bodyPr>
          <a:lstStyle/>
          <a:p>
            <a:pPr algn="r"/>
            <a:r>
              <a:rPr lang="en-GB" sz="3600" b="1" dirty="0">
                <a:solidFill>
                  <a:srgbClr val="BF9000"/>
                </a:solidFill>
                <a:latin typeface="Georgia"/>
              </a:rPr>
              <a:t>Developing The Reflective UWE Student</a:t>
            </a:r>
            <a:endParaRPr lang="en-US">
              <a:solidFill>
                <a:srgbClr val="BF9000"/>
              </a:solidFill>
              <a:cs typeface="Calibri"/>
            </a:endParaRPr>
          </a:p>
          <a:p>
            <a:pPr algn="r"/>
            <a:r>
              <a:rPr lang="en-GB" sz="3600" b="1" dirty="0">
                <a:solidFill>
                  <a:srgbClr val="BF9000"/>
                </a:solidFill>
                <a:latin typeface="Georgia"/>
              </a:rPr>
              <a:t>- a collaborative enquiry</a:t>
            </a:r>
            <a:endParaRPr lang="en-GB" dirty="0">
              <a:solidFill>
                <a:srgbClr val="BF9000"/>
              </a:solidFill>
              <a:cs typeface="Calibri"/>
            </a:endParaRPr>
          </a:p>
          <a:p>
            <a:endParaRPr lang="en-GB" dirty="0">
              <a:latin typeface="Tahoma"/>
              <a:ea typeface="Tahoma"/>
              <a:cs typeface="Tahoma"/>
            </a:endParaRPr>
          </a:p>
          <a:p>
            <a:pPr algn="r"/>
            <a:r>
              <a:rPr lang="en-GB" b="1" dirty="0">
                <a:latin typeface="Tahoma"/>
                <a:ea typeface="Tahoma"/>
                <a:cs typeface="Tahoma"/>
              </a:rPr>
              <a:t>Benchmarking the use of reflective practice in learning &amp; teaching at UWE</a:t>
            </a:r>
          </a:p>
          <a:p>
            <a:endParaRPr lang="en-GB" dirty="0">
              <a:latin typeface="Tahoma"/>
              <a:ea typeface="Tahoma"/>
              <a:cs typeface="Tahoma"/>
            </a:endParaRPr>
          </a:p>
          <a:p>
            <a:endParaRPr lang="en-GB" dirty="0">
              <a:latin typeface="Tahoma"/>
              <a:ea typeface="Tahoma"/>
              <a:cs typeface="Tahoma"/>
            </a:endParaRPr>
          </a:p>
          <a:p>
            <a:endParaRPr lang="en-GB" dirty="0">
              <a:latin typeface="Tahoma"/>
              <a:ea typeface="Tahoma"/>
              <a:cs typeface="Tahoma"/>
            </a:endParaRPr>
          </a:p>
          <a:p>
            <a:pPr algn="r"/>
            <a:r>
              <a:rPr lang="en-GB" dirty="0">
                <a:latin typeface="Tahoma"/>
                <a:ea typeface="Tahoma"/>
                <a:cs typeface="Tahoma"/>
              </a:rPr>
              <a:t>Rachel Wood (LAW)</a:t>
            </a:r>
          </a:p>
          <a:p>
            <a:pPr algn="r"/>
            <a:endParaRPr lang="en-GB" dirty="0">
              <a:latin typeface="Tahoma"/>
              <a:ea typeface="Tahoma"/>
              <a:cs typeface="Tahoma"/>
            </a:endParaRPr>
          </a:p>
          <a:p>
            <a:pPr algn="r"/>
            <a:r>
              <a:rPr lang="en-GB" dirty="0">
                <a:latin typeface="Tahoma"/>
                <a:ea typeface="Tahoma"/>
                <a:cs typeface="Tahoma"/>
              </a:rPr>
              <a:t>James Burch (ABE)</a:t>
            </a:r>
          </a:p>
        </p:txBody>
      </p:sp>
      <p:pic>
        <p:nvPicPr>
          <p:cNvPr id="2" name="Picture 2" descr="A close up of a sign&#10;&#10;Description generated with very high confidence">
            <a:extLst>
              <a:ext uri="{FF2B5EF4-FFF2-40B4-BE49-F238E27FC236}">
                <a16:creationId xmlns:a16="http://schemas.microsoft.com/office/drawing/2014/main" id="{8936DC10-A028-41F2-8C68-D2D5DC6D572E}"/>
              </a:ext>
            </a:extLst>
          </p:cNvPr>
          <p:cNvPicPr>
            <a:picLocks noChangeAspect="1"/>
          </p:cNvPicPr>
          <p:nvPr/>
        </p:nvPicPr>
        <p:blipFill>
          <a:blip r:embed="rId2"/>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2498822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AEDF9-A3D5-BE41-BFD1-9B094BFF4111}"/>
              </a:ext>
            </a:extLst>
          </p:cNvPr>
          <p:cNvSpPr>
            <a:spLocks noGrp="1"/>
          </p:cNvSpPr>
          <p:nvPr>
            <p:ph type="title"/>
          </p:nvPr>
        </p:nvSpPr>
        <p:spPr>
          <a:xfrm>
            <a:off x="1495096" y="535918"/>
            <a:ext cx="10515600" cy="1325563"/>
          </a:xfrm>
        </p:spPr>
        <p:txBody>
          <a:bodyPr>
            <a:normAutofit fontScale="90000"/>
          </a:bodyPr>
          <a:lstStyle/>
          <a:p>
            <a:br>
              <a:rPr lang="en-US" dirty="0"/>
            </a:br>
            <a:r>
              <a:rPr lang="en-US" sz="3200" b="1" dirty="0">
                <a:solidFill>
                  <a:srgbClr val="BF9000"/>
                </a:solidFill>
                <a:latin typeface="Georgia"/>
              </a:rPr>
              <a:t>What are we doing?</a:t>
            </a:r>
            <a:br>
              <a:rPr lang="en-US" sz="3200" b="1" dirty="0">
                <a:solidFill>
                  <a:srgbClr val="BF9000"/>
                </a:solidFill>
                <a:latin typeface="Georgia"/>
              </a:rPr>
            </a:br>
            <a:endParaRPr lang="en-US" sz="5300" dirty="0"/>
          </a:p>
        </p:txBody>
      </p:sp>
      <p:sp>
        <p:nvSpPr>
          <p:cNvPr id="4" name="Content Placeholder 3">
            <a:extLst>
              <a:ext uri="{FF2B5EF4-FFF2-40B4-BE49-F238E27FC236}">
                <a16:creationId xmlns:a16="http://schemas.microsoft.com/office/drawing/2014/main" id="{CF649800-42A5-BA4B-99FD-8C40CC306D25}"/>
              </a:ext>
            </a:extLst>
          </p:cNvPr>
          <p:cNvSpPr>
            <a:spLocks noGrp="1"/>
          </p:cNvSpPr>
          <p:nvPr>
            <p:ph sz="half" idx="1"/>
          </p:nvPr>
        </p:nvSpPr>
        <p:spPr>
          <a:xfrm>
            <a:off x="1337441" y="1799349"/>
            <a:ext cx="5181600" cy="4351338"/>
          </a:xfrm>
        </p:spPr>
        <p:txBody>
          <a:bodyPr vert="horz" lIns="91440" tIns="45720" rIns="91440" bIns="45720" rtlCol="0" anchor="t">
            <a:normAutofit/>
          </a:bodyPr>
          <a:lstStyle/>
          <a:p>
            <a:pPr>
              <a:lnSpc>
                <a:spcPct val="129999"/>
              </a:lnSpc>
            </a:pPr>
            <a:r>
              <a:rPr lang="en-US" sz="1800" b="1" dirty="0">
                <a:latin typeface="Tahoma"/>
                <a:ea typeface="Tahoma"/>
                <a:cs typeface="Tahoma"/>
              </a:rPr>
              <a:t>Extended reflective activity includes…</a:t>
            </a:r>
            <a:endParaRPr lang="en-US"/>
          </a:p>
          <a:p>
            <a:pPr>
              <a:lnSpc>
                <a:spcPct val="129999"/>
              </a:lnSpc>
            </a:pPr>
            <a:r>
              <a:rPr lang="en-US" sz="1800" dirty="0">
                <a:latin typeface="Tahoma"/>
                <a:ea typeface="Tahoma"/>
                <a:cs typeface="Tahoma"/>
              </a:rPr>
              <a:t>Learning logs</a:t>
            </a:r>
          </a:p>
          <a:p>
            <a:pPr>
              <a:lnSpc>
                <a:spcPct val="129999"/>
              </a:lnSpc>
            </a:pPr>
            <a:r>
              <a:rPr lang="en-US" sz="1800" dirty="0">
                <a:latin typeface="Tahoma"/>
                <a:ea typeface="Tahoma"/>
                <a:cs typeface="Tahoma"/>
              </a:rPr>
              <a:t>Learning diaries/journals</a:t>
            </a:r>
          </a:p>
          <a:p>
            <a:pPr>
              <a:lnSpc>
                <a:spcPct val="129999"/>
              </a:lnSpc>
            </a:pPr>
            <a:r>
              <a:rPr lang="en-US" sz="1800" dirty="0">
                <a:latin typeface="Tahoma"/>
                <a:ea typeface="Tahoma"/>
                <a:cs typeface="Tahoma"/>
              </a:rPr>
              <a:t>Portfolios (including </a:t>
            </a:r>
            <a:r>
              <a:rPr lang="en-US" sz="1800" dirty="0" err="1">
                <a:latin typeface="Tahoma"/>
                <a:ea typeface="Tahoma"/>
                <a:cs typeface="Tahoma"/>
              </a:rPr>
              <a:t>PebblePad</a:t>
            </a:r>
            <a:r>
              <a:rPr lang="en-US" sz="1800" dirty="0">
                <a:latin typeface="Tahoma"/>
                <a:ea typeface="Tahoma"/>
                <a:cs typeface="Tahoma"/>
              </a:rPr>
              <a:t>)</a:t>
            </a:r>
          </a:p>
          <a:p>
            <a:pPr>
              <a:lnSpc>
                <a:spcPct val="129999"/>
              </a:lnSpc>
            </a:pPr>
            <a:endParaRPr lang="en-US" sz="1800" dirty="0">
              <a:latin typeface="Tahoma"/>
              <a:ea typeface="Tahoma"/>
              <a:cs typeface="Tahoma"/>
            </a:endParaRPr>
          </a:p>
          <a:p>
            <a:pPr marL="0" indent="0">
              <a:lnSpc>
                <a:spcPct val="129999"/>
              </a:lnSpc>
              <a:buNone/>
            </a:pPr>
            <a:r>
              <a:rPr lang="en-US" sz="1800" dirty="0">
                <a:latin typeface="Tahoma"/>
                <a:ea typeface="Tahoma"/>
                <a:cs typeface="Tahoma"/>
              </a:rPr>
              <a:t>Sometimes the whole artefact is assessed, sometimes it provides raw material for a shorter assessment piece.</a:t>
            </a:r>
          </a:p>
          <a:p>
            <a:pPr marL="0" indent="0">
              <a:buNone/>
            </a:pPr>
            <a:endParaRPr lang="en-US" dirty="0"/>
          </a:p>
        </p:txBody>
      </p:sp>
      <p:sp>
        <p:nvSpPr>
          <p:cNvPr id="5" name="Content Placeholder 4">
            <a:extLst>
              <a:ext uri="{FF2B5EF4-FFF2-40B4-BE49-F238E27FC236}">
                <a16:creationId xmlns:a16="http://schemas.microsoft.com/office/drawing/2014/main" id="{2533E66D-24EB-2147-BA12-124D97E681CB}"/>
              </a:ext>
            </a:extLst>
          </p:cNvPr>
          <p:cNvSpPr>
            <a:spLocks noGrp="1"/>
          </p:cNvSpPr>
          <p:nvPr>
            <p:ph sz="half" idx="2"/>
          </p:nvPr>
        </p:nvSpPr>
        <p:spPr>
          <a:xfrm>
            <a:off x="6671441" y="1799349"/>
            <a:ext cx="5181600" cy="4351338"/>
          </a:xfrm>
        </p:spPr>
        <p:txBody>
          <a:bodyPr vert="horz" lIns="91440" tIns="45720" rIns="91440" bIns="45720" rtlCol="0" anchor="t">
            <a:normAutofit/>
          </a:bodyPr>
          <a:lstStyle/>
          <a:p>
            <a:pPr>
              <a:lnSpc>
                <a:spcPct val="129999"/>
              </a:lnSpc>
            </a:pPr>
            <a:r>
              <a:rPr lang="en-US" sz="1800" b="1" dirty="0">
                <a:latin typeface="Tahoma"/>
                <a:ea typeface="Tahoma"/>
                <a:cs typeface="Tahoma"/>
              </a:rPr>
              <a:t>Individual activities include  including…</a:t>
            </a:r>
            <a:endParaRPr lang="en-US"/>
          </a:p>
          <a:p>
            <a:pPr>
              <a:lnSpc>
                <a:spcPct val="129999"/>
              </a:lnSpc>
            </a:pPr>
            <a:r>
              <a:rPr lang="en-US" sz="1800" dirty="0">
                <a:latin typeface="Tahoma"/>
                <a:ea typeface="Tahoma"/>
                <a:cs typeface="Tahoma"/>
              </a:rPr>
              <a:t>Reflection on a ‘mock’ conversation with a patient </a:t>
            </a:r>
          </a:p>
          <a:p>
            <a:pPr>
              <a:lnSpc>
                <a:spcPct val="129999"/>
              </a:lnSpc>
            </a:pPr>
            <a:r>
              <a:rPr lang="en-US" sz="1800" dirty="0">
                <a:latin typeface="Tahoma"/>
                <a:ea typeface="Tahoma"/>
                <a:cs typeface="Tahoma"/>
              </a:rPr>
              <a:t>‘Shut up and write sessions’</a:t>
            </a:r>
          </a:p>
          <a:p>
            <a:pPr>
              <a:lnSpc>
                <a:spcPct val="129999"/>
              </a:lnSpc>
            </a:pPr>
            <a:r>
              <a:rPr lang="en-US" sz="1800" dirty="0">
                <a:latin typeface="Tahoma"/>
                <a:ea typeface="Tahoma"/>
                <a:cs typeface="Tahoma"/>
              </a:rPr>
              <a:t> Reflection on a specific change/event experience </a:t>
            </a:r>
          </a:p>
          <a:p>
            <a:pPr>
              <a:lnSpc>
                <a:spcPct val="129999"/>
              </a:lnSpc>
            </a:pPr>
            <a:r>
              <a:rPr lang="en-US" sz="1800" dirty="0">
                <a:latin typeface="Tahoma"/>
                <a:ea typeface="Tahoma"/>
                <a:cs typeface="Tahoma"/>
              </a:rPr>
              <a:t>‘Post mortem’ industry style report on a development project </a:t>
            </a:r>
            <a:r>
              <a:rPr lang="en-US" dirty="0"/>
              <a:t> </a:t>
            </a:r>
            <a:endParaRPr lang="en-US" dirty="0">
              <a:cs typeface="Calibri"/>
            </a:endParaRPr>
          </a:p>
          <a:p>
            <a:endParaRPr lang="en-US" dirty="0"/>
          </a:p>
        </p:txBody>
      </p:sp>
      <p:pic>
        <p:nvPicPr>
          <p:cNvPr id="3" name="Picture 2" descr="A close up of a sign&#10;&#10;Description generated with very high confidence">
            <a:extLst>
              <a:ext uri="{FF2B5EF4-FFF2-40B4-BE49-F238E27FC236}">
                <a16:creationId xmlns:a16="http://schemas.microsoft.com/office/drawing/2014/main" id="{1CB99597-BEA2-4C73-B3B7-A63B997B3E04}"/>
              </a:ext>
            </a:extLst>
          </p:cNvPr>
          <p:cNvPicPr>
            <a:picLocks noChangeAspect="1"/>
          </p:cNvPicPr>
          <p:nvPr/>
        </p:nvPicPr>
        <p:blipFill>
          <a:blip r:embed="rId3"/>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406613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BBB8-6577-D143-915A-0A7FF0942FE6}"/>
              </a:ext>
            </a:extLst>
          </p:cNvPr>
          <p:cNvSpPr>
            <a:spLocks noGrp="1"/>
          </p:cNvSpPr>
          <p:nvPr>
            <p:ph type="title"/>
          </p:nvPr>
        </p:nvSpPr>
        <p:spPr>
          <a:xfrm>
            <a:off x="1495096" y="496504"/>
            <a:ext cx="10515600" cy="1325563"/>
          </a:xfrm>
        </p:spPr>
        <p:txBody>
          <a:bodyPr>
            <a:normAutofit/>
          </a:bodyPr>
          <a:lstStyle/>
          <a:p>
            <a:r>
              <a:rPr lang="en-US" sz="3200" b="1" dirty="0">
                <a:solidFill>
                  <a:srgbClr val="BF9000"/>
                </a:solidFill>
                <a:latin typeface="Georgia"/>
              </a:rPr>
              <a:t>What are we doing?</a:t>
            </a:r>
          </a:p>
        </p:txBody>
      </p:sp>
      <p:sp>
        <p:nvSpPr>
          <p:cNvPr id="3" name="Content Placeholder 2">
            <a:extLst>
              <a:ext uri="{FF2B5EF4-FFF2-40B4-BE49-F238E27FC236}">
                <a16:creationId xmlns:a16="http://schemas.microsoft.com/office/drawing/2014/main" id="{8449FA0B-B4B7-E446-A9B4-7C191E193D1B}"/>
              </a:ext>
            </a:extLst>
          </p:cNvPr>
          <p:cNvSpPr>
            <a:spLocks noGrp="1"/>
          </p:cNvSpPr>
          <p:nvPr>
            <p:ph sz="half" idx="1"/>
          </p:nvPr>
        </p:nvSpPr>
        <p:spPr>
          <a:xfrm>
            <a:off x="1521372" y="1773073"/>
            <a:ext cx="5181600" cy="4351338"/>
          </a:xfrm>
        </p:spPr>
        <p:txBody>
          <a:bodyPr vert="horz" lIns="91440" tIns="45720" rIns="91440" bIns="45720" rtlCol="0" anchor="t">
            <a:normAutofit fontScale="92500" lnSpcReduction="20000"/>
          </a:bodyPr>
          <a:lstStyle/>
          <a:p>
            <a:pPr marL="0" indent="0">
              <a:lnSpc>
                <a:spcPct val="150000"/>
              </a:lnSpc>
              <a:buNone/>
            </a:pPr>
            <a:r>
              <a:rPr lang="en-US" sz="1800" b="1" dirty="0">
                <a:latin typeface="Tahoma"/>
                <a:ea typeface="Tahoma"/>
                <a:cs typeface="Tahoma"/>
              </a:rPr>
              <a:t>Reflecting with others….’reflection as a collaborative activity’</a:t>
            </a:r>
            <a:endParaRPr lang="en-US">
              <a:cs typeface="Calibri"/>
            </a:endParaRPr>
          </a:p>
          <a:p>
            <a:pPr>
              <a:lnSpc>
                <a:spcPct val="150000"/>
              </a:lnSpc>
            </a:pPr>
            <a:r>
              <a:rPr lang="en-US" sz="1800" dirty="0">
                <a:latin typeface="Tahoma"/>
                <a:ea typeface="Tahoma"/>
                <a:cs typeface="Tahoma"/>
              </a:rPr>
              <a:t>Clinical debriefing sessions (HAS)</a:t>
            </a:r>
          </a:p>
          <a:p>
            <a:pPr>
              <a:lnSpc>
                <a:spcPct val="150000"/>
              </a:lnSpc>
            </a:pPr>
            <a:r>
              <a:rPr lang="en-US" sz="1800" dirty="0">
                <a:latin typeface="Tahoma"/>
                <a:ea typeface="Tahoma"/>
                <a:cs typeface="Tahoma"/>
              </a:rPr>
              <a:t> Within the cycle of classroom learning  (FBL)</a:t>
            </a:r>
          </a:p>
          <a:p>
            <a:pPr>
              <a:lnSpc>
                <a:spcPct val="150000"/>
              </a:lnSpc>
            </a:pPr>
            <a:r>
              <a:rPr lang="en-US" sz="1800" dirty="0">
                <a:latin typeface="Tahoma"/>
                <a:ea typeface="Tahoma"/>
                <a:cs typeface="Tahoma"/>
              </a:rPr>
              <a:t>Contextual and critical discussion woven into ‘studio’ work (ACE)</a:t>
            </a:r>
          </a:p>
          <a:p>
            <a:pPr>
              <a:lnSpc>
                <a:spcPct val="150000"/>
              </a:lnSpc>
            </a:pPr>
            <a:r>
              <a:rPr lang="en-US" sz="1800" dirty="0">
                <a:latin typeface="Tahoma"/>
                <a:ea typeface="Tahoma"/>
                <a:cs typeface="Tahoma"/>
              </a:rPr>
              <a:t>Work-based learning days – critical reflection with practitioners (HAS)</a:t>
            </a:r>
          </a:p>
          <a:p>
            <a:pPr>
              <a:lnSpc>
                <a:spcPct val="150000"/>
              </a:lnSpc>
            </a:pPr>
            <a:r>
              <a:rPr lang="en-US" sz="1800" dirty="0">
                <a:latin typeface="Tahoma"/>
                <a:ea typeface="Tahoma"/>
                <a:cs typeface="Tahoma"/>
              </a:rPr>
              <a:t>One to one dialogues with practitioner-tutors and visiting artists/art professionals (ACE)</a:t>
            </a:r>
          </a:p>
          <a:p>
            <a:pPr>
              <a:lnSpc>
                <a:spcPct val="150000"/>
              </a:lnSpc>
            </a:pPr>
            <a:endParaRPr lang="en-US" sz="1800" dirty="0">
              <a:latin typeface="Tahoma"/>
              <a:ea typeface="Tahoma"/>
              <a:cs typeface="Tahoma"/>
            </a:endParaRPr>
          </a:p>
          <a:p>
            <a:pPr>
              <a:lnSpc>
                <a:spcPct val="150000"/>
              </a:lnSpc>
            </a:pPr>
            <a:endParaRPr lang="en-US" sz="1800" dirty="0">
              <a:latin typeface="Tahoma"/>
              <a:ea typeface="Tahoma"/>
              <a:cs typeface="Tahoma"/>
            </a:endParaRPr>
          </a:p>
          <a:p>
            <a:pPr>
              <a:lnSpc>
                <a:spcPct val="150000"/>
              </a:lnSpc>
            </a:pPr>
            <a:endParaRPr lang="en-US" sz="1800" dirty="0">
              <a:latin typeface="Tahoma"/>
              <a:ea typeface="Tahoma"/>
              <a:cs typeface="Tahoma"/>
            </a:endParaRPr>
          </a:p>
          <a:p>
            <a:pPr>
              <a:lnSpc>
                <a:spcPct val="150000"/>
              </a:lnSpc>
            </a:pPr>
            <a:endParaRPr lang="en-US" sz="1800" dirty="0">
              <a:latin typeface="Tahoma"/>
              <a:ea typeface="Tahoma"/>
              <a:cs typeface="Tahoma"/>
            </a:endParaRPr>
          </a:p>
        </p:txBody>
      </p:sp>
      <p:sp>
        <p:nvSpPr>
          <p:cNvPr id="4" name="Content Placeholder 3">
            <a:extLst>
              <a:ext uri="{FF2B5EF4-FFF2-40B4-BE49-F238E27FC236}">
                <a16:creationId xmlns:a16="http://schemas.microsoft.com/office/drawing/2014/main" id="{B452F1EE-2CC8-9843-B7E2-E4E39A1C317F}"/>
              </a:ext>
            </a:extLst>
          </p:cNvPr>
          <p:cNvSpPr>
            <a:spLocks noGrp="1"/>
          </p:cNvSpPr>
          <p:nvPr>
            <p:ph sz="half" idx="2"/>
          </p:nvPr>
        </p:nvSpPr>
        <p:spPr>
          <a:xfrm>
            <a:off x="6855370" y="1773073"/>
            <a:ext cx="5181600" cy="4351338"/>
          </a:xfrm>
        </p:spPr>
        <p:txBody>
          <a:bodyPr vert="horz" lIns="91440" tIns="45720" rIns="91440" bIns="45720" rtlCol="0" anchor="t">
            <a:normAutofit fontScale="92500" lnSpcReduction="20000"/>
          </a:bodyPr>
          <a:lstStyle/>
          <a:p>
            <a:pPr marL="0" indent="0">
              <a:lnSpc>
                <a:spcPct val="150000"/>
              </a:lnSpc>
              <a:buNone/>
            </a:pPr>
            <a:r>
              <a:rPr lang="en-US" sz="1800" b="1" dirty="0">
                <a:latin typeface="Tahoma"/>
                <a:ea typeface="Tahoma"/>
                <a:cs typeface="Tahoma"/>
              </a:rPr>
              <a:t>Reflection as assessment…</a:t>
            </a:r>
            <a:endParaRPr lang="en-US">
              <a:cs typeface="Calibri"/>
            </a:endParaRPr>
          </a:p>
          <a:p>
            <a:pPr marL="0" indent="0">
              <a:lnSpc>
                <a:spcPct val="150000"/>
              </a:lnSpc>
              <a:buNone/>
            </a:pPr>
            <a:r>
              <a:rPr lang="en-US" sz="1800" b="1" dirty="0">
                <a:latin typeface="Tahoma"/>
                <a:ea typeface="Tahoma"/>
                <a:cs typeface="Tahoma"/>
              </a:rPr>
              <a:t>Reflection supporting other forms of assessment…</a:t>
            </a:r>
          </a:p>
          <a:p>
            <a:pPr>
              <a:lnSpc>
                <a:spcPct val="150000"/>
              </a:lnSpc>
            </a:pPr>
            <a:r>
              <a:rPr lang="en-US" sz="1800" dirty="0">
                <a:latin typeface="Tahoma"/>
                <a:ea typeface="Tahoma"/>
                <a:cs typeface="Tahoma"/>
              </a:rPr>
              <a:t>The experience of working on group presentations (Business and Management)</a:t>
            </a:r>
          </a:p>
          <a:p>
            <a:pPr>
              <a:lnSpc>
                <a:spcPct val="150000"/>
              </a:lnSpc>
            </a:pPr>
            <a:r>
              <a:rPr lang="en-US" sz="1800" dirty="0">
                <a:latin typeface="Tahoma"/>
                <a:ea typeface="Tahoma"/>
                <a:cs typeface="Tahoma"/>
              </a:rPr>
              <a:t>The process of producing academic work (Law and Business and Management))</a:t>
            </a:r>
          </a:p>
          <a:p>
            <a:pPr>
              <a:lnSpc>
                <a:spcPct val="150000"/>
              </a:lnSpc>
            </a:pPr>
            <a:endParaRPr lang="en-US" sz="1800" dirty="0">
              <a:latin typeface="Tahoma"/>
              <a:ea typeface="Tahoma"/>
              <a:cs typeface="Tahoma"/>
            </a:endParaRPr>
          </a:p>
        </p:txBody>
      </p:sp>
      <p:pic>
        <p:nvPicPr>
          <p:cNvPr id="6" name="Picture 2" descr="A close up of a sign&#10;&#10;Description generated with very high confidence">
            <a:extLst>
              <a:ext uri="{FF2B5EF4-FFF2-40B4-BE49-F238E27FC236}">
                <a16:creationId xmlns:a16="http://schemas.microsoft.com/office/drawing/2014/main" id="{5EFD6FB6-5E11-443D-9408-623D42082761}"/>
              </a:ext>
            </a:extLst>
          </p:cNvPr>
          <p:cNvPicPr>
            <a:picLocks noChangeAspect="1"/>
          </p:cNvPicPr>
          <p:nvPr/>
        </p:nvPicPr>
        <p:blipFill>
          <a:blip r:embed="rId3"/>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1109359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5319CC8-B6EF-4F97-AC69-A64A5584DCCA}"/>
              </a:ext>
            </a:extLst>
          </p:cNvPr>
          <p:cNvSpPr txBox="1">
            <a:spLocks/>
          </p:cNvSpPr>
          <p:nvPr/>
        </p:nvSpPr>
        <p:spPr>
          <a:xfrm>
            <a:off x="1495096" y="141780"/>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solidFill>
                  <a:srgbClr val="BF9000"/>
                </a:solidFill>
                <a:latin typeface="Georgia"/>
              </a:rPr>
              <a:t>How are we doing it?</a:t>
            </a:r>
          </a:p>
        </p:txBody>
      </p:sp>
      <p:sp>
        <p:nvSpPr>
          <p:cNvPr id="7" name="Content Placeholder 2">
            <a:extLst>
              <a:ext uri="{FF2B5EF4-FFF2-40B4-BE49-F238E27FC236}">
                <a16:creationId xmlns:a16="http://schemas.microsoft.com/office/drawing/2014/main" id="{96C7B726-73AD-40A0-8219-C1F2D8860A80}"/>
              </a:ext>
            </a:extLst>
          </p:cNvPr>
          <p:cNvSpPr txBox="1">
            <a:spLocks/>
          </p:cNvSpPr>
          <p:nvPr/>
        </p:nvSpPr>
        <p:spPr>
          <a:xfrm>
            <a:off x="1534510" y="1549728"/>
            <a:ext cx="5181600" cy="4968195"/>
          </a:xfrm>
          <a:prstGeom prst="rect">
            <a:avLst/>
          </a:prstGeom>
        </p:spPr>
        <p:txBody>
          <a:bodyPr vert="horz" lIns="91440" tIns="45720" rIns="91440" bIns="45720" rtlCol="0" anchor="t">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9999"/>
              </a:lnSpc>
            </a:pPr>
            <a:r>
              <a:rPr lang="en-US" sz="1800" b="1" dirty="0">
                <a:latin typeface="Tahoma"/>
                <a:ea typeface="Tahoma"/>
                <a:cs typeface="Tahoma"/>
              </a:rPr>
              <a:t>External stimuli (</a:t>
            </a:r>
            <a:r>
              <a:rPr lang="en-US" sz="1800" b="1" dirty="0" err="1">
                <a:latin typeface="Tahoma"/>
                <a:ea typeface="Tahoma"/>
                <a:cs typeface="Tahoma"/>
              </a:rPr>
              <a:t>strangemaking</a:t>
            </a:r>
            <a:r>
              <a:rPr lang="en-US" sz="1800" b="1" dirty="0">
                <a:latin typeface="Tahoma"/>
                <a:ea typeface="Tahoma"/>
                <a:cs typeface="Tahoma"/>
              </a:rPr>
              <a:t>)</a:t>
            </a:r>
            <a:endParaRPr lang="en-US" dirty="0">
              <a:cs typeface="Calibri"/>
            </a:endParaRPr>
          </a:p>
          <a:p>
            <a:pPr marL="285750" indent="-285750" algn="l">
              <a:lnSpc>
                <a:spcPct val="129999"/>
              </a:lnSpc>
              <a:buChar char="•"/>
            </a:pPr>
            <a:r>
              <a:rPr lang="en-US" sz="1800" dirty="0">
                <a:solidFill>
                  <a:srgbClr val="000000"/>
                </a:solidFill>
                <a:latin typeface="Tahoma"/>
                <a:ea typeface="Tahoma"/>
                <a:cs typeface="Tahoma"/>
              </a:rPr>
              <a:t>Discussion of images (HAS &amp; FBL)</a:t>
            </a:r>
          </a:p>
          <a:p>
            <a:pPr marL="285750" indent="-285750" algn="l">
              <a:lnSpc>
                <a:spcPct val="129999"/>
              </a:lnSpc>
              <a:buChar char="•"/>
            </a:pPr>
            <a:r>
              <a:rPr lang="en-US" sz="1800" dirty="0">
                <a:solidFill>
                  <a:srgbClr val="000000"/>
                </a:solidFill>
                <a:latin typeface="Tahoma"/>
                <a:ea typeface="Tahoma"/>
                <a:cs typeface="Tahoma"/>
              </a:rPr>
              <a:t>Skills matrix review (FET/EDM)</a:t>
            </a:r>
          </a:p>
          <a:p>
            <a:pPr marL="285750" indent="-285750" algn="l">
              <a:lnSpc>
                <a:spcPct val="129999"/>
              </a:lnSpc>
              <a:buChar char="•"/>
            </a:pPr>
            <a:r>
              <a:rPr lang="en-US" sz="1800" dirty="0">
                <a:solidFill>
                  <a:srgbClr val="000000"/>
                </a:solidFill>
                <a:latin typeface="Tahoma"/>
                <a:ea typeface="Tahoma"/>
                <a:cs typeface="Tahoma"/>
              </a:rPr>
              <a:t>Discussion of experiential evidence (HAS)</a:t>
            </a:r>
          </a:p>
          <a:p>
            <a:pPr marL="285750" indent="-285750" algn="l">
              <a:lnSpc>
                <a:spcPct val="129999"/>
              </a:lnSpc>
              <a:buChar char="•"/>
            </a:pPr>
            <a:r>
              <a:rPr lang="en-US" sz="1800" dirty="0">
                <a:solidFill>
                  <a:srgbClr val="000000"/>
                </a:solidFill>
                <a:latin typeface="Tahoma"/>
                <a:ea typeface="Tahoma"/>
                <a:cs typeface="Tahoma"/>
              </a:rPr>
              <a:t>Deconstructing </a:t>
            </a:r>
            <a:r>
              <a:rPr lang="en-US" sz="1800">
                <a:solidFill>
                  <a:srgbClr val="000000"/>
                </a:solidFill>
                <a:latin typeface="Tahoma"/>
                <a:ea typeface="Tahoma"/>
                <a:cs typeface="Tahoma"/>
              </a:rPr>
              <a:t>experiential learning (Law)</a:t>
            </a:r>
            <a:endParaRPr lang="en-US" sz="1800" dirty="0">
              <a:solidFill>
                <a:srgbClr val="000000"/>
              </a:solidFill>
              <a:latin typeface="Tahoma"/>
              <a:ea typeface="Tahoma"/>
              <a:cs typeface="Tahoma"/>
            </a:endParaRPr>
          </a:p>
          <a:p>
            <a:pPr algn="l">
              <a:lnSpc>
                <a:spcPct val="129999"/>
              </a:lnSpc>
            </a:pPr>
            <a:r>
              <a:rPr lang="en-US" sz="1800" b="1" dirty="0">
                <a:solidFill>
                  <a:srgbClr val="000000"/>
                </a:solidFill>
                <a:latin typeface="Tahoma"/>
                <a:ea typeface="Tahoma"/>
                <a:cs typeface="Tahoma"/>
              </a:rPr>
              <a:t>Building on knowledge</a:t>
            </a:r>
          </a:p>
          <a:p>
            <a:pPr marL="285750" indent="-285750" algn="l">
              <a:lnSpc>
                <a:spcPct val="129999"/>
              </a:lnSpc>
              <a:buChar char="•"/>
            </a:pPr>
            <a:r>
              <a:rPr lang="en-US" sz="1800" dirty="0">
                <a:solidFill>
                  <a:srgbClr val="000000"/>
                </a:solidFill>
                <a:latin typeface="Tahoma"/>
                <a:ea typeface="Tahoma"/>
                <a:cs typeface="Tahoma"/>
              </a:rPr>
              <a:t>Session debrief, feedback as reflection (Library)</a:t>
            </a:r>
          </a:p>
          <a:p>
            <a:pPr marL="285750" indent="-285750" algn="l">
              <a:lnSpc>
                <a:spcPct val="129999"/>
              </a:lnSpc>
              <a:buChar char="•"/>
            </a:pPr>
            <a:r>
              <a:rPr lang="en-US" sz="1800" dirty="0">
                <a:solidFill>
                  <a:srgbClr val="000000"/>
                </a:solidFill>
                <a:latin typeface="Tahoma"/>
                <a:ea typeface="Tahoma"/>
                <a:cs typeface="Tahoma"/>
              </a:rPr>
              <a:t>One-to-one tutee/tutor discussion (HAS)</a:t>
            </a:r>
          </a:p>
          <a:p>
            <a:pPr marL="285750" indent="-285750" algn="l">
              <a:lnSpc>
                <a:spcPct val="129999"/>
              </a:lnSpc>
              <a:buChar char="•"/>
            </a:pPr>
            <a:r>
              <a:rPr lang="en-GB" sz="1800" dirty="0">
                <a:solidFill>
                  <a:srgbClr val="000000"/>
                </a:solidFill>
                <a:latin typeface="Tahoma"/>
                <a:ea typeface="Tahoma"/>
                <a:cs typeface="Tahoma"/>
              </a:rPr>
              <a:t>Using a reflective model or using broader reflective philosophy/theories (HAS)</a:t>
            </a:r>
            <a:endParaRPr lang="en-US" sz="1800" dirty="0">
              <a:solidFill>
                <a:srgbClr val="000000"/>
              </a:solidFill>
              <a:latin typeface="Tahoma"/>
              <a:ea typeface="Tahoma"/>
              <a:cs typeface="Tahoma"/>
            </a:endParaRPr>
          </a:p>
          <a:p>
            <a:pPr algn="l"/>
            <a:endParaRPr lang="en-US" dirty="0">
              <a:cs typeface="Calibri"/>
            </a:endParaRPr>
          </a:p>
          <a:p>
            <a:endParaRPr lang="en-US" dirty="0"/>
          </a:p>
          <a:p>
            <a:endParaRPr lang="en-US" dirty="0">
              <a:cs typeface="Calibri"/>
            </a:endParaRPr>
          </a:p>
          <a:p>
            <a:endParaRPr lang="en-US" dirty="0">
              <a:cs typeface="Calibri"/>
            </a:endParaRPr>
          </a:p>
        </p:txBody>
      </p:sp>
      <p:sp>
        <p:nvSpPr>
          <p:cNvPr id="9" name="Content Placeholder 3">
            <a:extLst>
              <a:ext uri="{FF2B5EF4-FFF2-40B4-BE49-F238E27FC236}">
                <a16:creationId xmlns:a16="http://schemas.microsoft.com/office/drawing/2014/main" id="{8B3B1143-0874-45B4-9E19-C1681D89D45C}"/>
              </a:ext>
            </a:extLst>
          </p:cNvPr>
          <p:cNvSpPr txBox="1">
            <a:spLocks/>
          </p:cNvSpPr>
          <p:nvPr/>
        </p:nvSpPr>
        <p:spPr>
          <a:xfrm>
            <a:off x="6710855" y="1602280"/>
            <a:ext cx="5181600" cy="4351338"/>
          </a:xfrm>
          <a:prstGeom prst="rect">
            <a:avLst/>
          </a:prstGeom>
        </p:spPr>
        <p:txBody>
          <a:bodyPr anchor="t">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40000"/>
              </a:lnSpc>
              <a:buNone/>
            </a:pPr>
            <a:r>
              <a:rPr lang="en-US" sz="1800" b="1" dirty="0">
                <a:solidFill>
                  <a:srgbClr val="000000"/>
                </a:solidFill>
                <a:latin typeface="Tahoma"/>
                <a:ea typeface="Tahoma"/>
                <a:cs typeface="Tahoma"/>
              </a:rPr>
              <a:t>PROBLEMS OF:</a:t>
            </a:r>
          </a:p>
          <a:p>
            <a:pPr marL="0" indent="0">
              <a:lnSpc>
                <a:spcPct val="140000"/>
              </a:lnSpc>
              <a:buNone/>
            </a:pPr>
            <a:r>
              <a:rPr lang="en-US" sz="1800" b="1" dirty="0">
                <a:solidFill>
                  <a:srgbClr val="000000"/>
                </a:solidFill>
                <a:latin typeface="Tahoma"/>
                <a:ea typeface="Tahoma"/>
                <a:cs typeface="Tahoma"/>
              </a:rPr>
              <a:t>Disciplinary bias</a:t>
            </a:r>
            <a:endParaRPr lang="en-US" b="1" dirty="0">
              <a:solidFill>
                <a:srgbClr val="000000"/>
              </a:solidFill>
              <a:latin typeface="Tahoma"/>
              <a:ea typeface="Tahoma"/>
              <a:cs typeface="Tahoma"/>
            </a:endParaRPr>
          </a:p>
          <a:p>
            <a:pPr marL="0" indent="0">
              <a:lnSpc>
                <a:spcPct val="140000"/>
              </a:lnSpc>
              <a:buNone/>
            </a:pPr>
            <a:r>
              <a:rPr lang="en-GB" sz="1800" b="1" i="1" dirty="0">
                <a:solidFill>
                  <a:srgbClr val="BF9000"/>
                </a:solidFill>
                <a:latin typeface="Georgia"/>
                <a:ea typeface="Tahoma"/>
                <a:cs typeface="Tahoma"/>
              </a:rPr>
              <a:t>the actual term “reflection” would have them running a mile</a:t>
            </a:r>
            <a:r>
              <a:rPr lang="en-GB" sz="1800" b="1" i="1" dirty="0">
                <a:solidFill>
                  <a:srgbClr val="000000"/>
                </a:solidFill>
                <a:latin typeface="Tahoma"/>
                <a:ea typeface="Tahoma"/>
                <a:cs typeface="Tahoma"/>
              </a:rPr>
              <a:t> </a:t>
            </a:r>
            <a:r>
              <a:rPr lang="en-GB" sz="1800" dirty="0">
                <a:solidFill>
                  <a:srgbClr val="000000"/>
                </a:solidFill>
                <a:latin typeface="Tahoma"/>
                <a:ea typeface="Tahoma"/>
                <a:cs typeface="Tahoma"/>
              </a:rPr>
              <a:t>(FET)</a:t>
            </a:r>
            <a:endParaRPr lang="en-US" sz="1800" dirty="0">
              <a:solidFill>
                <a:srgbClr val="000000"/>
              </a:solidFill>
              <a:latin typeface="Tahoma"/>
              <a:ea typeface="Tahoma"/>
              <a:cs typeface="Tahoma"/>
            </a:endParaRPr>
          </a:p>
          <a:p>
            <a:pPr>
              <a:lnSpc>
                <a:spcPct val="140000"/>
              </a:lnSpc>
            </a:pPr>
            <a:r>
              <a:rPr lang="en-US" sz="1800" b="1" dirty="0">
                <a:solidFill>
                  <a:srgbClr val="000000"/>
                </a:solidFill>
                <a:latin typeface="Tahoma"/>
                <a:ea typeface="Tahoma"/>
                <a:cs typeface="Tahoma"/>
              </a:rPr>
              <a:t>Cultural bias</a:t>
            </a:r>
          </a:p>
          <a:p>
            <a:pPr>
              <a:lnSpc>
                <a:spcPct val="140000"/>
              </a:lnSpc>
            </a:pPr>
            <a:r>
              <a:rPr lang="en-US" sz="1800" b="1" dirty="0">
                <a:solidFill>
                  <a:srgbClr val="000000"/>
                </a:solidFill>
                <a:latin typeface="Tahoma"/>
                <a:ea typeface="Tahoma"/>
                <a:cs typeface="Tahoma"/>
              </a:rPr>
              <a:t>Tick Box Reflection</a:t>
            </a:r>
          </a:p>
          <a:p>
            <a:pPr marL="0" indent="0">
              <a:lnSpc>
                <a:spcPct val="140000"/>
              </a:lnSpc>
              <a:buNone/>
            </a:pPr>
            <a:r>
              <a:rPr lang="en-US" sz="2000" b="1" i="1" dirty="0">
                <a:solidFill>
                  <a:srgbClr val="BF9000"/>
                </a:solidFill>
                <a:latin typeface="Georgia"/>
                <a:ea typeface="Tahoma"/>
                <a:cs typeface="Tahoma"/>
              </a:rPr>
              <a:t>cobbled together at the end</a:t>
            </a:r>
            <a:r>
              <a:rPr lang="en-US" sz="1800" b="1" dirty="0">
                <a:solidFill>
                  <a:srgbClr val="000000"/>
                </a:solidFill>
                <a:latin typeface="Tahoma"/>
                <a:ea typeface="Tahoma"/>
                <a:cs typeface="Tahoma"/>
              </a:rPr>
              <a:t> </a:t>
            </a:r>
            <a:r>
              <a:rPr lang="en-US" sz="1800" dirty="0">
                <a:solidFill>
                  <a:srgbClr val="000000"/>
                </a:solidFill>
                <a:latin typeface="Tahoma"/>
                <a:ea typeface="Tahoma"/>
                <a:cs typeface="Tahoma"/>
              </a:rPr>
              <a:t>(FBL)</a:t>
            </a:r>
          </a:p>
          <a:p>
            <a:pPr marL="0" indent="0">
              <a:lnSpc>
                <a:spcPct val="140000"/>
              </a:lnSpc>
              <a:buNone/>
            </a:pPr>
            <a:r>
              <a:rPr lang="en-US" sz="2000" b="1" i="1" dirty="0">
                <a:solidFill>
                  <a:srgbClr val="BF9000"/>
                </a:solidFill>
                <a:latin typeface="Georgia"/>
                <a:ea typeface="Tahoma"/>
                <a:cs typeface="Tahoma"/>
              </a:rPr>
              <a:t>time travel </a:t>
            </a:r>
            <a:r>
              <a:rPr lang="en-US" sz="1800" dirty="0">
                <a:solidFill>
                  <a:srgbClr val="000000"/>
                </a:solidFill>
                <a:latin typeface="Tahoma"/>
                <a:ea typeface="Tahoma"/>
                <a:cs typeface="Tahoma"/>
              </a:rPr>
              <a:t>reflection (FET)</a:t>
            </a:r>
          </a:p>
          <a:p>
            <a:pPr>
              <a:lnSpc>
                <a:spcPct val="140000"/>
              </a:lnSpc>
            </a:pPr>
            <a:r>
              <a:rPr lang="en-US" sz="1800" b="1" dirty="0">
                <a:solidFill>
                  <a:srgbClr val="000000"/>
                </a:solidFill>
                <a:latin typeface="Tahoma"/>
                <a:ea typeface="Tahoma"/>
                <a:cs typeface="Tahoma"/>
              </a:rPr>
              <a:t>Admission of vulnerability</a:t>
            </a:r>
            <a:endParaRPr lang="en-US" sz="1800" b="1">
              <a:solidFill>
                <a:srgbClr val="000000"/>
              </a:solidFill>
              <a:latin typeface="Tahoma"/>
              <a:ea typeface="Tahoma"/>
              <a:cs typeface="Tahoma"/>
            </a:endParaRPr>
          </a:p>
          <a:p>
            <a:pPr>
              <a:lnSpc>
                <a:spcPct val="140000"/>
              </a:lnSpc>
              <a:buNone/>
            </a:pPr>
            <a:r>
              <a:rPr lang="en-GB" sz="1800" b="1" i="1" dirty="0">
                <a:solidFill>
                  <a:srgbClr val="BF9000"/>
                </a:solidFill>
                <a:latin typeface="Georgia"/>
                <a:ea typeface="Tahoma"/>
                <a:cs typeface="Tahoma"/>
              </a:rPr>
              <a:t>students are fearful of admitting failure or getting something wrong and are less likely to admit in their reflections when it happens in fear of getting a lower mark</a:t>
            </a:r>
            <a:r>
              <a:rPr lang="en-GB" sz="1800" b="1" i="1" dirty="0">
                <a:solidFill>
                  <a:srgbClr val="000000"/>
                </a:solidFill>
                <a:latin typeface="Tahoma"/>
                <a:ea typeface="Tahoma"/>
                <a:cs typeface="Tahoma"/>
              </a:rPr>
              <a:t> </a:t>
            </a:r>
            <a:r>
              <a:rPr lang="en-GB" sz="1800" b="1" dirty="0">
                <a:solidFill>
                  <a:srgbClr val="000000"/>
                </a:solidFill>
                <a:latin typeface="Tahoma"/>
                <a:ea typeface="Tahoma"/>
                <a:cs typeface="Tahoma"/>
              </a:rPr>
              <a:t>(ACE)</a:t>
            </a:r>
            <a:endParaRPr lang="en-US" sz="1800" dirty="0">
              <a:solidFill>
                <a:srgbClr val="000000"/>
              </a:solidFill>
              <a:latin typeface="Tahoma"/>
              <a:ea typeface="Tahoma"/>
              <a:cs typeface="Tahoma"/>
            </a:endParaRPr>
          </a:p>
          <a:p>
            <a:endParaRPr lang="en-US" dirty="0">
              <a:cs typeface="Calibri"/>
            </a:endParaRPr>
          </a:p>
        </p:txBody>
      </p:sp>
      <p:pic>
        <p:nvPicPr>
          <p:cNvPr id="2" name="Picture 2" descr="A close up of a sign&#10;&#10;Description generated with very high confidence">
            <a:extLst>
              <a:ext uri="{FF2B5EF4-FFF2-40B4-BE49-F238E27FC236}">
                <a16:creationId xmlns:a16="http://schemas.microsoft.com/office/drawing/2014/main" id="{0AB4D5F0-418A-4E79-A35B-3FC03AE05539}"/>
              </a:ext>
            </a:extLst>
          </p:cNvPr>
          <p:cNvPicPr>
            <a:picLocks noChangeAspect="1"/>
          </p:cNvPicPr>
          <p:nvPr/>
        </p:nvPicPr>
        <p:blipFill>
          <a:blip r:embed="rId2"/>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232249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5876-B683-44D4-BBCA-428E4BB47522}"/>
              </a:ext>
            </a:extLst>
          </p:cNvPr>
          <p:cNvSpPr txBox="1">
            <a:spLocks/>
          </p:cNvSpPr>
          <p:nvPr/>
        </p:nvSpPr>
        <p:spPr>
          <a:xfrm>
            <a:off x="1455683" y="325711"/>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solidFill>
                  <a:srgbClr val="BF9000"/>
                </a:solidFill>
                <a:latin typeface="Georgia"/>
              </a:rPr>
              <a:t>Conclusions</a:t>
            </a:r>
            <a:endParaRPr lang="en-US"/>
          </a:p>
        </p:txBody>
      </p:sp>
      <p:sp>
        <p:nvSpPr>
          <p:cNvPr id="6" name="Content Placeholder 2">
            <a:extLst>
              <a:ext uri="{FF2B5EF4-FFF2-40B4-BE49-F238E27FC236}">
                <a16:creationId xmlns:a16="http://schemas.microsoft.com/office/drawing/2014/main" id="{26E29C36-32B6-46C6-BEF7-992C5B40174E}"/>
              </a:ext>
            </a:extLst>
          </p:cNvPr>
          <p:cNvSpPr txBox="1">
            <a:spLocks/>
          </p:cNvSpPr>
          <p:nvPr/>
        </p:nvSpPr>
        <p:spPr>
          <a:xfrm>
            <a:off x="1429407" y="1773073"/>
            <a:ext cx="5181600" cy="4351338"/>
          </a:xfrm>
          <a:prstGeom prst="rect">
            <a:avLst/>
          </a:prstGeom>
        </p:spPr>
        <p:txBody>
          <a:bodyPr vert="horz" lIns="91440" tIns="45720" rIns="91440" bIns="45720" rtlCol="0" anchor="t">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40000"/>
              </a:lnSpc>
            </a:pPr>
            <a:r>
              <a:rPr lang="en-US" sz="1800" b="1" dirty="0">
                <a:latin typeface="Tahoma"/>
                <a:ea typeface="Tahoma"/>
                <a:cs typeface="Tahoma"/>
              </a:rPr>
              <a:t>Reflection as central to professional learning</a:t>
            </a:r>
            <a:r>
              <a:rPr lang="en-US" dirty="0"/>
              <a:t> </a:t>
            </a:r>
            <a:endParaRPr lang="en-US" dirty="0">
              <a:cs typeface="Calibri"/>
            </a:endParaRPr>
          </a:p>
          <a:p>
            <a:pPr algn="l">
              <a:lnSpc>
                <a:spcPct val="140000"/>
              </a:lnSpc>
            </a:pPr>
            <a:r>
              <a:rPr lang="en-US" sz="2000" b="1" i="1" dirty="0">
                <a:solidFill>
                  <a:srgbClr val="BF9000"/>
                </a:solidFill>
                <a:latin typeface="Georgia"/>
              </a:rPr>
              <a:t>Challenging and supporting art students to reflect on their work and practice, and their identities as ‘artists’, is fundamental to HE-level art education. </a:t>
            </a:r>
            <a:r>
              <a:rPr lang="en-US" sz="1800" dirty="0">
                <a:solidFill>
                  <a:srgbClr val="000000"/>
                </a:solidFill>
                <a:latin typeface="Tahoma"/>
                <a:ea typeface="Tahoma"/>
                <a:cs typeface="Tahoma"/>
              </a:rPr>
              <a:t>(ACE)</a:t>
            </a:r>
          </a:p>
          <a:p>
            <a:pPr algn="l">
              <a:lnSpc>
                <a:spcPct val="140000"/>
              </a:lnSpc>
            </a:pPr>
            <a:r>
              <a:rPr lang="en-US" sz="2000" b="1" i="1" dirty="0">
                <a:solidFill>
                  <a:srgbClr val="BF9000"/>
                </a:solidFill>
                <a:latin typeface="Georgia"/>
                <a:cs typeface="Calibri"/>
              </a:rPr>
              <a:t>Threshold moments informed by reflection are central to this professional development.</a:t>
            </a:r>
            <a:r>
              <a:rPr lang="en-US" sz="2000" b="1" dirty="0">
                <a:solidFill>
                  <a:srgbClr val="BF9000"/>
                </a:solidFill>
                <a:latin typeface="Georgia"/>
                <a:cs typeface="Calibri"/>
              </a:rPr>
              <a:t> </a:t>
            </a:r>
            <a:r>
              <a:rPr lang="en-US" sz="1800" dirty="0">
                <a:solidFill>
                  <a:srgbClr val="000000"/>
                </a:solidFill>
                <a:latin typeface="Tahoma"/>
                <a:ea typeface="Tahoma"/>
                <a:cs typeface="Tahoma"/>
              </a:rPr>
              <a:t>(FET)</a:t>
            </a:r>
          </a:p>
          <a:p>
            <a:pPr algn="l">
              <a:lnSpc>
                <a:spcPct val="140000"/>
              </a:lnSpc>
            </a:pPr>
            <a:r>
              <a:rPr lang="en-GB" sz="2000" b="1" i="1" dirty="0">
                <a:solidFill>
                  <a:srgbClr val="BF9000"/>
                </a:solidFill>
                <a:latin typeface="Georgia"/>
                <a:cs typeface="Calibri"/>
              </a:rPr>
              <a:t>Reflective practice as a catalyst for learning helping students to work through barriers even enabling them to mature.</a:t>
            </a:r>
            <a:r>
              <a:rPr lang="en-GB" sz="2000" b="1" dirty="0">
                <a:solidFill>
                  <a:srgbClr val="BF9000"/>
                </a:solidFill>
                <a:latin typeface="Georgia"/>
                <a:cs typeface="Calibri"/>
              </a:rPr>
              <a:t> </a:t>
            </a:r>
            <a:r>
              <a:rPr lang="en-GB" sz="1800" dirty="0">
                <a:solidFill>
                  <a:srgbClr val="000000"/>
                </a:solidFill>
                <a:latin typeface="Tahoma"/>
                <a:ea typeface="Tahoma"/>
                <a:cs typeface="Tahoma"/>
              </a:rPr>
              <a:t>(FBL)</a:t>
            </a:r>
            <a:endParaRPr lang="en-US" sz="1800" dirty="0">
              <a:solidFill>
                <a:srgbClr val="000000"/>
              </a:solidFill>
              <a:latin typeface="Tahoma"/>
              <a:ea typeface="Tahoma"/>
              <a:cs typeface="Tahoma"/>
            </a:endParaRPr>
          </a:p>
          <a:p>
            <a:pPr algn="l">
              <a:lnSpc>
                <a:spcPct val="140000"/>
              </a:lnSpc>
            </a:pPr>
            <a:r>
              <a:rPr lang="en-GB" sz="2000" b="1" i="1" dirty="0">
                <a:solidFill>
                  <a:srgbClr val="BF9000"/>
                </a:solidFill>
                <a:latin typeface="Georgia"/>
                <a:cs typeface="Calibri"/>
              </a:rPr>
              <a:t>This is what distinguishes a practice-based degree from a pure training course. </a:t>
            </a:r>
            <a:r>
              <a:rPr lang="en-GB" sz="1800" dirty="0">
                <a:solidFill>
                  <a:srgbClr val="000000"/>
                </a:solidFill>
                <a:latin typeface="Tahoma"/>
                <a:ea typeface="Tahoma"/>
                <a:cs typeface="Tahoma"/>
              </a:rPr>
              <a:t>(ACE)</a:t>
            </a:r>
            <a:endParaRPr lang="en-US" sz="1800" dirty="0">
              <a:solidFill>
                <a:srgbClr val="000000"/>
              </a:solidFill>
              <a:latin typeface="Tahoma"/>
              <a:ea typeface="Tahoma"/>
              <a:cs typeface="Tahoma"/>
            </a:endParaRPr>
          </a:p>
          <a:p>
            <a:endParaRPr lang="en-US" dirty="0"/>
          </a:p>
          <a:p>
            <a:endParaRPr lang="en-US" dirty="0"/>
          </a:p>
          <a:p>
            <a:endParaRPr lang="en-US" dirty="0">
              <a:cs typeface="Calibri"/>
            </a:endParaRPr>
          </a:p>
          <a:p>
            <a:endParaRPr lang="en-US" dirty="0">
              <a:cs typeface="Calibri"/>
            </a:endParaRPr>
          </a:p>
        </p:txBody>
      </p:sp>
      <p:sp>
        <p:nvSpPr>
          <p:cNvPr id="8" name="Content Placeholder 3">
            <a:extLst>
              <a:ext uri="{FF2B5EF4-FFF2-40B4-BE49-F238E27FC236}">
                <a16:creationId xmlns:a16="http://schemas.microsoft.com/office/drawing/2014/main" id="{E7E7B18E-EDB9-4BE3-A5A7-224ED4708BB8}"/>
              </a:ext>
            </a:extLst>
          </p:cNvPr>
          <p:cNvSpPr txBox="1">
            <a:spLocks/>
          </p:cNvSpPr>
          <p:nvPr/>
        </p:nvSpPr>
        <p:spPr>
          <a:xfrm>
            <a:off x="6763407" y="1773073"/>
            <a:ext cx="5181600" cy="4351338"/>
          </a:xfrm>
          <a:prstGeom prst="rect">
            <a:avLst/>
          </a:prstGeom>
        </p:spPr>
        <p:txBody>
          <a:bodyPr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9999"/>
              </a:lnSpc>
              <a:buNone/>
            </a:pPr>
            <a:r>
              <a:rPr lang="en-US" sz="1800" b="1" dirty="0">
                <a:solidFill>
                  <a:srgbClr val="000000"/>
                </a:solidFill>
                <a:latin typeface="Tahoma"/>
                <a:ea typeface="Tahoma"/>
                <a:cs typeface="Tahoma"/>
              </a:rPr>
              <a:t>Reflection as a life skill</a:t>
            </a:r>
            <a:endParaRPr lang="en-US" sz="1800" b="1">
              <a:solidFill>
                <a:srgbClr val="000000"/>
              </a:solidFill>
              <a:latin typeface="Tahoma"/>
              <a:ea typeface="Tahoma"/>
              <a:cs typeface="Tahoma"/>
            </a:endParaRPr>
          </a:p>
          <a:p>
            <a:pPr marL="0" indent="0">
              <a:lnSpc>
                <a:spcPct val="129999"/>
              </a:lnSpc>
              <a:buNone/>
            </a:pPr>
            <a:r>
              <a:rPr lang="en-GB" sz="2000" b="1" i="1" dirty="0">
                <a:solidFill>
                  <a:srgbClr val="BF9000"/>
                </a:solidFill>
                <a:latin typeface="Georgia"/>
                <a:cs typeface="Calibri"/>
              </a:rPr>
              <a:t>see how they behave in situations, how their behaviour affects others, what they do well and areas they can make improvements</a:t>
            </a:r>
            <a:r>
              <a:rPr lang="en-GB" sz="2000" i="1" dirty="0">
                <a:solidFill>
                  <a:srgbClr val="BF9000"/>
                </a:solidFill>
                <a:latin typeface="Georgia"/>
                <a:cs typeface="Calibri"/>
              </a:rPr>
              <a:t> </a:t>
            </a:r>
            <a:r>
              <a:rPr lang="en-GB" sz="1800" dirty="0">
                <a:solidFill>
                  <a:srgbClr val="000000"/>
                </a:solidFill>
                <a:latin typeface="Tahoma"/>
                <a:ea typeface="Tahoma"/>
                <a:cs typeface="Tahoma"/>
              </a:rPr>
              <a:t>(HAS)</a:t>
            </a:r>
            <a:endParaRPr lang="en-US" sz="1800" dirty="0">
              <a:solidFill>
                <a:srgbClr val="000000"/>
              </a:solidFill>
              <a:latin typeface="Tahoma"/>
              <a:ea typeface="Tahoma"/>
              <a:cs typeface="Tahoma"/>
            </a:endParaRPr>
          </a:p>
          <a:p>
            <a:pPr marL="0" indent="0">
              <a:lnSpc>
                <a:spcPct val="129999"/>
              </a:lnSpc>
              <a:buNone/>
            </a:pPr>
            <a:endParaRPr lang="en-US" sz="2000" i="1" dirty="0">
              <a:solidFill>
                <a:srgbClr val="BF9000"/>
              </a:solidFill>
              <a:latin typeface="Georgia"/>
            </a:endParaRPr>
          </a:p>
          <a:p>
            <a:pPr marL="0" indent="0">
              <a:lnSpc>
                <a:spcPct val="129999"/>
              </a:lnSpc>
              <a:buNone/>
            </a:pPr>
            <a:r>
              <a:rPr lang="en-US" sz="2000" b="1" i="1" dirty="0">
                <a:solidFill>
                  <a:srgbClr val="3F3F3F"/>
                </a:solidFill>
                <a:latin typeface="Georgia"/>
              </a:rPr>
              <a:t>I would like to know if there is a core set of texts / journals, models, </a:t>
            </a:r>
            <a:r>
              <a:rPr lang="en-US" sz="2000" b="1" i="1" dirty="0" err="1">
                <a:solidFill>
                  <a:srgbClr val="3F3F3F"/>
                </a:solidFill>
                <a:latin typeface="Georgia"/>
              </a:rPr>
              <a:t>etc</a:t>
            </a:r>
            <a:r>
              <a:rPr lang="en-US" sz="2000" b="1" i="1" dirty="0">
                <a:solidFill>
                  <a:srgbClr val="3F3F3F"/>
                </a:solidFill>
                <a:latin typeface="Georgia"/>
              </a:rPr>
              <a:t> that can give me a more solid foundation to the subject</a:t>
            </a:r>
            <a:endParaRPr lang="en-US" sz="2000" b="1" i="1" dirty="0">
              <a:solidFill>
                <a:srgbClr val="3F3F3F"/>
              </a:solidFill>
              <a:latin typeface="Georgia"/>
              <a:cs typeface="Calibri"/>
            </a:endParaRPr>
          </a:p>
          <a:p>
            <a:endParaRPr lang="en-US" dirty="0"/>
          </a:p>
        </p:txBody>
      </p:sp>
      <p:pic>
        <p:nvPicPr>
          <p:cNvPr id="3" name="Picture 2" descr="A close up of a sign&#10;&#10;Description generated with very high confidence">
            <a:extLst>
              <a:ext uri="{FF2B5EF4-FFF2-40B4-BE49-F238E27FC236}">
                <a16:creationId xmlns:a16="http://schemas.microsoft.com/office/drawing/2014/main" id="{1FAB63D4-C8D0-45C2-BAC9-5B7B108DC918}"/>
              </a:ext>
            </a:extLst>
          </p:cNvPr>
          <p:cNvPicPr>
            <a:picLocks noChangeAspect="1"/>
          </p:cNvPicPr>
          <p:nvPr/>
        </p:nvPicPr>
        <p:blipFill>
          <a:blip r:embed="rId2"/>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638237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89206" y="5249843"/>
            <a:ext cx="3428503" cy="707886"/>
          </a:xfrm>
          <a:prstGeom prst="rect">
            <a:avLst/>
          </a:prstGeom>
          <a:noFill/>
        </p:spPr>
        <p:txBody>
          <a:bodyPr wrap="none" rtlCol="0" anchor="t">
            <a:spAutoFit/>
          </a:bodyPr>
          <a:lstStyle/>
          <a:p>
            <a:r>
              <a:rPr lang="en-GB" sz="4000" b="1" dirty="0">
                <a:solidFill>
                  <a:srgbClr val="3F3F3F"/>
                </a:solidFill>
              </a:rPr>
              <a:t>Any questions?</a:t>
            </a:r>
          </a:p>
        </p:txBody>
      </p:sp>
      <p:pic>
        <p:nvPicPr>
          <p:cNvPr id="2" name="Picture 2" descr="A close up of a sign&#10;&#10;Description generated with very high confidence">
            <a:extLst>
              <a:ext uri="{FF2B5EF4-FFF2-40B4-BE49-F238E27FC236}">
                <a16:creationId xmlns:a16="http://schemas.microsoft.com/office/drawing/2014/main" id="{3767BEC5-3CCD-42F2-9FD6-3CFEDB5C8BD7}"/>
              </a:ext>
            </a:extLst>
          </p:cNvPr>
          <p:cNvPicPr>
            <a:picLocks noChangeAspect="1"/>
          </p:cNvPicPr>
          <p:nvPr/>
        </p:nvPicPr>
        <p:blipFill>
          <a:blip r:embed="rId2"/>
          <a:stretch>
            <a:fillRect/>
          </a:stretch>
        </p:blipFill>
        <p:spPr>
          <a:xfrm>
            <a:off x="9716812" y="6186548"/>
            <a:ext cx="1363718" cy="672871"/>
          </a:xfrm>
          <a:prstGeom prst="rect">
            <a:avLst/>
          </a:prstGeom>
        </p:spPr>
      </p:pic>
      <p:sp>
        <p:nvSpPr>
          <p:cNvPr id="6" name="Title 1">
            <a:extLst>
              <a:ext uri="{FF2B5EF4-FFF2-40B4-BE49-F238E27FC236}">
                <a16:creationId xmlns:a16="http://schemas.microsoft.com/office/drawing/2014/main" id="{198AA5C4-AAE0-447B-9AB8-F79D3A9539A3}"/>
              </a:ext>
            </a:extLst>
          </p:cNvPr>
          <p:cNvSpPr txBox="1">
            <a:spLocks/>
          </p:cNvSpPr>
          <p:nvPr/>
        </p:nvSpPr>
        <p:spPr>
          <a:xfrm>
            <a:off x="1455683" y="325711"/>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solidFill>
                  <a:srgbClr val="BF9000"/>
                </a:solidFill>
                <a:latin typeface="Georgia"/>
              </a:rPr>
              <a:t>Conclusions</a:t>
            </a:r>
            <a:endParaRPr lang="en-US" dirty="0"/>
          </a:p>
        </p:txBody>
      </p:sp>
    </p:spTree>
    <p:extLst>
      <p:ext uri="{BB962C8B-B14F-4D97-AF65-F5344CB8AC3E}">
        <p14:creationId xmlns:p14="http://schemas.microsoft.com/office/powerpoint/2010/main" val="2785985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9121-17C8-C14F-9C8E-2711D8542351}"/>
              </a:ext>
            </a:extLst>
          </p:cNvPr>
          <p:cNvSpPr>
            <a:spLocks noGrp="1"/>
          </p:cNvSpPr>
          <p:nvPr>
            <p:ph type="title"/>
          </p:nvPr>
        </p:nvSpPr>
        <p:spPr/>
        <p:txBody>
          <a:bodyPr>
            <a:normAutofit/>
          </a:bodyPr>
          <a:lstStyle/>
          <a:p>
            <a:br>
              <a:rPr lang="en-US" b="1" dirty="0">
                <a:solidFill>
                  <a:srgbClr val="BF9000"/>
                </a:solidFill>
                <a:latin typeface="Georgia"/>
              </a:rPr>
            </a:br>
            <a:r>
              <a:rPr lang="en-US" b="1" dirty="0">
                <a:solidFill>
                  <a:srgbClr val="BF9000"/>
                </a:solidFill>
                <a:latin typeface="Georgia"/>
              </a:rPr>
              <a:t>References</a:t>
            </a:r>
            <a:endParaRPr lang="en-US" dirty="0"/>
          </a:p>
        </p:txBody>
      </p:sp>
      <p:sp>
        <p:nvSpPr>
          <p:cNvPr id="3" name="Content Placeholder 2">
            <a:extLst>
              <a:ext uri="{FF2B5EF4-FFF2-40B4-BE49-F238E27FC236}">
                <a16:creationId xmlns:a16="http://schemas.microsoft.com/office/drawing/2014/main" id="{837B73F9-5F89-E347-9EB4-6A4585C5C7F2}"/>
              </a:ext>
            </a:extLst>
          </p:cNvPr>
          <p:cNvSpPr>
            <a:spLocks noGrp="1"/>
          </p:cNvSpPr>
          <p:nvPr>
            <p:ph idx="1"/>
          </p:nvPr>
        </p:nvSpPr>
        <p:spPr/>
        <p:txBody>
          <a:bodyPr>
            <a:normAutofit fontScale="77500" lnSpcReduction="20000"/>
          </a:bodyPr>
          <a:lstStyle/>
          <a:p>
            <a:r>
              <a:rPr lang="en-US" sz="2100" dirty="0" err="1"/>
              <a:t>Boud</a:t>
            </a:r>
            <a:r>
              <a:rPr lang="en-US" sz="2100" dirty="0"/>
              <a:t>, D. &amp; Walker, D. 1998, "Promoting reflection in professional courses: The challenge of context",  </a:t>
            </a:r>
            <a:r>
              <a:rPr lang="en-US" sz="2100" i="1" dirty="0"/>
              <a:t>Studies in Higher Education, </a:t>
            </a:r>
            <a:r>
              <a:rPr lang="en-US" sz="2100" dirty="0"/>
              <a:t>vol. 23, no. 2, pp. 191-206.</a:t>
            </a:r>
          </a:p>
          <a:p>
            <a:r>
              <a:rPr lang="en-US" sz="2100" dirty="0"/>
              <a:t>Casey, T. (2014), "Reflective practice in legal education: the stages of reflection", </a:t>
            </a:r>
            <a:r>
              <a:rPr lang="en-US" sz="2100" i="1" dirty="0"/>
              <a:t>Clinical Law Review, </a:t>
            </a:r>
            <a:r>
              <a:rPr lang="en-US" sz="2100" dirty="0"/>
              <a:t>vol. 20, no. 2, pp. 317.</a:t>
            </a:r>
          </a:p>
          <a:p>
            <a:r>
              <a:rPr lang="en-US" sz="2100" dirty="0"/>
              <a:t>Dewey, J. (2010), </a:t>
            </a:r>
            <a:r>
              <a:rPr lang="en-US" sz="2100" i="1" dirty="0"/>
              <a:t>How we think, </a:t>
            </a:r>
            <a:r>
              <a:rPr lang="en-US" sz="2100" dirty="0"/>
              <a:t>[</a:t>
            </a:r>
            <a:r>
              <a:rPr lang="en-US" sz="2100" dirty="0" err="1"/>
              <a:t>Facsim</a:t>
            </a:r>
            <a:r>
              <a:rPr lang="en-US" sz="2100" dirty="0"/>
              <a:t>.]. </a:t>
            </a:r>
            <a:r>
              <a:rPr lang="en-US" sz="2100" dirty="0" err="1"/>
              <a:t>edn</a:t>
            </a:r>
            <a:r>
              <a:rPr lang="en-US" sz="2100" dirty="0"/>
              <a:t>, BN, U.S.</a:t>
            </a:r>
          </a:p>
          <a:p>
            <a:r>
              <a:rPr lang="en-US" sz="2100" dirty="0"/>
              <a:t>Gibbs, G. (1988) </a:t>
            </a:r>
            <a:r>
              <a:rPr lang="en-US" sz="2100" i="1" dirty="0"/>
              <a:t>Learning by Doing: A guide to teaching</a:t>
            </a:r>
            <a:r>
              <a:rPr lang="en-US" sz="2100" dirty="0"/>
              <a:t> </a:t>
            </a:r>
            <a:r>
              <a:rPr lang="en-US" sz="2100" i="1" dirty="0"/>
              <a:t>and learning methods</a:t>
            </a:r>
            <a:r>
              <a:rPr lang="en-US" sz="2100" dirty="0"/>
              <a:t>. Oxford: Oxford Polytechnic Further Education Unit.</a:t>
            </a:r>
          </a:p>
          <a:p>
            <a:r>
              <a:rPr lang="en-US" sz="2100" dirty="0"/>
              <a:t>Kolb, D.A. (2015), </a:t>
            </a:r>
            <a:r>
              <a:rPr lang="en-US" sz="2100" i="1" dirty="0"/>
              <a:t>Experiential learning: experience as the source of learning and development, </a:t>
            </a:r>
            <a:r>
              <a:rPr lang="en-US" sz="2100" dirty="0"/>
              <a:t>Second </a:t>
            </a:r>
            <a:r>
              <a:rPr lang="en-US" sz="2100" dirty="0" err="1"/>
              <a:t>edn</a:t>
            </a:r>
            <a:r>
              <a:rPr lang="en-US" sz="2100" dirty="0"/>
              <a:t>, Pearson Education, Upper Saddle River, N. J.</a:t>
            </a:r>
          </a:p>
          <a:p>
            <a:r>
              <a:rPr lang="en-US" sz="2100" dirty="0"/>
              <a:t>Macfarlane, B. &amp; </a:t>
            </a:r>
            <a:r>
              <a:rPr lang="en-US" sz="2100" dirty="0" err="1"/>
              <a:t>Gourlay</a:t>
            </a:r>
            <a:r>
              <a:rPr lang="en-US" sz="2100" dirty="0"/>
              <a:t>, L. (2009), "The reflection game: enacting the penitent self", </a:t>
            </a:r>
            <a:r>
              <a:rPr lang="en-US" sz="2100" i="1" dirty="0"/>
              <a:t>Teaching in Higher Education, </a:t>
            </a:r>
            <a:r>
              <a:rPr lang="en-US" sz="2100" dirty="0"/>
              <a:t>vol. 14, no. 4, pp. 455-459.</a:t>
            </a:r>
          </a:p>
          <a:p>
            <a:r>
              <a:rPr lang="en-GB" sz="2100" dirty="0" err="1"/>
              <a:t>Mezirow</a:t>
            </a:r>
            <a:r>
              <a:rPr lang="en-GB" sz="2100" dirty="0"/>
              <a:t>, J. (1990), </a:t>
            </a:r>
            <a:r>
              <a:rPr lang="en-GB" sz="2100" i="1" dirty="0"/>
              <a:t>Fostering critical reflection in adulthood: a guide to transformative and emancipatory learning, </a:t>
            </a:r>
            <a:r>
              <a:rPr lang="en-GB" sz="2100" dirty="0"/>
              <a:t>Jossey-Bass, San Francisco, CA. </a:t>
            </a:r>
          </a:p>
          <a:p>
            <a:r>
              <a:rPr lang="en-US" sz="2100" dirty="0"/>
              <a:t>Schön, D.A. (1987), </a:t>
            </a:r>
            <a:r>
              <a:rPr lang="en-US" sz="2100" i="1" dirty="0"/>
              <a:t>Educating the reflective practitioner: toward a new design for teaching and learning in the professions, </a:t>
            </a:r>
            <a:r>
              <a:rPr lang="en-US" sz="2100" dirty="0"/>
              <a:t>Jossey-Bass, San Francisco.</a:t>
            </a:r>
          </a:p>
          <a:p>
            <a:r>
              <a:rPr lang="en-US" sz="2100" dirty="0"/>
              <a:t>Webster, H. (2008), “Architectural Education after Schön: Cracks, Blurs, Boundaries and Beyond”, </a:t>
            </a:r>
            <a:r>
              <a:rPr lang="en-US" sz="2100" i="1" dirty="0"/>
              <a:t>Journal for Education in the Built Environment, </a:t>
            </a:r>
            <a:r>
              <a:rPr lang="en-US" sz="2100" dirty="0"/>
              <a:t>3:2 pp.63-74</a:t>
            </a:r>
          </a:p>
          <a:p>
            <a:r>
              <a:rPr lang="en-GB" sz="2100" dirty="0"/>
              <a:t>Wong, A.C.K. (2016) Considering Reflection From the Student Perspective in Higher Education. </a:t>
            </a:r>
            <a:r>
              <a:rPr lang="en-GB" sz="2100" i="1" dirty="0"/>
              <a:t>SAGE Open</a:t>
            </a:r>
            <a:r>
              <a:rPr lang="en-GB" sz="2100" dirty="0"/>
              <a:t>. 6 (1), pp. 1-9</a:t>
            </a:r>
            <a:endParaRPr lang="en-US" sz="2100" dirty="0"/>
          </a:p>
          <a:p>
            <a:endParaRPr lang="en-GB" sz="2100" dirty="0"/>
          </a:p>
          <a:p>
            <a:endParaRPr lang="en-US" dirty="0"/>
          </a:p>
        </p:txBody>
      </p:sp>
    </p:spTree>
    <p:extLst>
      <p:ext uri="{BB962C8B-B14F-4D97-AF65-F5344CB8AC3E}">
        <p14:creationId xmlns:p14="http://schemas.microsoft.com/office/powerpoint/2010/main" val="337565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1447" y="822360"/>
            <a:ext cx="7492542" cy="6093976"/>
          </a:xfrm>
          <a:prstGeom prst="rect">
            <a:avLst/>
          </a:prstGeom>
          <a:noFill/>
        </p:spPr>
        <p:txBody>
          <a:bodyPr wrap="square" rtlCol="0" anchor="t">
            <a:spAutoFit/>
          </a:bodyPr>
          <a:lstStyle/>
          <a:p>
            <a:r>
              <a:rPr lang="en-GB" sz="4000" b="1" dirty="0">
                <a:solidFill>
                  <a:srgbClr val="BF9000"/>
                </a:solidFill>
                <a:latin typeface="Georgia"/>
              </a:rPr>
              <a:t>Our own Pedagogical Challenges</a:t>
            </a:r>
          </a:p>
          <a:p>
            <a:endParaRPr lang="en-GB" dirty="0"/>
          </a:p>
          <a:p>
            <a:r>
              <a:rPr lang="en-GB" sz="2000" b="1" i="1" dirty="0">
                <a:solidFill>
                  <a:srgbClr val="3F3F3F"/>
                </a:solidFill>
                <a:latin typeface="Georgia"/>
                <a:ea typeface="Tahoma"/>
                <a:cs typeface="Tahoma"/>
              </a:rPr>
              <a:t>‘teaching reflective practice is neither obvious or easy’</a:t>
            </a:r>
            <a:r>
              <a:rPr lang="en-GB" sz="2000" b="1" dirty="0">
                <a:solidFill>
                  <a:srgbClr val="3F3F3F"/>
                </a:solidFill>
                <a:latin typeface="Georgia"/>
                <a:ea typeface="Tahoma"/>
                <a:cs typeface="Tahoma"/>
              </a:rPr>
              <a:t>.</a:t>
            </a:r>
          </a:p>
          <a:p>
            <a:pPr algn="r"/>
            <a:r>
              <a:rPr lang="en-GB" dirty="0">
                <a:latin typeface="Tahoma"/>
                <a:ea typeface="Tahoma"/>
                <a:cs typeface="Tahoma"/>
              </a:rPr>
              <a:t>(Casey, 2014)</a:t>
            </a:r>
          </a:p>
          <a:p>
            <a:endParaRPr lang="en-GB" dirty="0">
              <a:latin typeface="Tahoma"/>
              <a:ea typeface="Tahoma"/>
              <a:cs typeface="Tahoma"/>
            </a:endParaRPr>
          </a:p>
          <a:p>
            <a:r>
              <a:rPr lang="en-GB" sz="2000" b="1" i="1" dirty="0">
                <a:solidFill>
                  <a:srgbClr val="3F3F3F"/>
                </a:solidFill>
                <a:latin typeface="Georgia"/>
                <a:ea typeface="Tahoma"/>
                <a:cs typeface="Tahoma"/>
              </a:rPr>
              <a:t>‘…it never quite works for them</a:t>
            </a:r>
            <a:r>
              <a:rPr lang="en-GB" sz="2000" b="1" dirty="0">
                <a:solidFill>
                  <a:srgbClr val="3F3F3F"/>
                </a:solidFill>
                <a:latin typeface="Georgia"/>
                <a:ea typeface="Tahoma"/>
                <a:cs typeface="Tahoma"/>
              </a:rPr>
              <a:t>.’</a:t>
            </a:r>
          </a:p>
          <a:p>
            <a:r>
              <a:rPr lang="en-GB" dirty="0">
                <a:latin typeface="Tahoma"/>
                <a:ea typeface="Tahoma"/>
                <a:cs typeface="Tahoma"/>
              </a:rPr>
              <a:t>                                         (Wong, 2016)</a:t>
            </a:r>
          </a:p>
          <a:p>
            <a:endParaRPr lang="en-GB" dirty="0">
              <a:latin typeface="Tahoma"/>
              <a:ea typeface="Tahoma"/>
              <a:cs typeface="Tahoma"/>
            </a:endParaRPr>
          </a:p>
          <a:p>
            <a:endParaRPr lang="en-GB" dirty="0">
              <a:latin typeface="Tahoma"/>
              <a:ea typeface="Tahoma"/>
              <a:cs typeface="Tahoma"/>
            </a:endParaRPr>
          </a:p>
          <a:p>
            <a:r>
              <a:rPr lang="en-GB" b="1" i="1" dirty="0">
                <a:latin typeface="Georgia" panose="02040502050405020303" pitchFamily="18" charset="0"/>
                <a:ea typeface="Tahoma"/>
                <a:cs typeface="Tahoma"/>
              </a:rPr>
              <a:t>‘whilst it has been expedient to adopt Schön’s theories…they have done so without sufficient understanding of their theoretical limitations and methodological errors; their ‘cracks’, ‘boundaries’ and ‘blurs’’</a:t>
            </a:r>
          </a:p>
          <a:p>
            <a:r>
              <a:rPr lang="en-GB" b="1" i="1" dirty="0">
                <a:latin typeface="Georgia" panose="02040502050405020303" pitchFamily="18" charset="0"/>
                <a:ea typeface="Tahoma"/>
                <a:cs typeface="Tahoma"/>
              </a:rPr>
              <a:t>			(Webster, 2008)</a:t>
            </a:r>
          </a:p>
          <a:p>
            <a:endParaRPr lang="en-GB" b="1" i="1" dirty="0">
              <a:latin typeface="Tahoma"/>
              <a:ea typeface="Tahoma"/>
              <a:cs typeface="Tahoma"/>
            </a:endParaRPr>
          </a:p>
          <a:p>
            <a:endParaRPr lang="en-GB" dirty="0">
              <a:latin typeface="Tahoma"/>
              <a:ea typeface="Tahoma"/>
              <a:cs typeface="Tahoma"/>
            </a:endParaRPr>
          </a:p>
          <a:p>
            <a:endParaRPr lang="en-GB" dirty="0">
              <a:latin typeface="Tahoma"/>
              <a:ea typeface="Tahoma"/>
              <a:cs typeface="Tahoma"/>
            </a:endParaRPr>
          </a:p>
          <a:p>
            <a:endParaRPr lang="en-GB" dirty="0">
              <a:solidFill>
                <a:srgbClr val="FF0000"/>
              </a:solidFill>
              <a:latin typeface="Tahoma"/>
              <a:ea typeface="Tahoma"/>
              <a:cs typeface="Tahoma"/>
            </a:endParaRPr>
          </a:p>
        </p:txBody>
      </p:sp>
      <p:pic>
        <p:nvPicPr>
          <p:cNvPr id="2" name="Picture 2" descr="A close up of a sign&#10;&#10;Description generated with very high confidence">
            <a:extLst>
              <a:ext uri="{FF2B5EF4-FFF2-40B4-BE49-F238E27FC236}">
                <a16:creationId xmlns:a16="http://schemas.microsoft.com/office/drawing/2014/main" id="{F4DA1475-D1BD-410C-9A5E-7FD649CB4501}"/>
              </a:ext>
            </a:extLst>
          </p:cNvPr>
          <p:cNvPicPr>
            <a:picLocks noChangeAspect="1"/>
          </p:cNvPicPr>
          <p:nvPr/>
        </p:nvPicPr>
        <p:blipFill>
          <a:blip r:embed="rId2"/>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324088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3648" y="808284"/>
            <a:ext cx="6410409" cy="984885"/>
          </a:xfrm>
          <a:prstGeom prst="rect">
            <a:avLst/>
          </a:prstGeom>
          <a:noFill/>
        </p:spPr>
        <p:txBody>
          <a:bodyPr wrap="none" rtlCol="0" anchor="t">
            <a:spAutoFit/>
          </a:bodyPr>
          <a:lstStyle/>
          <a:p>
            <a:r>
              <a:rPr lang="en-GB" sz="4000" b="1" dirty="0">
                <a:solidFill>
                  <a:srgbClr val="BF9000"/>
                </a:solidFill>
                <a:latin typeface="Georgia"/>
              </a:rPr>
              <a:t>UWE Context</a:t>
            </a:r>
          </a:p>
          <a:p>
            <a:r>
              <a:rPr lang="en-GB">
                <a:latin typeface="Tahoma"/>
                <a:ea typeface="Tahoma"/>
                <a:cs typeface="Tahoma"/>
              </a:rPr>
              <a:t>Wide range of professional courses all with reflective practice</a:t>
            </a:r>
            <a:endParaRPr lang="en-GB">
              <a:latin typeface="Calibri"/>
              <a:ea typeface="Tahoma"/>
              <a:cs typeface="Calibri"/>
            </a:endParaRPr>
          </a:p>
        </p:txBody>
      </p:sp>
      <p:sp>
        <p:nvSpPr>
          <p:cNvPr id="3" name="TextBox 2"/>
          <p:cNvSpPr txBox="1"/>
          <p:nvPr/>
        </p:nvSpPr>
        <p:spPr>
          <a:xfrm>
            <a:off x="1483648" y="2061900"/>
            <a:ext cx="5768147" cy="3650743"/>
          </a:xfrm>
          <a:prstGeom prst="rect">
            <a:avLst/>
          </a:prstGeom>
          <a:noFill/>
        </p:spPr>
        <p:txBody>
          <a:bodyPr wrap="square" rtlCol="0" anchor="t">
            <a:spAutoFit/>
          </a:bodyPr>
          <a:lstStyle/>
          <a:p>
            <a:pPr>
              <a:lnSpc>
                <a:spcPct val="129999"/>
              </a:lnSpc>
            </a:pPr>
            <a:r>
              <a:rPr lang="en-GB" b="1" dirty="0">
                <a:solidFill>
                  <a:srgbClr val="BF9000"/>
                </a:solidFill>
                <a:latin typeface="Tahoma"/>
                <a:ea typeface="Tahoma"/>
                <a:cs typeface="Tahoma"/>
              </a:rPr>
              <a:t>Education</a:t>
            </a:r>
            <a:endParaRPr lang="en-US"/>
          </a:p>
          <a:p>
            <a:pPr>
              <a:lnSpc>
                <a:spcPct val="129999"/>
              </a:lnSpc>
            </a:pPr>
            <a:r>
              <a:rPr lang="en-GB" b="1" dirty="0">
                <a:solidFill>
                  <a:srgbClr val="BF9000"/>
                </a:solidFill>
                <a:latin typeface="Tahoma"/>
                <a:ea typeface="Tahoma"/>
                <a:cs typeface="Tahoma"/>
              </a:rPr>
              <a:t>Radiography</a:t>
            </a:r>
          </a:p>
          <a:p>
            <a:pPr>
              <a:lnSpc>
                <a:spcPct val="129999"/>
              </a:lnSpc>
            </a:pPr>
            <a:r>
              <a:rPr lang="en-GB" b="1" dirty="0">
                <a:solidFill>
                  <a:srgbClr val="BF9000"/>
                </a:solidFill>
                <a:latin typeface="Tahoma"/>
                <a:ea typeface="Tahoma"/>
                <a:cs typeface="Tahoma"/>
              </a:rPr>
              <a:t>Oncology</a:t>
            </a:r>
          </a:p>
          <a:p>
            <a:pPr>
              <a:lnSpc>
                <a:spcPct val="129999"/>
              </a:lnSpc>
            </a:pPr>
            <a:r>
              <a:rPr lang="en-GB" b="1" dirty="0">
                <a:solidFill>
                  <a:srgbClr val="BF9000"/>
                </a:solidFill>
                <a:latin typeface="Tahoma"/>
                <a:ea typeface="Tahoma"/>
                <a:cs typeface="Tahoma"/>
              </a:rPr>
              <a:t>Marketing</a:t>
            </a:r>
          </a:p>
          <a:p>
            <a:pPr>
              <a:lnSpc>
                <a:spcPct val="129999"/>
              </a:lnSpc>
            </a:pPr>
            <a:r>
              <a:rPr lang="en-GB" b="1" dirty="0">
                <a:solidFill>
                  <a:srgbClr val="BF9000"/>
                </a:solidFill>
                <a:latin typeface="Tahoma"/>
                <a:ea typeface="Tahoma"/>
                <a:cs typeface="Tahoma"/>
              </a:rPr>
              <a:t>Architecture</a:t>
            </a:r>
          </a:p>
          <a:p>
            <a:pPr>
              <a:lnSpc>
                <a:spcPct val="129999"/>
              </a:lnSpc>
            </a:pPr>
            <a:r>
              <a:rPr lang="en-GB" b="1" dirty="0">
                <a:solidFill>
                  <a:srgbClr val="BF9000"/>
                </a:solidFill>
                <a:latin typeface="Tahoma"/>
                <a:ea typeface="Tahoma"/>
                <a:cs typeface="Tahoma"/>
              </a:rPr>
              <a:t>Academic Skills Teaching</a:t>
            </a:r>
          </a:p>
          <a:p>
            <a:pPr>
              <a:lnSpc>
                <a:spcPct val="129999"/>
              </a:lnSpc>
            </a:pPr>
            <a:r>
              <a:rPr lang="en-GB" b="1" dirty="0">
                <a:solidFill>
                  <a:srgbClr val="BF9000"/>
                </a:solidFill>
                <a:latin typeface="Tahoma"/>
                <a:ea typeface="Tahoma"/>
                <a:cs typeface="Tahoma"/>
              </a:rPr>
              <a:t>Midwifery</a:t>
            </a:r>
          </a:p>
          <a:p>
            <a:pPr>
              <a:lnSpc>
                <a:spcPct val="129999"/>
              </a:lnSpc>
            </a:pPr>
            <a:r>
              <a:rPr lang="en-GB" b="1" dirty="0">
                <a:solidFill>
                  <a:srgbClr val="BF9000"/>
                </a:solidFill>
                <a:latin typeface="Tahoma"/>
                <a:ea typeface="Tahoma"/>
                <a:cs typeface="Tahoma"/>
              </a:rPr>
              <a:t>Leadership &amp; Management</a:t>
            </a:r>
          </a:p>
          <a:p>
            <a:pPr>
              <a:lnSpc>
                <a:spcPct val="129999"/>
              </a:lnSpc>
            </a:pPr>
            <a:r>
              <a:rPr lang="en-GB" b="1" dirty="0">
                <a:solidFill>
                  <a:srgbClr val="BF9000"/>
                </a:solidFill>
                <a:latin typeface="Tahoma"/>
                <a:ea typeface="Tahoma"/>
                <a:cs typeface="Tahoma"/>
              </a:rPr>
              <a:t>Journalism</a:t>
            </a:r>
          </a:p>
          <a:p>
            <a:pPr>
              <a:lnSpc>
                <a:spcPct val="129999"/>
              </a:lnSpc>
            </a:pPr>
            <a:r>
              <a:rPr lang="en-GB" b="1" dirty="0">
                <a:solidFill>
                  <a:srgbClr val="BF9000"/>
                </a:solidFill>
                <a:latin typeface="Tahoma"/>
                <a:ea typeface="Tahoma"/>
                <a:cs typeface="Tahoma"/>
              </a:rPr>
              <a:t>Natural Sciences</a:t>
            </a:r>
          </a:p>
        </p:txBody>
      </p:sp>
      <p:sp>
        <p:nvSpPr>
          <p:cNvPr id="5" name="TextBox 4"/>
          <p:cNvSpPr txBox="1"/>
          <p:nvPr/>
        </p:nvSpPr>
        <p:spPr>
          <a:xfrm>
            <a:off x="5444836" y="2061900"/>
            <a:ext cx="5768147" cy="3290644"/>
          </a:xfrm>
          <a:prstGeom prst="rect">
            <a:avLst/>
          </a:prstGeom>
          <a:noFill/>
        </p:spPr>
        <p:txBody>
          <a:bodyPr wrap="square" rtlCol="0" anchor="t">
            <a:spAutoFit/>
          </a:bodyPr>
          <a:lstStyle/>
          <a:p>
            <a:pPr>
              <a:lnSpc>
                <a:spcPct val="129999"/>
              </a:lnSpc>
            </a:pPr>
            <a:r>
              <a:rPr lang="en-GB" b="1" dirty="0">
                <a:solidFill>
                  <a:srgbClr val="BF9000"/>
                </a:solidFill>
                <a:latin typeface="Tahoma"/>
                <a:ea typeface="Tahoma"/>
                <a:cs typeface="Tahoma"/>
              </a:rPr>
              <a:t>Engineering</a:t>
            </a:r>
            <a:endParaRPr lang="en-US"/>
          </a:p>
          <a:p>
            <a:pPr>
              <a:lnSpc>
                <a:spcPct val="129999"/>
              </a:lnSpc>
            </a:pPr>
            <a:r>
              <a:rPr lang="en-GB" b="1" dirty="0">
                <a:solidFill>
                  <a:srgbClr val="BF9000"/>
                </a:solidFill>
                <a:latin typeface="Tahoma"/>
                <a:ea typeface="Tahoma"/>
                <a:cs typeface="Tahoma"/>
              </a:rPr>
              <a:t>Accountancy</a:t>
            </a:r>
          </a:p>
          <a:p>
            <a:pPr>
              <a:lnSpc>
                <a:spcPct val="129999"/>
              </a:lnSpc>
            </a:pPr>
            <a:r>
              <a:rPr lang="en-GB" b="1" dirty="0">
                <a:solidFill>
                  <a:srgbClr val="BF9000"/>
                </a:solidFill>
                <a:latin typeface="Tahoma"/>
                <a:ea typeface="Tahoma"/>
                <a:cs typeface="Tahoma"/>
              </a:rPr>
              <a:t>Fine Art</a:t>
            </a:r>
          </a:p>
          <a:p>
            <a:pPr>
              <a:lnSpc>
                <a:spcPct val="129999"/>
              </a:lnSpc>
            </a:pPr>
            <a:r>
              <a:rPr lang="en-GB" b="1" dirty="0">
                <a:solidFill>
                  <a:srgbClr val="BF9000"/>
                </a:solidFill>
                <a:latin typeface="Tahoma"/>
                <a:ea typeface="Tahoma"/>
                <a:cs typeface="Tahoma"/>
              </a:rPr>
              <a:t>Games Technology</a:t>
            </a:r>
          </a:p>
          <a:p>
            <a:pPr>
              <a:lnSpc>
                <a:spcPct val="129999"/>
              </a:lnSpc>
            </a:pPr>
            <a:r>
              <a:rPr lang="en-GB" b="1" dirty="0">
                <a:solidFill>
                  <a:srgbClr val="BF9000"/>
                </a:solidFill>
                <a:latin typeface="Tahoma"/>
                <a:ea typeface="Tahoma"/>
                <a:cs typeface="Tahoma"/>
              </a:rPr>
              <a:t>Conservation Education</a:t>
            </a:r>
          </a:p>
          <a:p>
            <a:pPr>
              <a:lnSpc>
                <a:spcPct val="129999"/>
              </a:lnSpc>
            </a:pPr>
            <a:r>
              <a:rPr lang="en-GB" b="1" dirty="0">
                <a:solidFill>
                  <a:srgbClr val="BF9000"/>
                </a:solidFill>
                <a:latin typeface="Tahoma"/>
                <a:ea typeface="Tahoma"/>
                <a:cs typeface="Tahoma"/>
              </a:rPr>
              <a:t>Law</a:t>
            </a:r>
          </a:p>
          <a:p>
            <a:pPr>
              <a:lnSpc>
                <a:spcPct val="129999"/>
              </a:lnSpc>
            </a:pPr>
            <a:r>
              <a:rPr lang="en-GB" b="1" dirty="0">
                <a:solidFill>
                  <a:srgbClr val="BF9000"/>
                </a:solidFill>
                <a:latin typeface="Tahoma"/>
                <a:ea typeface="Tahoma"/>
                <a:cs typeface="Tahoma"/>
              </a:rPr>
              <a:t>Geography</a:t>
            </a:r>
          </a:p>
          <a:p>
            <a:pPr>
              <a:lnSpc>
                <a:spcPct val="129999"/>
              </a:lnSpc>
            </a:pPr>
            <a:r>
              <a:rPr lang="en-GB" b="1" dirty="0">
                <a:solidFill>
                  <a:srgbClr val="BF9000"/>
                </a:solidFill>
                <a:latin typeface="Tahoma"/>
                <a:ea typeface="Tahoma"/>
                <a:cs typeface="Tahoma"/>
              </a:rPr>
              <a:t>Social Work</a:t>
            </a:r>
          </a:p>
          <a:p>
            <a:pPr>
              <a:lnSpc>
                <a:spcPct val="129999"/>
              </a:lnSpc>
            </a:pPr>
            <a:r>
              <a:rPr lang="en-GB" b="1" dirty="0">
                <a:solidFill>
                  <a:srgbClr val="BF9000"/>
                </a:solidFill>
                <a:latin typeface="Tahoma"/>
                <a:ea typeface="Tahoma"/>
                <a:cs typeface="Tahoma"/>
              </a:rPr>
              <a:t>Psychology</a:t>
            </a:r>
          </a:p>
        </p:txBody>
      </p:sp>
      <p:sp>
        <p:nvSpPr>
          <p:cNvPr id="6" name="TextBox 5"/>
          <p:cNvSpPr txBox="1"/>
          <p:nvPr/>
        </p:nvSpPr>
        <p:spPr>
          <a:xfrm>
            <a:off x="1483648" y="5864809"/>
            <a:ext cx="6591228" cy="369332"/>
          </a:xfrm>
          <a:prstGeom prst="rect">
            <a:avLst/>
          </a:prstGeom>
          <a:noFill/>
        </p:spPr>
        <p:txBody>
          <a:bodyPr wrap="none" rtlCol="0" anchor="t">
            <a:spAutoFit/>
          </a:bodyPr>
          <a:lstStyle/>
          <a:p>
            <a:r>
              <a:rPr lang="en-GB" i="1" dirty="0">
                <a:latin typeface="Tahoma"/>
                <a:ea typeface="Tahoma"/>
                <a:cs typeface="Tahoma"/>
              </a:rPr>
              <a:t>But all different approaches, intentions and intended outcomes</a:t>
            </a:r>
          </a:p>
        </p:txBody>
      </p:sp>
      <p:pic>
        <p:nvPicPr>
          <p:cNvPr id="2" name="Picture 2" descr="A close up of a sign&#10;&#10;Description generated with very high confidence">
            <a:extLst>
              <a:ext uri="{FF2B5EF4-FFF2-40B4-BE49-F238E27FC236}">
                <a16:creationId xmlns:a16="http://schemas.microsoft.com/office/drawing/2014/main" id="{71EC9067-69FB-4043-86D0-FF320EBEBF01}"/>
              </a:ext>
            </a:extLst>
          </p:cNvPr>
          <p:cNvPicPr>
            <a:picLocks noChangeAspect="1"/>
          </p:cNvPicPr>
          <p:nvPr/>
        </p:nvPicPr>
        <p:blipFill>
          <a:blip r:embed="rId2"/>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143151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3648" y="821422"/>
            <a:ext cx="8517075" cy="1261884"/>
          </a:xfrm>
          <a:prstGeom prst="rect">
            <a:avLst/>
          </a:prstGeom>
          <a:noFill/>
        </p:spPr>
        <p:txBody>
          <a:bodyPr wrap="none" rtlCol="0" anchor="t">
            <a:spAutoFit/>
          </a:bodyPr>
          <a:lstStyle/>
          <a:p>
            <a:r>
              <a:rPr lang="en-GB" sz="4000" b="1" dirty="0">
                <a:solidFill>
                  <a:srgbClr val="BF9000"/>
                </a:solidFill>
                <a:latin typeface="Georgia"/>
                <a:ea typeface="Tahoma"/>
                <a:cs typeface="Tahoma"/>
              </a:rPr>
              <a:t>Collaborative Group for the day</a:t>
            </a:r>
          </a:p>
          <a:p>
            <a:endParaRPr lang="en-GB" dirty="0"/>
          </a:p>
          <a:p>
            <a:r>
              <a:rPr lang="en-GB" dirty="0">
                <a:latin typeface="Tahoma"/>
                <a:ea typeface="Tahoma"/>
                <a:cs typeface="Tahoma"/>
              </a:rPr>
              <a:t>Seventeen participants across all four Faculties:</a:t>
            </a:r>
          </a:p>
        </p:txBody>
      </p:sp>
      <p:sp>
        <p:nvSpPr>
          <p:cNvPr id="3" name="TextBox 2"/>
          <p:cNvSpPr txBox="1"/>
          <p:nvPr/>
        </p:nvSpPr>
        <p:spPr>
          <a:xfrm>
            <a:off x="1483648" y="2508590"/>
            <a:ext cx="3714061" cy="3650743"/>
          </a:xfrm>
          <a:prstGeom prst="rect">
            <a:avLst/>
          </a:prstGeom>
          <a:noFill/>
        </p:spPr>
        <p:txBody>
          <a:bodyPr wrap="square" rtlCol="0" anchor="t">
            <a:spAutoFit/>
          </a:bodyPr>
          <a:lstStyle/>
          <a:p>
            <a:pPr>
              <a:lnSpc>
                <a:spcPct val="129999"/>
              </a:lnSpc>
            </a:pPr>
            <a:r>
              <a:rPr lang="en-GB" b="1" dirty="0">
                <a:solidFill>
                  <a:srgbClr val="BF9000"/>
                </a:solidFill>
                <a:latin typeface="Tahoma"/>
                <a:ea typeface="Tahoma"/>
                <a:cs typeface="Tahoma"/>
              </a:rPr>
              <a:t>Claire Bennett</a:t>
            </a:r>
            <a:endParaRPr lang="en-US" dirty="0"/>
          </a:p>
          <a:p>
            <a:pPr>
              <a:lnSpc>
                <a:spcPct val="129999"/>
              </a:lnSpc>
            </a:pPr>
            <a:r>
              <a:rPr lang="en-GB" b="1" dirty="0">
                <a:solidFill>
                  <a:srgbClr val="BF9000"/>
                </a:solidFill>
                <a:latin typeface="Tahoma"/>
                <a:ea typeface="Tahoma"/>
                <a:cs typeface="Tahoma"/>
              </a:rPr>
              <a:t>Sara Bird</a:t>
            </a:r>
          </a:p>
          <a:p>
            <a:pPr>
              <a:lnSpc>
                <a:spcPct val="129999"/>
              </a:lnSpc>
            </a:pPr>
            <a:r>
              <a:rPr lang="en-GB" b="1" dirty="0">
                <a:solidFill>
                  <a:srgbClr val="BF9000"/>
                </a:solidFill>
                <a:latin typeface="Tahoma"/>
                <a:ea typeface="Tahoma"/>
                <a:cs typeface="Tahoma"/>
              </a:rPr>
              <a:t>James Burch</a:t>
            </a:r>
          </a:p>
          <a:p>
            <a:pPr>
              <a:lnSpc>
                <a:spcPct val="129999"/>
              </a:lnSpc>
            </a:pPr>
            <a:r>
              <a:rPr lang="en-GB" b="1" dirty="0">
                <a:solidFill>
                  <a:srgbClr val="BF9000"/>
                </a:solidFill>
                <a:latin typeface="Tahoma"/>
                <a:ea typeface="Tahoma"/>
                <a:cs typeface="Tahoma"/>
              </a:rPr>
              <a:t>Jackie Chelin</a:t>
            </a:r>
          </a:p>
          <a:p>
            <a:pPr>
              <a:lnSpc>
                <a:spcPct val="129999"/>
              </a:lnSpc>
            </a:pPr>
            <a:r>
              <a:rPr lang="en-GB" b="1" dirty="0">
                <a:solidFill>
                  <a:srgbClr val="BF9000"/>
                </a:solidFill>
                <a:latin typeface="Tahoma"/>
                <a:ea typeface="Tahoma"/>
                <a:cs typeface="Tahoma"/>
              </a:rPr>
              <a:t>Stephen Hunt</a:t>
            </a:r>
          </a:p>
          <a:p>
            <a:pPr>
              <a:lnSpc>
                <a:spcPct val="129999"/>
              </a:lnSpc>
            </a:pPr>
            <a:r>
              <a:rPr lang="en-GB" b="1" dirty="0">
                <a:solidFill>
                  <a:srgbClr val="BF9000"/>
                </a:solidFill>
                <a:latin typeface="Tahoma"/>
                <a:ea typeface="Tahoma"/>
                <a:cs typeface="Tahoma"/>
              </a:rPr>
              <a:t>Janette Chianese</a:t>
            </a:r>
          </a:p>
          <a:p>
            <a:pPr>
              <a:lnSpc>
                <a:spcPct val="129999"/>
              </a:lnSpc>
            </a:pPr>
            <a:r>
              <a:rPr lang="en-GB" b="1" dirty="0">
                <a:solidFill>
                  <a:srgbClr val="BF9000"/>
                </a:solidFill>
                <a:latin typeface="Tahoma"/>
                <a:ea typeface="Tahoma"/>
                <a:cs typeface="Tahoma"/>
              </a:rPr>
              <a:t>Gareth Edwards</a:t>
            </a:r>
          </a:p>
          <a:p>
            <a:pPr>
              <a:lnSpc>
                <a:spcPct val="129999"/>
              </a:lnSpc>
            </a:pPr>
            <a:r>
              <a:rPr lang="en-GB" b="1" dirty="0">
                <a:solidFill>
                  <a:srgbClr val="BF9000"/>
                </a:solidFill>
                <a:latin typeface="Tahoma"/>
                <a:ea typeface="Tahoma"/>
                <a:cs typeface="Tahoma"/>
              </a:rPr>
              <a:t>Myra Evans</a:t>
            </a:r>
          </a:p>
          <a:p>
            <a:pPr>
              <a:lnSpc>
                <a:spcPct val="129999"/>
              </a:lnSpc>
            </a:pPr>
            <a:r>
              <a:rPr lang="en-GB" b="1" dirty="0">
                <a:solidFill>
                  <a:srgbClr val="BF9000"/>
                </a:solidFill>
                <a:latin typeface="Tahoma"/>
                <a:ea typeface="Tahoma"/>
                <a:cs typeface="Tahoma"/>
              </a:rPr>
              <a:t>Wendy Fowles-Sweet</a:t>
            </a:r>
            <a:endParaRPr lang="en-US" dirty="0"/>
          </a:p>
          <a:p>
            <a:pPr>
              <a:lnSpc>
                <a:spcPct val="129999"/>
              </a:lnSpc>
            </a:pPr>
            <a:endParaRPr lang="en-GB" b="1" dirty="0">
              <a:solidFill>
                <a:srgbClr val="BF9000"/>
              </a:solidFill>
              <a:latin typeface="Tahoma"/>
              <a:ea typeface="Tahoma"/>
              <a:cs typeface="Tahoma"/>
            </a:endParaRPr>
          </a:p>
        </p:txBody>
      </p:sp>
      <p:sp>
        <p:nvSpPr>
          <p:cNvPr id="5" name="TextBox 4"/>
          <p:cNvSpPr txBox="1"/>
          <p:nvPr/>
        </p:nvSpPr>
        <p:spPr>
          <a:xfrm>
            <a:off x="5617113" y="2508590"/>
            <a:ext cx="3079170" cy="2930546"/>
          </a:xfrm>
          <a:prstGeom prst="rect">
            <a:avLst/>
          </a:prstGeom>
          <a:noFill/>
        </p:spPr>
        <p:txBody>
          <a:bodyPr wrap="square" rtlCol="0" anchor="t">
            <a:spAutoFit/>
          </a:bodyPr>
          <a:lstStyle/>
          <a:p>
            <a:pPr>
              <a:lnSpc>
                <a:spcPct val="129999"/>
              </a:lnSpc>
            </a:pPr>
            <a:r>
              <a:rPr lang="en-GB" b="1" dirty="0">
                <a:solidFill>
                  <a:srgbClr val="BF9000"/>
                </a:solidFill>
                <a:latin typeface="Tahoma"/>
                <a:ea typeface="Tahoma"/>
                <a:cs typeface="Tahoma"/>
              </a:rPr>
              <a:t>Lynne Lawrence</a:t>
            </a:r>
          </a:p>
          <a:p>
            <a:pPr>
              <a:lnSpc>
                <a:spcPct val="129999"/>
              </a:lnSpc>
            </a:pPr>
            <a:r>
              <a:rPr lang="en-GB" b="1" dirty="0">
                <a:solidFill>
                  <a:srgbClr val="BF9000"/>
                </a:solidFill>
                <a:latin typeface="Tahoma"/>
                <a:ea typeface="Tahoma"/>
                <a:cs typeface="Tahoma"/>
              </a:rPr>
              <a:t>Ursula Lucas</a:t>
            </a:r>
          </a:p>
          <a:p>
            <a:pPr>
              <a:lnSpc>
                <a:spcPct val="129999"/>
              </a:lnSpc>
            </a:pPr>
            <a:r>
              <a:rPr lang="en-GB" b="1" dirty="0">
                <a:solidFill>
                  <a:srgbClr val="BF9000"/>
                </a:solidFill>
                <a:latin typeface="Tahoma"/>
                <a:ea typeface="Tahoma"/>
                <a:cs typeface="Tahoma"/>
              </a:rPr>
              <a:t>Gillian </a:t>
            </a:r>
            <a:r>
              <a:rPr lang="en-GB" b="1" dirty="0" err="1">
                <a:solidFill>
                  <a:srgbClr val="BF9000"/>
                </a:solidFill>
                <a:latin typeface="Tahoma"/>
                <a:ea typeface="Tahoma"/>
                <a:cs typeface="Tahoma"/>
              </a:rPr>
              <a:t>Ottley</a:t>
            </a:r>
            <a:endParaRPr lang="en-GB" b="1" dirty="0">
              <a:solidFill>
                <a:srgbClr val="BF9000"/>
              </a:solidFill>
              <a:latin typeface="Tahoma"/>
              <a:ea typeface="Tahoma"/>
              <a:cs typeface="Tahoma"/>
            </a:endParaRPr>
          </a:p>
          <a:p>
            <a:pPr>
              <a:lnSpc>
                <a:spcPct val="129999"/>
              </a:lnSpc>
            </a:pPr>
            <a:r>
              <a:rPr lang="en-GB" b="1" dirty="0">
                <a:solidFill>
                  <a:srgbClr val="BF9000"/>
                </a:solidFill>
                <a:latin typeface="Tahoma"/>
                <a:ea typeface="Tahoma"/>
                <a:cs typeface="Tahoma"/>
              </a:rPr>
              <a:t>Phaik Tan</a:t>
            </a:r>
          </a:p>
          <a:p>
            <a:pPr>
              <a:lnSpc>
                <a:spcPct val="129999"/>
              </a:lnSpc>
            </a:pPr>
            <a:r>
              <a:rPr lang="en-GB" b="1" dirty="0">
                <a:solidFill>
                  <a:srgbClr val="BF9000"/>
                </a:solidFill>
                <a:latin typeface="Tahoma"/>
                <a:ea typeface="Tahoma"/>
                <a:cs typeface="Tahoma"/>
              </a:rPr>
              <a:t>Mike Ricketts</a:t>
            </a:r>
          </a:p>
          <a:p>
            <a:pPr>
              <a:lnSpc>
                <a:spcPct val="129999"/>
              </a:lnSpc>
            </a:pPr>
            <a:r>
              <a:rPr lang="en-GB" b="1" dirty="0">
                <a:solidFill>
                  <a:srgbClr val="BF9000"/>
                </a:solidFill>
                <a:latin typeface="Tahoma"/>
                <a:ea typeface="Tahoma"/>
                <a:cs typeface="Tahoma"/>
              </a:rPr>
              <a:t>Simon Scarle</a:t>
            </a:r>
          </a:p>
          <a:p>
            <a:pPr>
              <a:lnSpc>
                <a:spcPct val="129999"/>
              </a:lnSpc>
            </a:pPr>
            <a:r>
              <a:rPr lang="en-GB" b="1" dirty="0">
                <a:solidFill>
                  <a:srgbClr val="BF9000"/>
                </a:solidFill>
                <a:latin typeface="Tahoma"/>
                <a:ea typeface="Tahoma"/>
                <a:cs typeface="Tahoma"/>
              </a:rPr>
              <a:t>Amanda Webber</a:t>
            </a:r>
          </a:p>
          <a:p>
            <a:pPr>
              <a:lnSpc>
                <a:spcPct val="129999"/>
              </a:lnSpc>
            </a:pPr>
            <a:r>
              <a:rPr lang="en-GB" b="1" dirty="0">
                <a:solidFill>
                  <a:srgbClr val="BF9000"/>
                </a:solidFill>
                <a:latin typeface="Tahoma"/>
                <a:ea typeface="Tahoma"/>
                <a:cs typeface="Tahoma"/>
              </a:rPr>
              <a:t>Rachel Wood</a:t>
            </a:r>
          </a:p>
        </p:txBody>
      </p:sp>
      <p:pic>
        <p:nvPicPr>
          <p:cNvPr id="2" name="Picture 2" descr="A close up of a sign&#10;&#10;Description generated with very high confidence">
            <a:extLst>
              <a:ext uri="{FF2B5EF4-FFF2-40B4-BE49-F238E27FC236}">
                <a16:creationId xmlns:a16="http://schemas.microsoft.com/office/drawing/2014/main" id="{1F10A461-B6E5-4534-8C43-F7B8059387AA}"/>
              </a:ext>
            </a:extLst>
          </p:cNvPr>
          <p:cNvPicPr>
            <a:picLocks noChangeAspect="1"/>
          </p:cNvPicPr>
          <p:nvPr/>
        </p:nvPicPr>
        <p:blipFill>
          <a:blip r:embed="rId2"/>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326832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3481" y="803910"/>
            <a:ext cx="8683787" cy="707886"/>
          </a:xfrm>
          <a:prstGeom prst="rect">
            <a:avLst/>
          </a:prstGeom>
          <a:noFill/>
        </p:spPr>
        <p:txBody>
          <a:bodyPr wrap="none" rtlCol="0" anchor="t">
            <a:spAutoFit/>
          </a:bodyPr>
          <a:lstStyle/>
          <a:p>
            <a:r>
              <a:rPr lang="en-GB" sz="4000" b="1" dirty="0">
                <a:solidFill>
                  <a:srgbClr val="BF9000"/>
                </a:solidFill>
                <a:latin typeface="Georgia"/>
              </a:rPr>
              <a:t>Process: a collaborative enquiry</a:t>
            </a:r>
            <a:r>
              <a:rPr lang="en-GB" b="1" dirty="0"/>
              <a:t> </a:t>
            </a:r>
          </a:p>
        </p:txBody>
      </p:sp>
      <p:sp>
        <p:nvSpPr>
          <p:cNvPr id="3" name="TextBox 2"/>
          <p:cNvSpPr txBox="1"/>
          <p:nvPr/>
        </p:nvSpPr>
        <p:spPr>
          <a:xfrm>
            <a:off x="1499756" y="1511710"/>
            <a:ext cx="8968092" cy="4330416"/>
          </a:xfrm>
          <a:prstGeom prst="rect">
            <a:avLst/>
          </a:prstGeom>
          <a:noFill/>
        </p:spPr>
        <p:txBody>
          <a:bodyPr wrap="square" rtlCol="0" anchor="t">
            <a:spAutoFit/>
          </a:bodyPr>
          <a:lstStyle/>
          <a:p>
            <a:pPr>
              <a:lnSpc>
                <a:spcPct val="129999"/>
              </a:lnSpc>
            </a:pPr>
            <a:r>
              <a:rPr lang="en-GB" dirty="0">
                <a:latin typeface="Tahoma"/>
                <a:ea typeface="Tahoma"/>
                <a:cs typeface="Tahoma"/>
              </a:rPr>
              <a:t>Iterative cycle of:</a:t>
            </a:r>
            <a:endParaRPr lang="en-US" dirty="0"/>
          </a:p>
          <a:p>
            <a:pPr>
              <a:lnSpc>
                <a:spcPct val="129999"/>
              </a:lnSpc>
            </a:pPr>
            <a:r>
              <a:rPr lang="en-GB" b="1" dirty="0">
                <a:solidFill>
                  <a:srgbClr val="BF9000"/>
                </a:solidFill>
                <a:latin typeface="Tahoma"/>
                <a:ea typeface="Tahoma"/>
                <a:cs typeface="Tahoma"/>
              </a:rPr>
              <a:t>INPUT : CONVERSATION : REFLECTION : REFRESHMENTS</a:t>
            </a:r>
          </a:p>
          <a:p>
            <a:pPr>
              <a:lnSpc>
                <a:spcPct val="129999"/>
              </a:lnSpc>
            </a:pPr>
            <a:r>
              <a:rPr lang="en-GB" dirty="0">
                <a:latin typeface="Tahoma"/>
                <a:ea typeface="Tahoma"/>
                <a:cs typeface="Tahoma"/>
              </a:rPr>
              <a:t>Four iterations of this cycle asking:</a:t>
            </a:r>
          </a:p>
          <a:p>
            <a:pPr>
              <a:lnSpc>
                <a:spcPct val="129999"/>
              </a:lnSpc>
            </a:pPr>
            <a:endParaRPr lang="en-GB" dirty="0">
              <a:latin typeface="Tahoma"/>
              <a:ea typeface="Tahoma"/>
              <a:cs typeface="Tahoma"/>
            </a:endParaRPr>
          </a:p>
          <a:p>
            <a:pPr>
              <a:lnSpc>
                <a:spcPct val="129999"/>
              </a:lnSpc>
            </a:pPr>
            <a:r>
              <a:rPr lang="en-GB" b="1" dirty="0">
                <a:solidFill>
                  <a:srgbClr val="BF9000"/>
                </a:solidFill>
                <a:latin typeface="Tahoma"/>
                <a:ea typeface="Tahoma"/>
                <a:cs typeface="Tahoma"/>
              </a:rPr>
              <a:t>WHAT WE DO?</a:t>
            </a:r>
          </a:p>
          <a:p>
            <a:pPr>
              <a:lnSpc>
                <a:spcPct val="129999"/>
              </a:lnSpc>
            </a:pPr>
            <a:r>
              <a:rPr lang="en-GB" b="1" dirty="0">
                <a:solidFill>
                  <a:srgbClr val="BF9000"/>
                </a:solidFill>
                <a:latin typeface="Tahoma"/>
                <a:ea typeface="Tahoma"/>
                <a:cs typeface="Tahoma"/>
              </a:rPr>
              <a:t>WHY WE DO IT?</a:t>
            </a:r>
          </a:p>
          <a:p>
            <a:pPr>
              <a:lnSpc>
                <a:spcPct val="129999"/>
              </a:lnSpc>
            </a:pPr>
            <a:r>
              <a:rPr lang="en-GB" b="1" dirty="0">
                <a:solidFill>
                  <a:srgbClr val="BF9000"/>
                </a:solidFill>
                <a:latin typeface="Tahoma"/>
                <a:ea typeface="Tahoma"/>
                <a:cs typeface="Tahoma"/>
              </a:rPr>
              <a:t>WHAT WORKS WHAT DOESN’T WORK (particularly assessment)?</a:t>
            </a:r>
          </a:p>
          <a:p>
            <a:pPr>
              <a:lnSpc>
                <a:spcPct val="129999"/>
              </a:lnSpc>
            </a:pPr>
            <a:r>
              <a:rPr lang="en-GB" b="1" dirty="0">
                <a:solidFill>
                  <a:srgbClr val="BF9000"/>
                </a:solidFill>
                <a:latin typeface="Tahoma"/>
                <a:ea typeface="Tahoma"/>
                <a:cs typeface="Tahoma"/>
              </a:rPr>
              <a:t>WHAT WE DON’T KNOW (&amp; would like to do next)</a:t>
            </a:r>
          </a:p>
          <a:p>
            <a:pPr>
              <a:lnSpc>
                <a:spcPct val="129999"/>
              </a:lnSpc>
            </a:pPr>
            <a:endParaRPr lang="en-GB" dirty="0">
              <a:latin typeface="Tahoma"/>
              <a:ea typeface="Tahoma"/>
              <a:cs typeface="Tahoma"/>
            </a:endParaRPr>
          </a:p>
          <a:p>
            <a:pPr>
              <a:lnSpc>
                <a:spcPct val="129999"/>
              </a:lnSpc>
            </a:pPr>
            <a:r>
              <a:rPr lang="en-GB" dirty="0">
                <a:latin typeface="Tahoma"/>
                <a:ea typeface="Tahoma"/>
                <a:cs typeface="Tahoma"/>
              </a:rPr>
              <a:t>In order to develop a co-authored report to benchmark the use of reflective practice in learning &amp; teaching at UWE</a:t>
            </a:r>
          </a:p>
          <a:p>
            <a:endParaRPr lang="en-GB" dirty="0"/>
          </a:p>
        </p:txBody>
      </p:sp>
      <p:pic>
        <p:nvPicPr>
          <p:cNvPr id="2" name="Picture 2" descr="A close up of a sign&#10;&#10;Description generated with very high confidence">
            <a:extLst>
              <a:ext uri="{FF2B5EF4-FFF2-40B4-BE49-F238E27FC236}">
                <a16:creationId xmlns:a16="http://schemas.microsoft.com/office/drawing/2014/main" id="{062E8097-DE09-4FB1-9063-32B8C062A8B5}"/>
              </a:ext>
            </a:extLst>
          </p:cNvPr>
          <p:cNvPicPr>
            <a:picLocks noChangeAspect="1"/>
          </p:cNvPicPr>
          <p:nvPr/>
        </p:nvPicPr>
        <p:blipFill>
          <a:blip r:embed="rId2"/>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1684120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C918A8-9E59-B247-B9C1-C5F4F84A4E3A}"/>
              </a:ext>
            </a:extLst>
          </p:cNvPr>
          <p:cNvSpPr>
            <a:spLocks noGrp="1"/>
          </p:cNvSpPr>
          <p:nvPr>
            <p:ph idx="1"/>
          </p:nvPr>
        </p:nvSpPr>
        <p:spPr>
          <a:xfrm>
            <a:off x="1573924" y="984797"/>
            <a:ext cx="8663152" cy="4351338"/>
          </a:xfrm>
        </p:spPr>
        <p:txBody>
          <a:bodyPr vert="horz" lIns="91440" tIns="45720" rIns="91440" bIns="45720" rtlCol="0" anchor="t">
            <a:normAutofit/>
          </a:bodyPr>
          <a:lstStyle/>
          <a:p>
            <a:pPr marL="0" indent="0">
              <a:buNone/>
            </a:pPr>
            <a:r>
              <a:rPr lang="en-GB" sz="4000" b="1" i="1" dirty="0">
                <a:solidFill>
                  <a:srgbClr val="BF9000"/>
                </a:solidFill>
                <a:latin typeface="Georgia"/>
                <a:ea typeface="Tahoma"/>
                <a:cs typeface="Tahoma"/>
              </a:rPr>
              <a:t>Having a reflective capacity is essential for life-long learning.  It affects one’s personal/ professional/ work/ life, i.e. it affects all aspects of one’s being</a:t>
            </a:r>
            <a:r>
              <a:rPr lang="en-GB" sz="4000" b="1" i="1" dirty="0">
                <a:solidFill>
                  <a:srgbClr val="BF9000"/>
                </a:solidFill>
                <a:latin typeface="Georgia"/>
                <a:cs typeface="Calibri"/>
              </a:rPr>
              <a:t>.</a:t>
            </a:r>
            <a:endParaRPr lang="en-US" sz="4000" b="1">
              <a:solidFill>
                <a:srgbClr val="BF9000"/>
              </a:solidFill>
              <a:latin typeface="Georgia"/>
            </a:endParaRPr>
          </a:p>
          <a:p>
            <a:pPr marL="0" indent="0" algn="r">
              <a:buNone/>
            </a:pPr>
            <a:r>
              <a:rPr lang="en-GB" sz="1800" dirty="0" err="1">
                <a:latin typeface="Tahoma"/>
                <a:ea typeface="Tahoma"/>
                <a:cs typeface="Tahoma"/>
              </a:rPr>
              <a:t>Phaik</a:t>
            </a:r>
            <a:r>
              <a:rPr lang="en-GB" sz="1800" dirty="0">
                <a:latin typeface="Tahoma"/>
                <a:ea typeface="Tahoma"/>
                <a:cs typeface="Tahoma"/>
              </a:rPr>
              <a:t> Tan, Accounting (FBL)</a:t>
            </a:r>
          </a:p>
          <a:p>
            <a:endParaRPr lang="en-US" dirty="0"/>
          </a:p>
        </p:txBody>
      </p:sp>
    </p:spTree>
    <p:extLst>
      <p:ext uri="{BB962C8B-B14F-4D97-AF65-F5344CB8AC3E}">
        <p14:creationId xmlns:p14="http://schemas.microsoft.com/office/powerpoint/2010/main" val="1800734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CA2C-F0EE-8742-8A41-E233AB8914A5}"/>
              </a:ext>
            </a:extLst>
          </p:cNvPr>
          <p:cNvSpPr>
            <a:spLocks noGrp="1"/>
          </p:cNvSpPr>
          <p:nvPr>
            <p:ph type="title"/>
          </p:nvPr>
        </p:nvSpPr>
        <p:spPr>
          <a:xfrm>
            <a:off x="1495096" y="496504"/>
            <a:ext cx="10896600" cy="1325563"/>
          </a:xfrm>
        </p:spPr>
        <p:txBody>
          <a:bodyPr/>
          <a:lstStyle/>
          <a:p>
            <a:r>
              <a:rPr lang="en-US" sz="3200" b="1" dirty="0">
                <a:solidFill>
                  <a:srgbClr val="BF9000"/>
                </a:solidFill>
                <a:latin typeface="Georgia"/>
              </a:rPr>
              <a:t>What do we mean when we talk about ‘reflection’?</a:t>
            </a:r>
          </a:p>
        </p:txBody>
      </p:sp>
      <p:sp>
        <p:nvSpPr>
          <p:cNvPr id="3" name="Content Placeholder 2">
            <a:extLst>
              <a:ext uri="{FF2B5EF4-FFF2-40B4-BE49-F238E27FC236}">
                <a16:creationId xmlns:a16="http://schemas.microsoft.com/office/drawing/2014/main" id="{E696D4F0-A503-5547-AD32-FB79B03F45C6}"/>
              </a:ext>
            </a:extLst>
          </p:cNvPr>
          <p:cNvSpPr>
            <a:spLocks noGrp="1"/>
          </p:cNvSpPr>
          <p:nvPr>
            <p:ph sz="half" idx="1"/>
          </p:nvPr>
        </p:nvSpPr>
        <p:spPr>
          <a:xfrm>
            <a:off x="1495096" y="1641694"/>
            <a:ext cx="5181600" cy="4351338"/>
          </a:xfrm>
        </p:spPr>
        <p:txBody>
          <a:bodyPr vert="horz" lIns="91440" tIns="45720" rIns="91440" bIns="45720" rtlCol="0" anchor="t">
            <a:normAutofit fontScale="70000" lnSpcReduction="20000"/>
          </a:bodyPr>
          <a:lstStyle/>
          <a:p>
            <a:pPr marL="0" indent="0">
              <a:lnSpc>
                <a:spcPct val="150000"/>
              </a:lnSpc>
              <a:buNone/>
            </a:pPr>
            <a:r>
              <a:rPr lang="en-GB" sz="2000" b="1" i="1" dirty="0">
                <a:solidFill>
                  <a:srgbClr val="3F3F3F"/>
                </a:solidFill>
                <a:latin typeface="Georgia"/>
                <a:ea typeface="Tahoma"/>
                <a:cs typeface="Tahoma"/>
              </a:rPr>
              <a:t>Can we do more to ‘sell’ reflective ability as a life skill, something that employers will value, as a skill where individuals curate their own career progress and evaluate and learn as they go along, rather than relying upon others to do this for them?</a:t>
            </a:r>
            <a:endParaRPr lang="en-US" sz="2000" b="1" dirty="0">
              <a:solidFill>
                <a:srgbClr val="3F3F3F"/>
              </a:solidFill>
              <a:latin typeface="Georgia"/>
            </a:endParaRPr>
          </a:p>
          <a:p>
            <a:pPr marL="0" indent="0" algn="r">
              <a:buNone/>
            </a:pPr>
            <a:r>
              <a:rPr lang="en-GB" sz="1800" dirty="0">
                <a:latin typeface="Tahoma"/>
                <a:ea typeface="Tahoma"/>
                <a:cs typeface="Tahoma"/>
              </a:rPr>
              <a:t>Sara Bird, Marketing (FBL)</a:t>
            </a:r>
          </a:p>
          <a:p>
            <a:pPr marL="0" indent="0">
              <a:lnSpc>
                <a:spcPct val="150000"/>
              </a:lnSpc>
              <a:buNone/>
            </a:pPr>
            <a:r>
              <a:rPr lang="en-US" sz="2000" b="1" i="1" dirty="0">
                <a:solidFill>
                  <a:srgbClr val="3F3F3F"/>
                </a:solidFill>
                <a:latin typeface="Georgia"/>
                <a:ea typeface="Tahoma"/>
                <a:cs typeface="Tahoma"/>
              </a:rPr>
              <a:t>Taking forward the learning from an experience to improve skills and ultimately practice.</a:t>
            </a:r>
            <a:r>
              <a:rPr lang="en-GB" sz="2000" b="1" i="1" dirty="0">
                <a:solidFill>
                  <a:srgbClr val="3F3F3F"/>
                </a:solidFill>
                <a:latin typeface="Georgia"/>
                <a:ea typeface="Tahoma"/>
                <a:cs typeface="Tahoma"/>
              </a:rPr>
              <a:t> </a:t>
            </a:r>
            <a:r>
              <a:rPr lang="en-US" sz="2000" b="1" i="1" dirty="0">
                <a:solidFill>
                  <a:srgbClr val="3F3F3F"/>
                </a:solidFill>
                <a:latin typeface="Georgia"/>
                <a:ea typeface="Tahoma"/>
                <a:cs typeface="Tahoma"/>
              </a:rPr>
              <a:t>Reflection can lead to increased self-awareness and increased receptiveness to change.  Practitioners should feel empowered to action change/ to improve practice </a:t>
            </a:r>
            <a:r>
              <a:rPr lang="en-GB" sz="2000" b="1" i="1" dirty="0">
                <a:solidFill>
                  <a:srgbClr val="3F3F3F"/>
                </a:solidFill>
                <a:latin typeface="Georgia"/>
                <a:ea typeface="Tahoma"/>
                <a:cs typeface="Tahoma"/>
              </a:rPr>
              <a:t> </a:t>
            </a:r>
            <a:r>
              <a:rPr lang="en-US" sz="2000" b="1" i="1" dirty="0">
                <a:solidFill>
                  <a:srgbClr val="3F3F3F"/>
                </a:solidFill>
                <a:latin typeface="Georgia"/>
                <a:ea typeface="Tahoma"/>
                <a:cs typeface="Tahoma"/>
              </a:rPr>
              <a:t>Could also be potentially linked to improved personal resilience?</a:t>
            </a:r>
          </a:p>
          <a:p>
            <a:pPr marL="0" indent="0" algn="r">
              <a:lnSpc>
                <a:spcPct val="150000"/>
              </a:lnSpc>
              <a:buNone/>
            </a:pPr>
            <a:r>
              <a:rPr lang="en-US" sz="1800" dirty="0">
                <a:solidFill>
                  <a:srgbClr val="000000"/>
                </a:solidFill>
                <a:latin typeface="Tahoma"/>
                <a:ea typeface="Tahoma"/>
                <a:cs typeface="Tahoma"/>
              </a:rPr>
              <a:t>Janette </a:t>
            </a:r>
            <a:r>
              <a:rPr lang="en-US" sz="1800" dirty="0" err="1">
                <a:solidFill>
                  <a:srgbClr val="000000"/>
                </a:solidFill>
                <a:latin typeface="Tahoma"/>
                <a:ea typeface="Tahoma"/>
                <a:cs typeface="Tahoma"/>
              </a:rPr>
              <a:t>Chianese</a:t>
            </a:r>
            <a:r>
              <a:rPr lang="en-US" sz="1800" dirty="0">
                <a:solidFill>
                  <a:srgbClr val="000000"/>
                </a:solidFill>
                <a:latin typeface="Tahoma"/>
                <a:ea typeface="Tahoma"/>
                <a:cs typeface="Tahoma"/>
              </a:rPr>
              <a:t> (HAS)</a:t>
            </a:r>
          </a:p>
          <a:p>
            <a:endParaRPr lang="en-GB" i="1" dirty="0">
              <a:cs typeface="Calibri"/>
            </a:endParaRPr>
          </a:p>
          <a:p>
            <a:pPr marL="0" indent="0">
              <a:buNone/>
            </a:pPr>
            <a:endParaRPr lang="en-US" dirty="0">
              <a:cs typeface="Calibri"/>
            </a:endParaRPr>
          </a:p>
        </p:txBody>
      </p:sp>
      <p:sp>
        <p:nvSpPr>
          <p:cNvPr id="4" name="Content Placeholder 3">
            <a:extLst>
              <a:ext uri="{FF2B5EF4-FFF2-40B4-BE49-F238E27FC236}">
                <a16:creationId xmlns:a16="http://schemas.microsoft.com/office/drawing/2014/main" id="{C492DC79-CAFA-D344-9BE6-3B1C2EF26779}"/>
              </a:ext>
            </a:extLst>
          </p:cNvPr>
          <p:cNvSpPr>
            <a:spLocks noGrp="1"/>
          </p:cNvSpPr>
          <p:nvPr>
            <p:ph sz="half" idx="2"/>
          </p:nvPr>
        </p:nvSpPr>
        <p:spPr>
          <a:xfrm>
            <a:off x="6829096" y="1641694"/>
            <a:ext cx="5181600" cy="4351338"/>
          </a:xfrm>
        </p:spPr>
        <p:txBody>
          <a:bodyPr vert="horz" lIns="91440" tIns="45720" rIns="91440" bIns="45720" rtlCol="0" anchor="t">
            <a:normAutofit fontScale="70000" lnSpcReduction="20000"/>
          </a:bodyPr>
          <a:lstStyle/>
          <a:p>
            <a:pPr marL="0" indent="0">
              <a:lnSpc>
                <a:spcPct val="150000"/>
              </a:lnSpc>
              <a:buNone/>
            </a:pPr>
            <a:r>
              <a:rPr lang="en-US" sz="2000" b="1" i="1" dirty="0">
                <a:solidFill>
                  <a:srgbClr val="595959"/>
                </a:solidFill>
                <a:latin typeface="Georgia"/>
              </a:rPr>
              <a:t>Asking WHY alongside WHAT, HOW and WHEN; learning from what’s done and related impact to help identify what to do and related implications – both professionally and personally.</a:t>
            </a:r>
            <a:r>
              <a:rPr lang="en-US" sz="2000" b="1" dirty="0">
                <a:solidFill>
                  <a:srgbClr val="595959"/>
                </a:solidFill>
                <a:latin typeface="Georgia"/>
              </a:rPr>
              <a:t> </a:t>
            </a:r>
          </a:p>
          <a:p>
            <a:pPr marL="0" indent="0" algn="r">
              <a:lnSpc>
                <a:spcPct val="150000"/>
              </a:lnSpc>
              <a:buNone/>
            </a:pPr>
            <a:r>
              <a:rPr lang="en-US" sz="1800" dirty="0">
                <a:latin typeface="Tahoma"/>
                <a:ea typeface="Tahoma"/>
                <a:cs typeface="Tahoma"/>
              </a:rPr>
              <a:t>Wendy Fowles-Sweet, Engineering (FET)</a:t>
            </a:r>
          </a:p>
          <a:p>
            <a:pPr marL="0" indent="0" algn="r">
              <a:lnSpc>
                <a:spcPct val="150000"/>
              </a:lnSpc>
              <a:buNone/>
            </a:pPr>
            <a:endParaRPr lang="en-US" sz="1800" dirty="0">
              <a:solidFill>
                <a:srgbClr val="000000"/>
              </a:solidFill>
              <a:latin typeface="Tahoma"/>
              <a:ea typeface="Tahoma"/>
              <a:cs typeface="Tahoma"/>
            </a:endParaRPr>
          </a:p>
          <a:p>
            <a:pPr marL="0" indent="0">
              <a:lnSpc>
                <a:spcPct val="150000"/>
              </a:lnSpc>
              <a:buNone/>
            </a:pPr>
            <a:r>
              <a:rPr lang="en-GB" sz="2000" b="1" i="1" dirty="0">
                <a:solidFill>
                  <a:srgbClr val="3F3F3F"/>
                </a:solidFill>
                <a:latin typeface="Georgia"/>
              </a:rPr>
              <a:t>I guess my definition of reflection in these modules is for students to step outside their experiences inside and outside the classroom and look back on how they are experiencing the input of knowledge and what this means for them as a practicing manager. </a:t>
            </a:r>
            <a:endParaRPr lang="en-GB" sz="2000" b="1" i="1" dirty="0">
              <a:solidFill>
                <a:srgbClr val="3F3F3F"/>
              </a:solidFill>
              <a:latin typeface="Georgia"/>
              <a:cs typeface="Calibri"/>
            </a:endParaRPr>
          </a:p>
          <a:p>
            <a:pPr marL="0" indent="0" algn="r">
              <a:lnSpc>
                <a:spcPct val="150000"/>
              </a:lnSpc>
              <a:buNone/>
            </a:pPr>
            <a:r>
              <a:rPr lang="en-GB" sz="1800" dirty="0">
                <a:latin typeface="Tahoma"/>
                <a:ea typeface="Tahoma"/>
                <a:cs typeface="Tahoma"/>
              </a:rPr>
              <a:t>Gareth Edwards, Business and Management (FBL)</a:t>
            </a:r>
          </a:p>
          <a:p>
            <a:endParaRPr lang="en-GB" dirty="0"/>
          </a:p>
          <a:p>
            <a:endParaRPr lang="en-US" dirty="0"/>
          </a:p>
        </p:txBody>
      </p:sp>
      <p:pic>
        <p:nvPicPr>
          <p:cNvPr id="6" name="Picture 2" descr="A close up of a sign&#10;&#10;Description generated with very high confidence">
            <a:extLst>
              <a:ext uri="{FF2B5EF4-FFF2-40B4-BE49-F238E27FC236}">
                <a16:creationId xmlns:a16="http://schemas.microsoft.com/office/drawing/2014/main" id="{C96DD1DB-E884-4B55-9894-DB2FA587962D}"/>
              </a:ext>
            </a:extLst>
          </p:cNvPr>
          <p:cNvPicPr>
            <a:picLocks noChangeAspect="1"/>
          </p:cNvPicPr>
          <p:nvPr/>
        </p:nvPicPr>
        <p:blipFill>
          <a:blip r:embed="rId3"/>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4072858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0491A-205C-064E-8624-E51E7D53D42A}"/>
              </a:ext>
            </a:extLst>
          </p:cNvPr>
          <p:cNvSpPr>
            <a:spLocks noGrp="1"/>
          </p:cNvSpPr>
          <p:nvPr>
            <p:ph type="title"/>
          </p:nvPr>
        </p:nvSpPr>
        <p:spPr>
          <a:xfrm>
            <a:off x="1495096" y="496504"/>
            <a:ext cx="10515600" cy="1325563"/>
          </a:xfrm>
        </p:spPr>
        <p:txBody>
          <a:bodyPr>
            <a:normAutofit/>
          </a:bodyPr>
          <a:lstStyle/>
          <a:p>
            <a:r>
              <a:rPr lang="en-US" sz="3200" b="1" dirty="0">
                <a:solidFill>
                  <a:srgbClr val="BF9000"/>
                </a:solidFill>
                <a:latin typeface="Georgia"/>
              </a:rPr>
              <a:t>Why are we using reflection with students?</a:t>
            </a:r>
          </a:p>
        </p:txBody>
      </p:sp>
      <p:sp>
        <p:nvSpPr>
          <p:cNvPr id="3" name="Content Placeholder 2">
            <a:extLst>
              <a:ext uri="{FF2B5EF4-FFF2-40B4-BE49-F238E27FC236}">
                <a16:creationId xmlns:a16="http://schemas.microsoft.com/office/drawing/2014/main" id="{49EA5C01-8093-684C-B8C8-663064E14414}"/>
              </a:ext>
            </a:extLst>
          </p:cNvPr>
          <p:cNvSpPr>
            <a:spLocks noGrp="1"/>
          </p:cNvSpPr>
          <p:nvPr>
            <p:ph sz="half" idx="1"/>
          </p:nvPr>
        </p:nvSpPr>
        <p:spPr>
          <a:xfrm>
            <a:off x="1521372" y="1773073"/>
            <a:ext cx="5181600" cy="4351338"/>
          </a:xfrm>
        </p:spPr>
        <p:txBody>
          <a:bodyPr vert="horz" lIns="91440" tIns="45720" rIns="91440" bIns="45720" rtlCol="0" anchor="t">
            <a:normAutofit fontScale="70000" lnSpcReduction="20000"/>
          </a:bodyPr>
          <a:lstStyle/>
          <a:p>
            <a:pPr marL="0" indent="0">
              <a:lnSpc>
                <a:spcPct val="140000"/>
              </a:lnSpc>
              <a:buNone/>
            </a:pPr>
            <a:r>
              <a:rPr lang="en-US" sz="2000" b="1" i="1" dirty="0">
                <a:solidFill>
                  <a:srgbClr val="3F3F3F"/>
                </a:solidFill>
                <a:latin typeface="Georgia"/>
              </a:rPr>
              <a:t>Our students are doing a </a:t>
            </a:r>
            <a:r>
              <a:rPr lang="en-US" sz="2000" b="1" i="1" dirty="0" err="1">
                <a:solidFill>
                  <a:srgbClr val="3F3F3F"/>
                </a:solidFill>
                <a:latin typeface="Georgia"/>
              </a:rPr>
              <a:t>programme</a:t>
            </a:r>
            <a:r>
              <a:rPr lang="en-US" sz="2000" b="1" i="1" dirty="0">
                <a:solidFill>
                  <a:srgbClr val="3F3F3F"/>
                </a:solidFill>
                <a:latin typeface="Georgia"/>
              </a:rPr>
              <a:t> which leads to professional qualification. Part of the  standard requires them to be a reflective practitioner</a:t>
            </a:r>
            <a:r>
              <a:rPr lang="en-US" sz="2000" b="1" i="1" dirty="0">
                <a:solidFill>
                  <a:srgbClr val="3F3F3F"/>
                </a:solidFill>
                <a:latin typeface="Georgia"/>
                <a:cs typeface="Calibri"/>
              </a:rPr>
              <a:t>.</a:t>
            </a:r>
            <a:endParaRPr lang="en-GB" sz="2000" b="1" i="1" dirty="0">
              <a:solidFill>
                <a:srgbClr val="3F3F3F"/>
              </a:solidFill>
              <a:latin typeface="Georgia"/>
              <a:cs typeface="Calibri"/>
            </a:endParaRPr>
          </a:p>
          <a:p>
            <a:pPr marL="0" indent="0" algn="r">
              <a:lnSpc>
                <a:spcPct val="140000"/>
              </a:lnSpc>
              <a:buNone/>
            </a:pPr>
            <a:r>
              <a:rPr lang="en-GB" sz="1800" dirty="0"/>
              <a:t>Claire Bennett, Radiography and Oncology (HAS</a:t>
            </a:r>
            <a:r>
              <a:rPr lang="en-GB" sz="1800" dirty="0">
                <a:cs typeface="Calibri"/>
              </a:rPr>
              <a:t>)</a:t>
            </a:r>
          </a:p>
          <a:p>
            <a:pPr marL="0" indent="0" algn="r">
              <a:lnSpc>
                <a:spcPct val="140000"/>
              </a:lnSpc>
              <a:buNone/>
            </a:pPr>
            <a:endParaRPr lang="en-GB" sz="1800" dirty="0">
              <a:solidFill>
                <a:srgbClr val="000000"/>
              </a:solidFill>
              <a:latin typeface="Calibri"/>
              <a:cs typeface="Calibri"/>
            </a:endParaRPr>
          </a:p>
          <a:p>
            <a:pPr marL="0" indent="0">
              <a:lnSpc>
                <a:spcPct val="140000"/>
              </a:lnSpc>
              <a:buNone/>
            </a:pPr>
            <a:r>
              <a:rPr lang="en-US" sz="2000" b="1" i="1" dirty="0">
                <a:solidFill>
                  <a:srgbClr val="3F3F3F"/>
                </a:solidFill>
                <a:latin typeface="Georgia"/>
              </a:rPr>
              <a:t>The link between reflective writing employability – most professional bodies expect or require an element of reflective practice and writing as an integral aspect of their professional practice.</a:t>
            </a:r>
            <a:endParaRPr lang="en-US" sz="2000" b="1" dirty="0">
              <a:solidFill>
                <a:srgbClr val="3F3F3F"/>
              </a:solidFill>
              <a:latin typeface="Georgia"/>
              <a:cs typeface="Calibri"/>
            </a:endParaRPr>
          </a:p>
          <a:p>
            <a:pPr marL="0" indent="0" algn="r">
              <a:lnSpc>
                <a:spcPct val="140000"/>
              </a:lnSpc>
              <a:buNone/>
            </a:pPr>
            <a:r>
              <a:rPr lang="en-US" sz="1800" dirty="0">
                <a:latin typeface="Tahoma"/>
                <a:ea typeface="Tahoma"/>
                <a:cs typeface="Tahoma"/>
              </a:rPr>
              <a:t>Stephen Hunt, (Library Services)</a:t>
            </a:r>
            <a:endParaRPr lang="en-GB" sz="1800" dirty="0">
              <a:latin typeface="Tahoma"/>
              <a:ea typeface="Tahoma"/>
              <a:cs typeface="Tahoma"/>
            </a:endParaRPr>
          </a:p>
          <a:p>
            <a:pPr marL="0" indent="0">
              <a:buNone/>
            </a:pPr>
            <a:endParaRPr lang="en-GB" dirty="0"/>
          </a:p>
          <a:p>
            <a:endParaRPr lang="en-GB" sz="2000" dirty="0"/>
          </a:p>
          <a:p>
            <a:endParaRPr lang="en-US" dirty="0"/>
          </a:p>
        </p:txBody>
      </p:sp>
      <p:sp>
        <p:nvSpPr>
          <p:cNvPr id="5" name="Content Placeholder 4">
            <a:extLst>
              <a:ext uri="{FF2B5EF4-FFF2-40B4-BE49-F238E27FC236}">
                <a16:creationId xmlns:a16="http://schemas.microsoft.com/office/drawing/2014/main" id="{09F6DF0B-CBC3-E242-ABD6-AE84FE6065C3}"/>
              </a:ext>
            </a:extLst>
          </p:cNvPr>
          <p:cNvSpPr>
            <a:spLocks noGrp="1"/>
          </p:cNvSpPr>
          <p:nvPr>
            <p:ph sz="half" idx="2"/>
          </p:nvPr>
        </p:nvSpPr>
        <p:spPr>
          <a:xfrm>
            <a:off x="6881648" y="1773073"/>
            <a:ext cx="5039139" cy="4707697"/>
          </a:xfrm>
        </p:spPr>
        <p:txBody>
          <a:bodyPr vert="horz" lIns="91440" tIns="45720" rIns="91440" bIns="45720" rtlCol="0" anchor="t">
            <a:normAutofit fontScale="70000" lnSpcReduction="20000"/>
          </a:bodyPr>
          <a:lstStyle/>
          <a:p>
            <a:pPr marL="0" indent="0">
              <a:lnSpc>
                <a:spcPct val="140000"/>
              </a:lnSpc>
              <a:buNone/>
            </a:pPr>
            <a:r>
              <a:rPr lang="en-US" sz="2000" b="1" i="1" dirty="0">
                <a:solidFill>
                  <a:srgbClr val="3F3F3F"/>
                </a:solidFill>
                <a:latin typeface="Georgia"/>
              </a:rPr>
              <a:t>Perhaps above all, art academics see themselves as aiming to create a varied, stimulating and open-ended learning environment, in which students develop their own self-directed work, which involves regular self-reflection, evidenced in a variety of ways. Students, their tutors and peers reflect together, regularly, on new work, issues and ambitions, as these emerge and develop.</a:t>
            </a:r>
            <a:endParaRPr lang="en-US" sz="2000" b="1">
              <a:solidFill>
                <a:srgbClr val="3F3F3F"/>
              </a:solidFill>
              <a:latin typeface="Georgia"/>
            </a:endParaRPr>
          </a:p>
          <a:p>
            <a:pPr marL="0" indent="0" algn="r">
              <a:lnSpc>
                <a:spcPct val="140000"/>
              </a:lnSpc>
              <a:buNone/>
            </a:pPr>
            <a:r>
              <a:rPr lang="en-US" sz="2000" dirty="0"/>
              <a:t>Mike Ricketts, Fine Art (ACE</a:t>
            </a:r>
            <a:r>
              <a:rPr lang="en-US" sz="2000" dirty="0">
                <a:cs typeface="Calibri"/>
              </a:rPr>
              <a:t>)</a:t>
            </a:r>
          </a:p>
          <a:p>
            <a:pPr marL="0" indent="0">
              <a:lnSpc>
                <a:spcPct val="140000"/>
              </a:lnSpc>
              <a:buNone/>
            </a:pPr>
            <a:r>
              <a:rPr lang="en-GB" sz="2000" b="1" i="1" dirty="0">
                <a:solidFill>
                  <a:srgbClr val="3F3F3F"/>
                </a:solidFill>
                <a:latin typeface="Georgia"/>
              </a:rPr>
              <a:t>Traditionally leadership development has been wrapped up in personal development and hence the link to reflection and reflective practice</a:t>
            </a:r>
            <a:r>
              <a:rPr lang="en-GB" sz="2000" b="1" i="1" dirty="0">
                <a:solidFill>
                  <a:srgbClr val="3F3F3F"/>
                </a:solidFill>
                <a:latin typeface="Georgia"/>
                <a:cs typeface="Calibri"/>
              </a:rPr>
              <a:t>.</a:t>
            </a:r>
          </a:p>
          <a:p>
            <a:pPr marL="0" indent="0" algn="r">
              <a:lnSpc>
                <a:spcPct val="140000"/>
              </a:lnSpc>
              <a:buNone/>
            </a:pPr>
            <a:r>
              <a:rPr lang="en-GB" sz="2000" dirty="0"/>
              <a:t>Gareth Edwards (FBL</a:t>
            </a:r>
            <a:r>
              <a:rPr lang="en-GB" sz="2000" dirty="0">
                <a:cs typeface="Calibri"/>
              </a:rPr>
              <a:t>)</a:t>
            </a:r>
          </a:p>
          <a:p>
            <a:endParaRPr lang="en-GB" sz="2000" dirty="0"/>
          </a:p>
          <a:p>
            <a:pPr marL="0" indent="0">
              <a:buNone/>
            </a:pPr>
            <a:endParaRPr lang="en-GB" dirty="0"/>
          </a:p>
          <a:p>
            <a:endParaRPr lang="en-US" dirty="0"/>
          </a:p>
        </p:txBody>
      </p:sp>
      <p:pic>
        <p:nvPicPr>
          <p:cNvPr id="4" name="Picture 2" descr="A close up of a sign&#10;&#10;Description generated with very high confidence">
            <a:extLst>
              <a:ext uri="{FF2B5EF4-FFF2-40B4-BE49-F238E27FC236}">
                <a16:creationId xmlns:a16="http://schemas.microsoft.com/office/drawing/2014/main" id="{13A82EC6-FD35-4DFF-ABA5-DF028092ECB4}"/>
              </a:ext>
            </a:extLst>
          </p:cNvPr>
          <p:cNvPicPr>
            <a:picLocks noChangeAspect="1"/>
          </p:cNvPicPr>
          <p:nvPr/>
        </p:nvPicPr>
        <p:blipFill>
          <a:blip r:embed="rId3"/>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722710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2BC0FEF-9735-C945-8ECF-8A17DBD57000}"/>
              </a:ext>
            </a:extLst>
          </p:cNvPr>
          <p:cNvSpPr>
            <a:spLocks noGrp="1"/>
          </p:cNvSpPr>
          <p:nvPr>
            <p:ph type="title"/>
          </p:nvPr>
        </p:nvSpPr>
        <p:spPr>
          <a:xfrm>
            <a:off x="1495096" y="535918"/>
            <a:ext cx="10515600" cy="1325563"/>
          </a:xfrm>
        </p:spPr>
        <p:txBody>
          <a:bodyPr>
            <a:normAutofit/>
          </a:bodyPr>
          <a:lstStyle/>
          <a:p>
            <a:r>
              <a:rPr lang="en-US" sz="3200" b="1" dirty="0">
                <a:solidFill>
                  <a:srgbClr val="BF9000"/>
                </a:solidFill>
                <a:latin typeface="Georgia"/>
              </a:rPr>
              <a:t>Beyond immediate professional requirements…</a:t>
            </a:r>
          </a:p>
        </p:txBody>
      </p:sp>
      <p:sp>
        <p:nvSpPr>
          <p:cNvPr id="6" name="Content Placeholder 5">
            <a:extLst>
              <a:ext uri="{FF2B5EF4-FFF2-40B4-BE49-F238E27FC236}">
                <a16:creationId xmlns:a16="http://schemas.microsoft.com/office/drawing/2014/main" id="{67098B71-4926-E940-9268-268CCEC20B0D}"/>
              </a:ext>
            </a:extLst>
          </p:cNvPr>
          <p:cNvSpPr>
            <a:spLocks noGrp="1"/>
          </p:cNvSpPr>
          <p:nvPr>
            <p:ph idx="1"/>
          </p:nvPr>
        </p:nvSpPr>
        <p:spPr>
          <a:xfrm>
            <a:off x="1573924" y="1773073"/>
            <a:ext cx="9779876" cy="4364475"/>
          </a:xfrm>
        </p:spPr>
        <p:txBody>
          <a:bodyPr vert="horz" lIns="91440" tIns="45720" rIns="91440" bIns="45720" rtlCol="0" anchor="t">
            <a:normAutofit lnSpcReduction="10000"/>
          </a:bodyPr>
          <a:lstStyle/>
          <a:p>
            <a:pPr marL="0" indent="0">
              <a:lnSpc>
                <a:spcPct val="129999"/>
              </a:lnSpc>
              <a:buNone/>
            </a:pPr>
            <a:r>
              <a:rPr lang="en-US" sz="2000" b="1" i="1" dirty="0">
                <a:latin typeface="Georgia"/>
              </a:rPr>
              <a:t>It can be useful, yet tricky in journalism education to embody the true meaning of reflection. Our BA journalism is accredited by the Broadcast Journalism Training Council which stipulates a long list of requirements and skills that students have to achieve. Whilst these skills are useful in preparing students to “do the job” there are no requirements for reflection on this practice. This can sometimes jar with the requirements of a degree, for the students to be critical thinkers. We  try very hard to embody both the training element of the degree and the academic critical thinking element and encourage students to see the overlaps.</a:t>
            </a:r>
            <a:endParaRPr lang="en-GB" sz="2000" b="1" i="1" dirty="0">
              <a:latin typeface="Georgia"/>
              <a:cs typeface="Calibri"/>
            </a:endParaRPr>
          </a:p>
          <a:p>
            <a:pPr marL="0" indent="0" algn="r">
              <a:buNone/>
            </a:pPr>
            <a:r>
              <a:rPr lang="en-GB" sz="1800" dirty="0">
                <a:latin typeface="Tahoma"/>
                <a:ea typeface="Tahoma"/>
                <a:cs typeface="Tahoma"/>
              </a:rPr>
              <a:t>Myra Evans, Journalism (ACE)</a:t>
            </a:r>
            <a:endParaRPr lang="en-US" sz="1800" dirty="0">
              <a:latin typeface="Tahoma"/>
              <a:ea typeface="Tahoma"/>
              <a:cs typeface="Tahoma"/>
            </a:endParaRPr>
          </a:p>
        </p:txBody>
      </p:sp>
      <p:pic>
        <p:nvPicPr>
          <p:cNvPr id="2" name="Picture 2" descr="A close up of a sign&#10;&#10;Description generated with very high confidence">
            <a:extLst>
              <a:ext uri="{FF2B5EF4-FFF2-40B4-BE49-F238E27FC236}">
                <a16:creationId xmlns:a16="http://schemas.microsoft.com/office/drawing/2014/main" id="{3B322190-AB68-41E5-A810-173E802ED9AF}"/>
              </a:ext>
            </a:extLst>
          </p:cNvPr>
          <p:cNvPicPr>
            <a:picLocks noChangeAspect="1"/>
          </p:cNvPicPr>
          <p:nvPr/>
        </p:nvPicPr>
        <p:blipFill>
          <a:blip r:embed="rId3"/>
          <a:stretch>
            <a:fillRect/>
          </a:stretch>
        </p:blipFill>
        <p:spPr>
          <a:xfrm>
            <a:off x="9716812" y="6186548"/>
            <a:ext cx="1363718" cy="672871"/>
          </a:xfrm>
          <a:prstGeom prst="rect">
            <a:avLst/>
          </a:prstGeom>
        </p:spPr>
      </p:pic>
    </p:spTree>
    <p:extLst>
      <p:ext uri="{BB962C8B-B14F-4D97-AF65-F5344CB8AC3E}">
        <p14:creationId xmlns:p14="http://schemas.microsoft.com/office/powerpoint/2010/main" val="1584563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87B7AB1D9504C54F9BDC21A13F3D45F8" ma:contentTypeVersion="4" ma:contentTypeDescription="Create a new document." ma:contentTypeScope="" ma:versionID="281a8aee3199a915906587ecc3b4a3d3">
  <xsd:schema xmlns:xsd="http://www.w3.org/2001/XMLSchema" xmlns:xs="http://www.w3.org/2001/XMLSchema" xmlns:p="http://schemas.microsoft.com/office/2006/metadata/properties" targetNamespace="http://schemas.microsoft.com/office/2006/metadata/properties" ma:root="true" ma:fieldsID="868fb88f7b8fe3d26c835aeb35faa26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4B47F0D-5F2A-4400-B916-3CCEFDB5F665}"/>
</file>

<file path=customXml/itemProps2.xml><?xml version="1.0" encoding="utf-8"?>
<ds:datastoreItem xmlns:ds="http://schemas.openxmlformats.org/officeDocument/2006/customXml" ds:itemID="{024F8DBD-AFA9-450D-A586-FC24D29ABB6C}"/>
</file>

<file path=customXml/itemProps3.xml><?xml version="1.0" encoding="utf-8"?>
<ds:datastoreItem xmlns:ds="http://schemas.openxmlformats.org/officeDocument/2006/customXml" ds:itemID="{FC6613C6-C9CC-476E-84F5-4FD1D2ABD875}"/>
</file>

<file path=docProps/app.xml><?xml version="1.0" encoding="utf-8"?>
<Properties xmlns="http://schemas.openxmlformats.org/officeDocument/2006/extended-properties" xmlns:vt="http://schemas.openxmlformats.org/officeDocument/2006/docPropsVTypes">
  <TotalTime>188</TotalTime>
  <Words>1417</Words>
  <Application>Microsoft Macintosh PowerPoint</Application>
  <PresentationFormat>Widescreen</PresentationFormat>
  <Paragraphs>205</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Georgia</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What do we mean when we talk about ‘reflection’?</vt:lpstr>
      <vt:lpstr>Why are we using reflection with students?</vt:lpstr>
      <vt:lpstr>Beyond immediate professional requirements…</vt:lpstr>
      <vt:lpstr> What are we doing? </vt:lpstr>
      <vt:lpstr>What are we doing?</vt:lpstr>
      <vt:lpstr>PowerPoint Presentation</vt:lpstr>
      <vt:lpstr>PowerPoint Presentation</vt:lpstr>
      <vt:lpstr>PowerPoint Presentation</vt:lpstr>
      <vt:lpstr> References</vt:lpstr>
    </vt:vector>
  </TitlesOfParts>
  <Company>University of the West of England</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Wood (LAW)</dc:creator>
  <cp:lastModifiedBy>Rachel Wood (LAW)</cp:lastModifiedBy>
  <cp:revision>148</cp:revision>
  <dcterms:created xsi:type="dcterms:W3CDTF">2018-05-25T10:00:01Z</dcterms:created>
  <dcterms:modified xsi:type="dcterms:W3CDTF">2018-06-06T20:03:31Z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0x01010087B7AB1D9504C54F9BDC21A13F3D45F8</vt:lpwstr>
  </property>
</Properties>
</file>