
<file path=[Content_Types].xml><?xml version="1.0" encoding="utf-8"?>
<Types xmlns="http://schemas.openxmlformats.org/package/2006/content-types">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heme/theme3.xml" ContentType="application/vnd.openxmlformats-officedocument.theme+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revisionInfo.xml" ContentType="application/vnd.ms-powerpoint.revisioninfo+xml"/>
  <Default Extension="jpeg" ContentType="image/jpeg"/>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2"/>
    <p:sldMasterId id="2147483953" r:id="rId3"/>
  </p:sldMasterIdLst>
  <p:notesMasterIdLst>
    <p:notesMasterId r:id="rId14"/>
  </p:notesMasterIdLst>
  <p:sldIdLst>
    <p:sldId id="256" r:id="rId4"/>
    <p:sldId id="267" r:id="rId5"/>
    <p:sldId id="309" r:id="rId6"/>
    <p:sldId id="310" r:id="rId7"/>
    <p:sldId id="312" r:id="rId8"/>
    <p:sldId id="313" r:id="rId9"/>
    <p:sldId id="311" r:id="rId10"/>
    <p:sldId id="314" r:id="rId11"/>
    <p:sldId id="315" r:id="rId12"/>
    <p:sldId id="316" r:id="rId13"/>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427">
          <p15:clr>
            <a:srgbClr val="A4A3A4"/>
          </p15:clr>
        </p15:guide>
        <p15:guide id="3" orient="horz" pos="983">
          <p15:clr>
            <a:srgbClr val="A4A3A4"/>
          </p15:clr>
        </p15:guide>
        <p15:guide id="4" orient="horz" pos="3838">
          <p15:clr>
            <a:srgbClr val="A4A3A4"/>
          </p15:clr>
        </p15:guide>
        <p15:guide id="5" pos="2880">
          <p15:clr>
            <a:srgbClr val="A4A3A4"/>
          </p15:clr>
        </p15:guide>
        <p15:guide id="6" pos="562">
          <p15:clr>
            <a:srgbClr val="A4A3A4"/>
          </p15:clr>
        </p15:guide>
        <p15:guide id="7" pos="5103">
          <p15:clr>
            <a:srgbClr val="A4A3A4"/>
          </p15:clr>
        </p15:guide>
        <p15:guide id="8" pos="2562">
          <p15:clr>
            <a:srgbClr val="A4A3A4"/>
          </p15:clr>
        </p15:guide>
        <p15:guide id="9" pos="269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Brooks" initials="IB"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98752"/>
    <a:srgbClr val="6DA463"/>
    <a:srgbClr val="1A9DAC"/>
    <a:srgbClr val="A65C45"/>
    <a:srgbClr val="CC7054"/>
    <a:srgbClr val="FFFFFF"/>
    <a:srgbClr val="D6A700"/>
    <a:srgbClr val="958CB2"/>
    <a:srgbClr val="7FBF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7AB04F-BFF3-2940-B3AA-5391CD4AFDEB}" v="279" dt="2018-06-01T11:41:06.2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67244" autoAdjust="0"/>
  </p:normalViewPr>
  <p:slideViewPr>
    <p:cSldViewPr showGuides="1">
      <p:cViewPr varScale="1">
        <p:scale>
          <a:sx n="59" d="100"/>
          <a:sy n="59" d="100"/>
        </p:scale>
        <p:origin x="432" y="53"/>
      </p:cViewPr>
      <p:guideLst>
        <p:guide orient="horz" pos="2160"/>
        <p:guide orient="horz" pos="427"/>
        <p:guide orient="horz" pos="983"/>
        <p:guide orient="horz" pos="3838"/>
        <p:guide pos="2880"/>
        <p:guide pos="562"/>
        <p:guide pos="5103"/>
        <p:guide pos="2562"/>
        <p:guide pos="2699"/>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2.xml"/><Relationship Id="rId21" Type="http://schemas.openxmlformats.org/officeDocument/2006/relationships/customXml" Target="../customXml/item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67"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71"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F8A6BB3-15F9-4141-AB05-7BFCB398C0ED}" type="slidenum">
              <a:rPr lang="en-US" altLang="en-US"/>
              <a:pPr>
                <a:defRPr/>
              </a:pPr>
              <a:t>‹#›</a:t>
            </a:fld>
            <a:endParaRPr lang="en-US" altLang="en-US"/>
          </a:p>
        </p:txBody>
      </p:sp>
    </p:spTree>
    <p:extLst>
      <p:ext uri="{BB962C8B-B14F-4D97-AF65-F5344CB8AC3E}">
        <p14:creationId xmlns:p14="http://schemas.microsoft.com/office/powerpoint/2010/main" val="5273664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search-proquest-com.ezproxy.uwe.ac.uk/indexinglinkhandler/sng/au/Nokes-malach,+Timothy+J/$N?accountid=14785" TargetMode="External"/><Relationship Id="rId7" Type="http://schemas.openxmlformats.org/officeDocument/2006/relationships/hyperlink" Target="https://search-proquest-com.ezproxy.uwe.ac.uk/indexingvolumeissuelinkhandler/54191/Educational+Psychology+Review/02015Y12Y01$23Dec+2015$3b++Vol.+27+$284$29/27/4?accountid=14785"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search-proquest-com.ezproxy.uwe.ac.uk/pubidlinkhandler/sng/pubtitle/Educational+Psychology+Review/$N/54191/PagePdf/1736630154/fulltextPDF/5119831B883140FAPQ/1?accountid=14785" TargetMode="External"/><Relationship Id="rId5" Type="http://schemas.openxmlformats.org/officeDocument/2006/relationships/hyperlink" Target="https://search-proquest-com.ezproxy.uwe.ac.uk/indexinglinkhandler/sng/au/Gadgil,+Soniya/$N?accountid=14785" TargetMode="External"/><Relationship Id="rId4" Type="http://schemas.openxmlformats.org/officeDocument/2006/relationships/hyperlink" Target="https://search-proquest-com.ezproxy.uwe.ac.uk/indexinglinkhandler/sng/au/Richey,+J+Elizabeth/$N?accountid=14785"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FORMAT </a:t>
            </a:r>
          </a:p>
          <a:p>
            <a:r>
              <a:rPr lang="en-GB" dirty="0"/>
              <a:t>9 months</a:t>
            </a:r>
          </a:p>
          <a:p>
            <a:r>
              <a:rPr lang="en-GB" dirty="0"/>
              <a:t>1/month</a:t>
            </a:r>
          </a:p>
          <a:p>
            <a:r>
              <a:rPr lang="en-GB" dirty="0"/>
              <a:t>Half days</a:t>
            </a:r>
          </a:p>
          <a:p>
            <a:r>
              <a:rPr lang="en-GB" dirty="0"/>
              <a:t>Input </a:t>
            </a:r>
          </a:p>
          <a:p>
            <a:r>
              <a:rPr lang="en-GB" dirty="0"/>
              <a:t>Learning sets</a:t>
            </a:r>
          </a:p>
          <a:p>
            <a:endParaRPr lang="en-GB" dirty="0"/>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2</a:t>
            </a:fld>
            <a:endParaRPr lang="en-US" altLang="en-US"/>
          </a:p>
        </p:txBody>
      </p:sp>
    </p:spTree>
    <p:extLst>
      <p:ext uri="{BB962C8B-B14F-4D97-AF65-F5344CB8AC3E}">
        <p14:creationId xmlns:p14="http://schemas.microsoft.com/office/powerpoint/2010/main" val="1764372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Dominant</a:t>
            </a:r>
            <a:r>
              <a:rPr lang="en-GB" baseline="0" dirty="0"/>
              <a:t> discourse of </a:t>
            </a:r>
            <a:endParaRPr lang="en-GB" dirty="0"/>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3</a:t>
            </a:fld>
            <a:endParaRPr lang="en-US" altLang="en-US"/>
          </a:p>
        </p:txBody>
      </p:sp>
    </p:spTree>
    <p:extLst>
      <p:ext uri="{BB962C8B-B14F-4D97-AF65-F5344CB8AC3E}">
        <p14:creationId xmlns:p14="http://schemas.microsoft.com/office/powerpoint/2010/main" val="1764372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Arial" charset="0"/>
                <a:ea typeface="ＭＳ Ｐゴシック" charset="0"/>
                <a:cs typeface="ＭＳ Ｐゴシック" charset="0"/>
              </a:rPr>
              <a:t>What is the nature of power in a self-directed classroom, where does the power lie and how is it used/abused? Issues around bringing the workplace in the classroom – confidentiality and underlying power struggles?</a:t>
            </a:r>
          </a:p>
          <a:p>
            <a:pPr lvl="0"/>
            <a:r>
              <a:rPr lang="en-GB" sz="1200" kern="1200" dirty="0">
                <a:solidFill>
                  <a:schemeClr val="tx1"/>
                </a:solidFill>
                <a:effectLst/>
                <a:latin typeface="Arial" charset="0"/>
                <a:ea typeface="ＭＳ Ｐゴシック" charset="0"/>
                <a:cs typeface="ＭＳ Ｐゴシック" charset="0"/>
              </a:rPr>
              <a:t>Power between tutor and student – ending up as servants to the student</a:t>
            </a:r>
          </a:p>
          <a:p>
            <a:pPr lvl="0"/>
            <a:r>
              <a:rPr lang="en-GB" sz="1200" kern="1200" dirty="0">
                <a:solidFill>
                  <a:schemeClr val="tx1"/>
                </a:solidFill>
                <a:effectLst/>
                <a:latin typeface="Arial" charset="0"/>
                <a:ea typeface="ＭＳ Ｐゴシック" charset="0"/>
                <a:cs typeface="ＭＳ Ｐゴシック" charset="0"/>
              </a:rPr>
              <a:t>Accountability versus authority and power…. No control over actual learning but still accountable for the delivery of a good effective learning experience?</a:t>
            </a:r>
          </a:p>
          <a:p>
            <a:pPr lvl="0"/>
            <a:endParaRPr lang="en-GB" sz="1200" kern="1200" dirty="0">
              <a:solidFill>
                <a:schemeClr val="tx1"/>
              </a:solidFill>
              <a:effectLst/>
              <a:latin typeface="Arial" charset="0"/>
              <a:ea typeface="ＭＳ Ｐゴシック" charset="0"/>
              <a:cs typeface="ＭＳ Ｐゴシック" charset="0"/>
            </a:endParaRPr>
          </a:p>
          <a:p>
            <a:pPr lvl="0"/>
            <a:r>
              <a:rPr lang="en-GB" sz="1200" kern="1200" dirty="0">
                <a:solidFill>
                  <a:schemeClr val="tx1"/>
                </a:solidFill>
                <a:effectLst/>
                <a:latin typeface="Arial" charset="0"/>
                <a:ea typeface="ＭＳ Ｐゴシック" charset="0"/>
                <a:cs typeface="ＭＳ Ｐゴシック" charset="0"/>
              </a:rPr>
              <a:t>Competing discourses  of self directed learning , student as consumer,  education as training</a:t>
            </a:r>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4</a:t>
            </a:fld>
            <a:endParaRPr lang="en-US" altLang="en-US"/>
          </a:p>
        </p:txBody>
      </p:sp>
    </p:spTree>
    <p:extLst>
      <p:ext uri="{BB962C8B-B14F-4D97-AF65-F5344CB8AC3E}">
        <p14:creationId xmlns:p14="http://schemas.microsoft.com/office/powerpoint/2010/main" val="1764372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a:solidFill>
                  <a:schemeClr val="tx1"/>
                </a:solidFill>
                <a:effectLst/>
                <a:latin typeface="Arial" charset="0"/>
                <a:ea typeface="ＭＳ Ｐゴシック" charset="0"/>
                <a:cs typeface="ＭＳ Ｐゴシック" charset="0"/>
              </a:rPr>
              <a:t>How can the co – creation of knowledge take place when students are refusing to share?</a:t>
            </a:r>
          </a:p>
          <a:p>
            <a:pPr lvl="0"/>
            <a:r>
              <a:rPr lang="en-GB" sz="1200" kern="1200" dirty="0">
                <a:solidFill>
                  <a:schemeClr val="tx1"/>
                </a:solidFill>
                <a:effectLst/>
                <a:latin typeface="Arial" charset="0"/>
                <a:ea typeface="ＭＳ Ｐゴシック" charset="0"/>
                <a:cs typeface="ＭＳ Ｐゴシック" charset="0"/>
              </a:rPr>
              <a:t>Can the self-directed classroom be a space for collaboration or will it remain a space for competition for the highest marks?</a:t>
            </a:r>
          </a:p>
          <a:p>
            <a:endParaRPr lang="en-GB" dirty="0"/>
          </a:p>
          <a:p>
            <a:endParaRPr lang="en-GB" dirty="0"/>
          </a:p>
          <a:p>
            <a:r>
              <a:rPr lang="en-GB" dirty="0"/>
              <a:t>Even</a:t>
            </a:r>
            <a:r>
              <a:rPr lang="en-GB" baseline="0" dirty="0"/>
              <a:t> if explicitly asked for articles to share in a learning set, no one does…  A shared resources is not developed.</a:t>
            </a:r>
          </a:p>
          <a:p>
            <a:r>
              <a:rPr lang="en-GB" baseline="0" dirty="0"/>
              <a:t>Only what is assessed gets done</a:t>
            </a:r>
          </a:p>
          <a:p>
            <a:r>
              <a:rPr lang="en-GB" dirty="0"/>
              <a:t>Even when asked in FB for more time to discuss</a:t>
            </a:r>
            <a:r>
              <a:rPr lang="en-GB" baseline="0" dirty="0"/>
              <a:t> and work with input, students will not stay if the tutor does not stay</a:t>
            </a:r>
          </a:p>
          <a:p>
            <a:r>
              <a:rPr lang="en-GB" sz="1200" kern="1200" dirty="0">
                <a:solidFill>
                  <a:schemeClr val="tx1"/>
                </a:solidFill>
                <a:effectLst/>
                <a:latin typeface="Arial" charset="0"/>
                <a:ea typeface="ＭＳ Ｐゴシック" charset="0"/>
                <a:cs typeface="ＭＳ Ｐゴシック" charset="0"/>
              </a:rPr>
              <a:t>Self-directive learning can, as opposed to eliciting a deep motivation to learn, also mean that learners can follow their own selfish interests at the expense of more collaborative, democratic projects, leaving unchallenged the status quo (Brookfield, 2005). </a:t>
            </a:r>
            <a:endParaRPr lang="en-GB" dirty="0"/>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5</a:t>
            </a:fld>
            <a:endParaRPr lang="en-US" altLang="en-US"/>
          </a:p>
        </p:txBody>
      </p:sp>
    </p:spTree>
    <p:extLst>
      <p:ext uri="{BB962C8B-B14F-4D97-AF65-F5344CB8AC3E}">
        <p14:creationId xmlns:p14="http://schemas.microsoft.com/office/powerpoint/2010/main" val="1764372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Quiz</a:t>
            </a:r>
          </a:p>
          <a:p>
            <a:r>
              <a:rPr lang="en-GB" dirty="0"/>
              <a:t>Assignment task sheets</a:t>
            </a:r>
          </a:p>
          <a:p>
            <a:r>
              <a:rPr lang="en-GB" dirty="0" err="1"/>
              <a:t>Marksheets</a:t>
            </a:r>
            <a:endParaRPr lang="en-GB" dirty="0"/>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6</a:t>
            </a:fld>
            <a:endParaRPr lang="en-US" altLang="en-US"/>
          </a:p>
        </p:txBody>
      </p:sp>
    </p:spTree>
    <p:extLst>
      <p:ext uri="{BB962C8B-B14F-4D97-AF65-F5344CB8AC3E}">
        <p14:creationId xmlns:p14="http://schemas.microsoft.com/office/powerpoint/2010/main" val="1764372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ＭＳ Ｐゴシック" charset="0"/>
                <a:cs typeface="ＭＳ Ｐゴシック" charset="0"/>
              </a:rPr>
              <a:t>Working with not knowing – negative capability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alt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GB" altLang="en-US" dirty="0"/>
              <a:t>Learning styles largely discredited;</a:t>
            </a:r>
          </a:p>
          <a:p>
            <a:r>
              <a:rPr lang="en-GB" sz="1200" kern="1200" dirty="0">
                <a:solidFill>
                  <a:schemeClr val="tx1"/>
                </a:solidFill>
                <a:effectLst/>
                <a:latin typeface="Arial" charset="0"/>
                <a:ea typeface="ＭＳ Ｐゴシック" charset="0"/>
                <a:cs typeface="ＭＳ Ｐゴシック" charset="0"/>
              </a:rPr>
              <a:t>Self-directive learning can, as opposed to eliciting a deep motivation to learn, also mean that learners can follow their own selfish interests at the expense of more collaborative, democratic projects, leaving unchallenged the status quo (Brookfield, 2005). </a:t>
            </a:r>
          </a:p>
          <a:p>
            <a:r>
              <a:rPr lang="en-GB" sz="1200" kern="1200" dirty="0">
                <a:solidFill>
                  <a:schemeClr val="tx1"/>
                </a:solidFill>
                <a:effectLst/>
                <a:latin typeface="Arial" charset="0"/>
                <a:ea typeface="ＭＳ Ｐゴシック" charset="0"/>
                <a:cs typeface="ＭＳ Ｐゴシック" charset="0"/>
              </a:rPr>
              <a:t> The second problem is that learners often choose what</a:t>
            </a:r>
          </a:p>
          <a:p>
            <a:r>
              <a:rPr lang="en-GB" sz="1200" kern="1200" dirty="0">
                <a:solidFill>
                  <a:schemeClr val="tx1"/>
                </a:solidFill>
                <a:effectLst/>
                <a:latin typeface="Arial" charset="0"/>
                <a:ea typeface="ＭＳ Ｐゴシック" charset="0"/>
                <a:cs typeface="ＭＳ Ｐゴシック" charset="0"/>
              </a:rPr>
              <a:t>they prefer, but what they prefer is not always what is best</a:t>
            </a:r>
          </a:p>
          <a:p>
            <a:r>
              <a:rPr lang="en-GB" sz="1200" kern="1200" dirty="0">
                <a:solidFill>
                  <a:schemeClr val="tx1"/>
                </a:solidFill>
                <a:effectLst/>
                <a:latin typeface="Arial" charset="0"/>
                <a:ea typeface="ＭＳ Ｐゴシック" charset="0"/>
                <a:cs typeface="ＭＳ Ｐゴシック" charset="0"/>
              </a:rPr>
              <a:t>for them.</a:t>
            </a:r>
          </a:p>
          <a:p>
            <a:r>
              <a:rPr lang="en-GB" sz="1200" kern="1200" dirty="0">
                <a:solidFill>
                  <a:schemeClr val="tx1"/>
                </a:solidFill>
                <a:effectLst/>
                <a:latin typeface="Arial" charset="0"/>
                <a:ea typeface="ＭＳ Ｐゴシック" charset="0"/>
                <a:cs typeface="ＭＳ Ｐゴシック" charset="0"/>
              </a:rPr>
              <a:t> For example, </a:t>
            </a:r>
            <a:r>
              <a:rPr lang="en-GB" sz="1200" kern="1200" dirty="0" err="1">
                <a:solidFill>
                  <a:schemeClr val="tx1"/>
                </a:solidFill>
                <a:effectLst/>
                <a:latin typeface="Arial" charset="0"/>
                <a:ea typeface="ＭＳ Ｐゴシック" charset="0"/>
                <a:cs typeface="ＭＳ Ｐゴシック" charset="0"/>
              </a:rPr>
              <a:t>Kicken</a:t>
            </a:r>
            <a:r>
              <a:rPr lang="en-GB" sz="1200" kern="1200" dirty="0">
                <a:solidFill>
                  <a:schemeClr val="tx1"/>
                </a:solidFill>
                <a:effectLst/>
                <a:latin typeface="Arial" charset="0"/>
                <a:ea typeface="ＭＳ Ｐゴシック" charset="0"/>
                <a:cs typeface="ＭＳ Ｐゴシック" charset="0"/>
              </a:rPr>
              <a:t>, Brand-</a:t>
            </a:r>
            <a:r>
              <a:rPr lang="en-GB" sz="1200" kern="1200" dirty="0" err="1">
                <a:solidFill>
                  <a:schemeClr val="tx1"/>
                </a:solidFill>
                <a:effectLst/>
                <a:latin typeface="Arial" charset="0"/>
                <a:ea typeface="ＭＳ Ｐゴシック" charset="0"/>
                <a:cs typeface="ＭＳ Ｐゴシック" charset="0"/>
              </a:rPr>
              <a:t>Gruwel</a:t>
            </a:r>
            <a:r>
              <a:rPr lang="en-GB" sz="1200" kern="1200" dirty="0">
                <a:solidFill>
                  <a:schemeClr val="tx1"/>
                </a:solidFill>
                <a:effectLst/>
                <a:latin typeface="Arial" charset="0"/>
                <a:ea typeface="ＭＳ Ｐゴシック" charset="0"/>
                <a:cs typeface="ＭＳ Ｐゴシック" charset="0"/>
              </a:rPr>
              <a:t>,</a:t>
            </a:r>
          </a:p>
          <a:p>
            <a:r>
              <a:rPr lang="en-GB" sz="1200" kern="1200" dirty="0">
                <a:solidFill>
                  <a:schemeClr val="tx1"/>
                </a:solidFill>
                <a:effectLst/>
                <a:latin typeface="Arial" charset="0"/>
                <a:ea typeface="ＭＳ Ｐゴシック" charset="0"/>
                <a:cs typeface="ＭＳ Ｐゴシック" charset="0"/>
              </a:rPr>
              <a:t>van </a:t>
            </a:r>
            <a:r>
              <a:rPr lang="en-GB" sz="1200" kern="1200" dirty="0" err="1">
                <a:solidFill>
                  <a:schemeClr val="tx1"/>
                </a:solidFill>
                <a:effectLst/>
                <a:latin typeface="Arial" charset="0"/>
                <a:ea typeface="ＭＳ Ｐゴシック" charset="0"/>
                <a:cs typeface="ＭＳ Ｐゴシック" charset="0"/>
              </a:rPr>
              <a:t>Merri¨enboer</a:t>
            </a:r>
            <a:r>
              <a:rPr lang="en-GB" sz="1200" kern="1200" dirty="0">
                <a:solidFill>
                  <a:schemeClr val="tx1"/>
                </a:solidFill>
                <a:effectLst/>
                <a:latin typeface="Arial" charset="0"/>
                <a:ea typeface="ＭＳ Ｐゴシック" charset="0"/>
                <a:cs typeface="ＭＳ Ｐゴシック" charset="0"/>
              </a:rPr>
              <a:t>, and Slot (2009) found that giving low general</a:t>
            </a:r>
          </a:p>
          <a:p>
            <a:r>
              <a:rPr lang="en-GB" sz="1200" kern="1200" dirty="0">
                <a:solidFill>
                  <a:schemeClr val="tx1"/>
                </a:solidFill>
                <a:effectLst/>
                <a:latin typeface="Arial" charset="0"/>
                <a:ea typeface="ＭＳ Ｐゴシック" charset="0"/>
                <a:cs typeface="ＭＳ Ｐゴシック" charset="0"/>
              </a:rPr>
              <a:t>ability students in the hairdressing domain full learner</a:t>
            </a:r>
          </a:p>
          <a:p>
            <a:r>
              <a:rPr lang="en-GB" sz="1200" kern="1200" dirty="0">
                <a:solidFill>
                  <a:schemeClr val="tx1"/>
                </a:solidFill>
                <a:effectLst/>
                <a:latin typeface="Arial" charset="0"/>
                <a:ea typeface="ＭＳ Ｐゴシック" charset="0"/>
                <a:cs typeface="ＭＳ Ｐゴシック" charset="0"/>
              </a:rPr>
              <a:t>control created a situation </a:t>
            </a:r>
            <a:r>
              <a:rPr lang="en-GB" sz="1200" kern="1200" dirty="0" err="1">
                <a:solidFill>
                  <a:schemeClr val="tx1"/>
                </a:solidFill>
                <a:effectLst/>
                <a:latin typeface="Arial" charset="0"/>
                <a:ea typeface="ＭＳ Ｐゴシック" charset="0"/>
                <a:cs typeface="ＭＳ Ｐゴシック" charset="0"/>
              </a:rPr>
              <a:t>inwhich</a:t>
            </a:r>
            <a:r>
              <a:rPr lang="en-GB" sz="1200" kern="1200" dirty="0">
                <a:solidFill>
                  <a:schemeClr val="tx1"/>
                </a:solidFill>
                <a:effectLst/>
                <a:latin typeface="Arial" charset="0"/>
                <a:ea typeface="ＭＳ Ｐゴシック" charset="0"/>
                <a:cs typeface="ＭＳ Ｐゴシック" charset="0"/>
              </a:rPr>
              <a:t> they continued to practice</a:t>
            </a:r>
          </a:p>
          <a:p>
            <a:r>
              <a:rPr lang="en-GB" sz="1200" kern="1200" dirty="0">
                <a:solidFill>
                  <a:schemeClr val="tx1"/>
                </a:solidFill>
                <a:effectLst/>
                <a:latin typeface="Arial" charset="0"/>
                <a:ea typeface="ＭＳ Ｐゴシック" charset="0"/>
                <a:cs typeface="ＭＳ Ｐゴシック" charset="0"/>
              </a:rPr>
              <a:t>tasks they liked or were already proficient in (e.g., washing</a:t>
            </a:r>
          </a:p>
          <a:p>
            <a:r>
              <a:rPr lang="en-GB" sz="1200" kern="1200" dirty="0">
                <a:solidFill>
                  <a:schemeClr val="tx1"/>
                </a:solidFill>
                <a:effectLst/>
                <a:latin typeface="Arial" charset="0"/>
                <a:ea typeface="ＭＳ Ｐゴシック" charset="0"/>
                <a:cs typeface="ＭＳ Ｐゴシック" charset="0"/>
              </a:rPr>
              <a:t>hair) but the students were reluctant to start with new, yet</a:t>
            </a:r>
          </a:p>
          <a:p>
            <a:r>
              <a:rPr lang="en-GB" sz="1200" kern="1200" dirty="0">
                <a:solidFill>
                  <a:schemeClr val="tx1"/>
                </a:solidFill>
                <a:effectLst/>
                <a:latin typeface="Arial" charset="0"/>
                <a:ea typeface="ＭＳ Ｐゴシック" charset="0"/>
                <a:cs typeface="ＭＳ Ｐゴシック" charset="0"/>
              </a:rPr>
              <a:t>unfamiliar tasks (e.g., permanent waving).</a:t>
            </a:r>
          </a:p>
          <a:p>
            <a:endParaRPr lang="en-GB" sz="1200" kern="1200" dirty="0">
              <a:solidFill>
                <a:schemeClr val="tx1"/>
              </a:solidFill>
              <a:effectLst/>
              <a:latin typeface="Arial" charset="0"/>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ＭＳ Ｐゴシック" charset="0"/>
                <a:cs typeface="ＭＳ Ｐゴシック" charset="0"/>
              </a:rPr>
              <a:t>business education should not avoid anxiety in the classroom but instead help students to work with and learn from it (</a:t>
            </a:r>
            <a:r>
              <a:rPr lang="en-GB" sz="1200" kern="1200" dirty="0" err="1">
                <a:solidFill>
                  <a:schemeClr val="tx1"/>
                </a:solidFill>
                <a:effectLst/>
                <a:latin typeface="Arial" charset="0"/>
                <a:ea typeface="ＭＳ Ｐゴシック" charset="0"/>
                <a:cs typeface="ＭＳ Ｐゴシック" charset="0"/>
              </a:rPr>
              <a:t>Antonacopoulou</a:t>
            </a:r>
            <a:r>
              <a:rPr lang="en-GB" sz="1200" kern="1200" dirty="0">
                <a:solidFill>
                  <a:schemeClr val="tx1"/>
                </a:solidFill>
                <a:effectLst/>
                <a:latin typeface="Arial" charset="0"/>
                <a:ea typeface="ＭＳ Ｐゴシック" charset="0"/>
                <a:cs typeface="ＭＳ Ｐゴシック" charset="0"/>
              </a:rPr>
              <a:t> and Gabriel, 2001). Anxiety as such has a role to play and is often associated with transformational moments of learning (Griffiths, Winstanley and Gabriel, 2005). However it can also be experienced as limiting. </a:t>
            </a:r>
            <a:r>
              <a:rPr lang="en-GB" sz="1200" kern="1200" dirty="0" err="1">
                <a:solidFill>
                  <a:schemeClr val="tx1"/>
                </a:solidFill>
                <a:effectLst/>
                <a:latin typeface="Arial" charset="0"/>
                <a:ea typeface="ＭＳ Ｐゴシック" charset="0"/>
                <a:cs typeface="ＭＳ Ｐゴシック" charset="0"/>
              </a:rPr>
              <a:t>Houge</a:t>
            </a:r>
            <a:r>
              <a:rPr lang="en-GB" sz="1200" kern="1200" dirty="0">
                <a:solidFill>
                  <a:schemeClr val="tx1"/>
                </a:solidFill>
                <a:effectLst/>
                <a:latin typeface="Arial" charset="0"/>
                <a:ea typeface="ＭＳ Ｐゴシック" charset="0"/>
                <a:cs typeface="ＭＳ Ｐゴシック" charset="0"/>
              </a:rPr>
              <a:t> Mackenzie, Son and </a:t>
            </a:r>
            <a:r>
              <a:rPr lang="en-GB" sz="1200" kern="1200" dirty="0" err="1">
                <a:solidFill>
                  <a:schemeClr val="tx1"/>
                </a:solidFill>
                <a:effectLst/>
                <a:latin typeface="Arial" charset="0"/>
                <a:ea typeface="ＭＳ Ｐゴシック" charset="0"/>
                <a:cs typeface="ＭＳ Ｐゴシック" charset="0"/>
              </a:rPr>
              <a:t>Hollenhorst</a:t>
            </a:r>
            <a:r>
              <a:rPr lang="en-GB" sz="1200" kern="1200" dirty="0">
                <a:solidFill>
                  <a:schemeClr val="tx1"/>
                </a:solidFill>
                <a:effectLst/>
                <a:latin typeface="Arial" charset="0"/>
                <a:ea typeface="ＭＳ Ｐゴシック" charset="0"/>
                <a:cs typeface="ＭＳ Ｐゴシック" charset="0"/>
              </a:rPr>
              <a:t> (2014) found that negative emotions as a result of challenge can narrow the learners’ mind if the challenges are not freely chosen by the learners. IPs are challenged and pressured into ways of engaging and behaving that feel alien and disingenuous. As such it may prevent, as opposed to generate learning (</a:t>
            </a:r>
            <a:r>
              <a:rPr lang="en-GB" sz="1200" kern="1200" dirty="0" err="1">
                <a:solidFill>
                  <a:schemeClr val="tx1"/>
                </a:solidFill>
                <a:effectLst/>
                <a:latin typeface="Arial" charset="0"/>
                <a:ea typeface="ＭＳ Ｐゴシック" charset="0"/>
                <a:cs typeface="ＭＳ Ｐゴシック" charset="0"/>
              </a:rPr>
              <a:t>Houge</a:t>
            </a:r>
            <a:r>
              <a:rPr lang="en-GB" sz="1200" kern="1200" dirty="0">
                <a:solidFill>
                  <a:schemeClr val="tx1"/>
                </a:solidFill>
                <a:effectLst/>
                <a:latin typeface="Arial" charset="0"/>
                <a:ea typeface="ＭＳ Ｐゴシック" charset="0"/>
                <a:cs typeface="ＭＳ Ｐゴシック" charset="0"/>
              </a:rPr>
              <a:t> Mackenzie, Son and </a:t>
            </a:r>
            <a:r>
              <a:rPr lang="en-GB" sz="1200" kern="1200" dirty="0" err="1">
                <a:solidFill>
                  <a:schemeClr val="tx1"/>
                </a:solidFill>
                <a:effectLst/>
                <a:latin typeface="Arial" charset="0"/>
                <a:ea typeface="ＭＳ Ｐゴシック" charset="0"/>
                <a:cs typeface="ＭＳ Ｐゴシック" charset="0"/>
              </a:rPr>
              <a:t>Hollenhorst</a:t>
            </a:r>
            <a:r>
              <a:rPr lang="en-GB" sz="1200" kern="1200" dirty="0">
                <a:solidFill>
                  <a:schemeClr val="tx1"/>
                </a:solidFill>
                <a:effectLst/>
                <a:latin typeface="Arial" charset="0"/>
                <a:ea typeface="ＭＳ Ｐゴシック" charset="0"/>
                <a:cs typeface="ＭＳ Ｐゴシック" charset="0"/>
              </a:rPr>
              <a:t>, 2014).</a:t>
            </a:r>
          </a:p>
          <a:p>
            <a:endParaRPr lang="en-GB" sz="1200" kern="1200" dirty="0">
              <a:solidFill>
                <a:schemeClr val="tx1"/>
              </a:solidFill>
              <a:effectLst/>
              <a:latin typeface="Arial" charset="0"/>
              <a:ea typeface="ＭＳ Ｐゴシック" charset="0"/>
              <a:cs typeface="ＭＳ Ｐゴシック" charset="0"/>
            </a:endParaRPr>
          </a:p>
          <a:p>
            <a:endParaRPr lang="en-GB" sz="1200" kern="1200" dirty="0">
              <a:solidFill>
                <a:schemeClr val="tx1"/>
              </a:solidFill>
              <a:effectLst/>
              <a:latin typeface="Arial" charset="0"/>
              <a:ea typeface="ＭＳ Ｐゴシック" charset="0"/>
              <a:cs typeface="ＭＳ Ｐゴシック" charset="0"/>
            </a:endParaRPr>
          </a:p>
          <a:p>
            <a:endParaRPr lang="en-GB" dirty="0"/>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7</a:t>
            </a:fld>
            <a:endParaRPr lang="en-US" altLang="en-US"/>
          </a:p>
        </p:txBody>
      </p:sp>
    </p:spTree>
    <p:extLst>
      <p:ext uri="{BB962C8B-B14F-4D97-AF65-F5344CB8AC3E}">
        <p14:creationId xmlns:p14="http://schemas.microsoft.com/office/powerpoint/2010/main" val="1764372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Quiz</a:t>
            </a:r>
          </a:p>
          <a:p>
            <a:r>
              <a:rPr lang="en-GB" dirty="0"/>
              <a:t>Assignment task sheets</a:t>
            </a:r>
          </a:p>
          <a:p>
            <a:r>
              <a:rPr lang="en-GB" dirty="0" err="1"/>
              <a:t>Marksheets</a:t>
            </a:r>
            <a:endParaRPr lang="en-GB" dirty="0"/>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8</a:t>
            </a:fld>
            <a:endParaRPr lang="en-US" altLang="en-US"/>
          </a:p>
        </p:txBody>
      </p:sp>
    </p:spTree>
    <p:extLst>
      <p:ext uri="{BB962C8B-B14F-4D97-AF65-F5344CB8AC3E}">
        <p14:creationId xmlns:p14="http://schemas.microsoft.com/office/powerpoint/2010/main" val="1764372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When Is It Better to Learn Together? Insights from Research on Collaborative Learning</a:t>
            </a:r>
          </a:p>
          <a:p>
            <a:r>
              <a:rPr lang="en-GB" dirty="0">
                <a:hlinkClick r:id="rId3" tooltip="Click to search for more items by this author"/>
              </a:rPr>
              <a:t>Nokes-malach, Timothy J</a:t>
            </a:r>
            <a:r>
              <a:rPr lang="en-GB" dirty="0"/>
              <a:t>; </a:t>
            </a:r>
            <a:r>
              <a:rPr lang="en-GB" dirty="0">
                <a:hlinkClick r:id="rId4" tooltip="Click to search for more items by this author"/>
              </a:rPr>
              <a:t>Richey, J Elizabeth</a:t>
            </a:r>
            <a:r>
              <a:rPr lang="en-GB" dirty="0"/>
              <a:t>; </a:t>
            </a:r>
            <a:r>
              <a:rPr lang="en-GB" dirty="0">
                <a:hlinkClick r:id="rId5" tooltip="Click to search for more items by this author"/>
              </a:rPr>
              <a:t>Gadgil, Soniya</a:t>
            </a:r>
            <a:r>
              <a:rPr lang="en-GB" dirty="0"/>
              <a:t>. </a:t>
            </a:r>
            <a:r>
              <a:rPr lang="en-GB" b="1" dirty="0">
                <a:hlinkClick r:id="rId6" tooltip="Click to search for more items from this journal"/>
              </a:rPr>
              <a:t>Educational Psychology Review</a:t>
            </a:r>
            <a:r>
              <a:rPr lang="en-GB" b="1" dirty="0"/>
              <a:t>; New York</a:t>
            </a:r>
            <a:r>
              <a:rPr lang="en-GB" dirty="0">
                <a:hlinkClick r:id="rId7" tooltip="Click to search for more items from this issue"/>
              </a:rPr>
              <a:t> Vol. 27, Iss. 4, </a:t>
            </a:r>
            <a:r>
              <a:rPr lang="en-GB" dirty="0"/>
              <a:t> (Dec 2015): 645-656. </a:t>
            </a:r>
          </a:p>
          <a:p>
            <a:endParaRPr lang="en-GB" sz="1200" kern="1200" dirty="0">
              <a:solidFill>
                <a:schemeClr val="tx1"/>
              </a:solidFill>
              <a:effectLst/>
              <a:latin typeface="Arial" charset="0"/>
              <a:ea typeface="ＭＳ Ｐゴシック" charset="0"/>
              <a:cs typeface="ＭＳ Ｐゴシック" charset="0"/>
            </a:endParaRPr>
          </a:p>
          <a:p>
            <a:endParaRPr lang="en-GB" sz="1200" kern="1200" dirty="0">
              <a:solidFill>
                <a:schemeClr val="tx1"/>
              </a:solidFill>
              <a:effectLst/>
              <a:latin typeface="Arial" charset="0"/>
              <a:ea typeface="ＭＳ Ｐゴシック" charset="0"/>
              <a:cs typeface="ＭＳ Ｐゴシック" charset="0"/>
            </a:endParaRPr>
          </a:p>
          <a:p>
            <a:r>
              <a:rPr lang="en-GB" sz="1200" kern="1200" dirty="0">
                <a:solidFill>
                  <a:schemeClr val="tx1"/>
                </a:solidFill>
                <a:effectLst/>
                <a:latin typeface="Arial" charset="0"/>
                <a:ea typeface="ＭＳ Ｐゴシック" charset="0"/>
                <a:cs typeface="ＭＳ Ｐゴシック" charset="0"/>
              </a:rPr>
              <a:t> </a:t>
            </a:r>
            <a:r>
              <a:rPr lang="en-GB" sz="1200" kern="1200" dirty="0" err="1">
                <a:solidFill>
                  <a:schemeClr val="tx1"/>
                </a:solidFill>
                <a:effectLst/>
                <a:latin typeface="Arial" charset="0"/>
                <a:ea typeface="ＭＳ Ｐゴシック" charset="0"/>
                <a:cs typeface="ＭＳ Ｐゴシック" charset="0"/>
              </a:rPr>
              <a:t>Corbalan</a:t>
            </a:r>
            <a:r>
              <a:rPr lang="en-GB" sz="1200" kern="1200" dirty="0">
                <a:solidFill>
                  <a:schemeClr val="tx1"/>
                </a:solidFill>
                <a:effectLst/>
                <a:latin typeface="Arial" charset="0"/>
                <a:ea typeface="ＭＳ Ｐゴシック" charset="0"/>
                <a:cs typeface="ＭＳ Ｐゴシック" charset="0"/>
              </a:rPr>
              <a:t>, Kester, and van</a:t>
            </a:r>
          </a:p>
          <a:p>
            <a:r>
              <a:rPr lang="en-GB" sz="1200" kern="1200" dirty="0" err="1">
                <a:solidFill>
                  <a:schemeClr val="tx1"/>
                </a:solidFill>
                <a:effectLst/>
                <a:latin typeface="Arial" charset="0"/>
                <a:ea typeface="ＭＳ Ｐゴシック" charset="0"/>
                <a:cs typeface="ＭＳ Ｐゴシック" charset="0"/>
              </a:rPr>
              <a:t>Merri¨enboer</a:t>
            </a:r>
            <a:r>
              <a:rPr lang="en-GB" sz="1200" kern="1200" dirty="0">
                <a:solidFill>
                  <a:schemeClr val="tx1"/>
                </a:solidFill>
                <a:effectLst/>
                <a:latin typeface="Arial" charset="0"/>
                <a:ea typeface="ＭＳ Ｐゴシック" charset="0"/>
                <a:cs typeface="ＭＳ Ｐゴシック" charset="0"/>
              </a:rPr>
              <a:t> (2006) described shared control  as a promising</a:t>
            </a:r>
          </a:p>
          <a:p>
            <a:r>
              <a:rPr lang="en-GB" sz="1200" kern="1200" dirty="0">
                <a:solidFill>
                  <a:schemeClr val="tx1"/>
                </a:solidFill>
                <a:effectLst/>
                <a:latin typeface="Arial" charset="0"/>
                <a:ea typeface="ＭＳ Ｐゴシック" charset="0"/>
                <a:cs typeface="ＭＳ Ｐゴシック" charset="0"/>
              </a:rPr>
              <a:t>way to reach this goal. Shared control is a two-step process,</a:t>
            </a:r>
          </a:p>
          <a:p>
            <a:r>
              <a:rPr lang="en-GB" sz="1200" kern="1200" dirty="0">
                <a:solidFill>
                  <a:schemeClr val="tx1"/>
                </a:solidFill>
                <a:effectLst/>
                <a:latin typeface="Arial" charset="0"/>
                <a:ea typeface="ＭＳ Ｐゴシック" charset="0"/>
                <a:cs typeface="ＭＳ Ｐゴシック" charset="0"/>
              </a:rPr>
              <a:t>in which the teacher or coach first selects from all available</a:t>
            </a:r>
          </a:p>
          <a:p>
            <a:r>
              <a:rPr lang="en-GB" sz="1200" kern="1200" dirty="0">
                <a:solidFill>
                  <a:schemeClr val="tx1"/>
                </a:solidFill>
                <a:effectLst/>
                <a:latin typeface="Arial" charset="0"/>
                <a:ea typeface="ＭＳ Ｐゴシック" charset="0"/>
                <a:cs typeface="ＭＳ Ｐゴシック" charset="0"/>
              </a:rPr>
              <a:t>learning tasks a subset of tasks with characteristics that fit</a:t>
            </a:r>
          </a:p>
          <a:p>
            <a:r>
              <a:rPr lang="en-GB" sz="1200" kern="1200" dirty="0">
                <a:solidFill>
                  <a:schemeClr val="tx1"/>
                </a:solidFill>
                <a:effectLst/>
                <a:latin typeface="Arial" charset="0"/>
                <a:ea typeface="ＭＳ Ｐゴシック" charset="0"/>
                <a:cs typeface="ＭＳ Ｐゴシック" charset="0"/>
              </a:rPr>
              <a:t>the needs of the learner. This should prevent overwhelming</a:t>
            </a:r>
          </a:p>
          <a:p>
            <a:r>
              <a:rPr lang="en-GB" sz="1200" kern="1200" dirty="0">
                <a:solidFill>
                  <a:schemeClr val="tx1"/>
                </a:solidFill>
                <a:effectLst/>
                <a:latin typeface="Arial" charset="0"/>
                <a:ea typeface="ＭＳ Ｐゴシック" charset="0"/>
                <a:cs typeface="ＭＳ Ｐゴシック" charset="0"/>
              </a:rPr>
              <a:t>and frustrating the learner by letting him or her choose from</a:t>
            </a:r>
          </a:p>
          <a:p>
            <a:r>
              <a:rPr lang="en-GB" sz="1200" kern="1200" dirty="0">
                <a:solidFill>
                  <a:schemeClr val="tx1"/>
                </a:solidFill>
                <a:effectLst/>
                <a:latin typeface="Arial" charset="0"/>
                <a:ea typeface="ＭＳ Ｐゴシック" charset="0"/>
                <a:cs typeface="ＭＳ Ｐゴシック" charset="0"/>
              </a:rPr>
              <a:t>a very large set of tasks. Second, the learner selects from this</a:t>
            </a:r>
          </a:p>
          <a:p>
            <a:r>
              <a:rPr lang="en-GB" sz="1200" kern="1200" dirty="0">
                <a:solidFill>
                  <a:schemeClr val="tx1"/>
                </a:solidFill>
                <a:effectLst/>
                <a:latin typeface="Arial" charset="0"/>
                <a:ea typeface="ＭＳ Ｐゴシック" charset="0"/>
                <a:cs typeface="ＭＳ Ｐゴシック" charset="0"/>
              </a:rPr>
              <a:t>subset one task </a:t>
            </a:r>
            <a:r>
              <a:rPr lang="en-GB" sz="1200" kern="1200" dirty="0" err="1">
                <a:solidFill>
                  <a:schemeClr val="tx1"/>
                </a:solidFill>
                <a:effectLst/>
                <a:latin typeface="Arial" charset="0"/>
                <a:ea typeface="ＭＳ Ｐゴシック" charset="0"/>
                <a:cs typeface="ＭＳ Ｐゴシック" charset="0"/>
              </a:rPr>
              <a:t>towork</a:t>
            </a:r>
            <a:r>
              <a:rPr lang="en-GB" sz="1200" kern="1200" dirty="0">
                <a:solidFill>
                  <a:schemeClr val="tx1"/>
                </a:solidFill>
                <a:effectLst/>
                <a:latin typeface="Arial" charset="0"/>
                <a:ea typeface="ＭＳ Ｐゴシック" charset="0"/>
                <a:cs typeface="ＭＳ Ｐゴシック" charset="0"/>
              </a:rPr>
              <a:t> </a:t>
            </a:r>
            <a:r>
              <a:rPr lang="en-GB" sz="1200" kern="1200" dirty="0" err="1">
                <a:solidFill>
                  <a:schemeClr val="tx1"/>
                </a:solidFill>
                <a:effectLst/>
                <a:latin typeface="Arial" charset="0"/>
                <a:ea typeface="ＭＳ Ｐゴシック" charset="0"/>
                <a:cs typeface="ＭＳ Ｐゴシック" charset="0"/>
              </a:rPr>
              <a:t>on.With</a:t>
            </a:r>
            <a:r>
              <a:rPr lang="en-GB" sz="1200" kern="1200" dirty="0">
                <a:solidFill>
                  <a:schemeClr val="tx1"/>
                </a:solidFill>
                <a:effectLst/>
                <a:latin typeface="Arial" charset="0"/>
                <a:ea typeface="ＭＳ Ｐゴシック" charset="0"/>
                <a:cs typeface="ＭＳ Ｐゴシック" charset="0"/>
              </a:rPr>
              <a:t> learning tasks in the dietetics</a:t>
            </a:r>
          </a:p>
          <a:p>
            <a:r>
              <a:rPr lang="en-GB" sz="1200" kern="1200" dirty="0">
                <a:solidFill>
                  <a:schemeClr val="tx1"/>
                </a:solidFill>
                <a:effectLst/>
                <a:latin typeface="Arial" charset="0"/>
                <a:ea typeface="ＭＳ Ｐゴシック" charset="0"/>
                <a:cs typeface="ＭＳ Ｐゴシック" charset="0"/>
              </a:rPr>
              <a:t>domain, shared control had superior effects on student motivation</a:t>
            </a:r>
          </a:p>
          <a:p>
            <a:r>
              <a:rPr lang="en-GB" sz="1200" kern="1200" dirty="0">
                <a:solidFill>
                  <a:schemeClr val="tx1"/>
                </a:solidFill>
                <a:effectLst/>
                <a:latin typeface="Arial" charset="0"/>
                <a:ea typeface="ＭＳ Ｐゴシック" charset="0"/>
                <a:cs typeface="ＭＳ Ｐゴシック" charset="0"/>
              </a:rPr>
              <a:t>(</a:t>
            </a:r>
            <a:r>
              <a:rPr lang="en-GB" sz="1200" kern="1200" dirty="0" err="1">
                <a:solidFill>
                  <a:schemeClr val="tx1"/>
                </a:solidFill>
                <a:effectLst/>
                <a:latin typeface="Arial" charset="0"/>
                <a:ea typeface="ＭＳ Ｐゴシック" charset="0"/>
                <a:cs typeface="ＭＳ Ｐゴシック" charset="0"/>
              </a:rPr>
              <a:t>Corbalan</a:t>
            </a:r>
            <a:r>
              <a:rPr lang="en-GB" sz="1200" kern="1200" dirty="0">
                <a:solidFill>
                  <a:schemeClr val="tx1"/>
                </a:solidFill>
                <a:effectLst/>
                <a:latin typeface="Arial" charset="0"/>
                <a:ea typeface="ＭＳ Ｐゴシック" charset="0"/>
                <a:cs typeface="ＭＳ Ｐゴシック" charset="0"/>
              </a:rPr>
              <a:t>, Kester, &amp; van </a:t>
            </a:r>
            <a:r>
              <a:rPr lang="en-GB" sz="1200" kern="1200" dirty="0" err="1">
                <a:solidFill>
                  <a:schemeClr val="tx1"/>
                </a:solidFill>
                <a:effectLst/>
                <a:latin typeface="Arial" charset="0"/>
                <a:ea typeface="ＭＳ Ｐゴシック" charset="0"/>
                <a:cs typeface="ＭＳ Ｐゴシック" charset="0"/>
              </a:rPr>
              <a:t>Merri¨enboer</a:t>
            </a:r>
            <a:r>
              <a:rPr lang="en-GB" sz="1200" kern="1200" dirty="0">
                <a:solidFill>
                  <a:schemeClr val="tx1"/>
                </a:solidFill>
                <a:effectLst/>
                <a:latin typeface="Arial" charset="0"/>
                <a:ea typeface="ＭＳ Ｐゴシック" charset="0"/>
                <a:cs typeface="ＭＳ Ｐゴシック" charset="0"/>
              </a:rPr>
              <a:t>, 2008). With</a:t>
            </a:r>
          </a:p>
          <a:p>
            <a:r>
              <a:rPr lang="en-GB" sz="1200" kern="1200" dirty="0">
                <a:solidFill>
                  <a:schemeClr val="tx1"/>
                </a:solidFill>
                <a:effectLst/>
                <a:latin typeface="Arial" charset="0"/>
                <a:ea typeface="ＭＳ Ｐゴシック" charset="0"/>
                <a:cs typeface="ＭＳ Ｐゴシック" charset="0"/>
              </a:rPr>
              <a:t>learning tasks in the genetics domain, shared control over</a:t>
            </a:r>
          </a:p>
          <a:p>
            <a:r>
              <a:rPr lang="en-GB" sz="1200" kern="1200" dirty="0">
                <a:solidFill>
                  <a:schemeClr val="tx1"/>
                </a:solidFill>
                <a:effectLst/>
                <a:latin typeface="Arial" charset="0"/>
                <a:ea typeface="ＭＳ Ｐゴシック" charset="0"/>
                <a:cs typeface="ＭＳ Ｐゴシック" charset="0"/>
              </a:rPr>
              <a:t>task selection had superior effects on both student motivation</a:t>
            </a:r>
          </a:p>
          <a:p>
            <a:r>
              <a:rPr lang="en-GB" sz="1200" kern="1200" dirty="0">
                <a:solidFill>
                  <a:schemeClr val="tx1"/>
                </a:solidFill>
                <a:effectLst/>
                <a:latin typeface="Arial" charset="0"/>
                <a:ea typeface="ＭＳ Ｐゴシック" charset="0"/>
                <a:cs typeface="ＭＳ Ｐゴシック" charset="0"/>
              </a:rPr>
              <a:t>and learning, provided that learners had to choose from</a:t>
            </a:r>
          </a:p>
          <a:p>
            <a:r>
              <a:rPr lang="en-GB" sz="1200" kern="1200" dirty="0">
                <a:solidFill>
                  <a:schemeClr val="tx1"/>
                </a:solidFill>
                <a:effectLst/>
                <a:latin typeface="Arial" charset="0"/>
                <a:ea typeface="ＭＳ Ｐゴシック" charset="0"/>
                <a:cs typeface="ＭＳ Ｐゴシック" charset="0"/>
              </a:rPr>
              <a:t>a subset of preselected tasks with features that were different</a:t>
            </a:r>
          </a:p>
          <a:p>
            <a:r>
              <a:rPr lang="en-GB" sz="1200" kern="1200" dirty="0">
                <a:solidFill>
                  <a:schemeClr val="tx1"/>
                </a:solidFill>
                <a:effectLst/>
                <a:latin typeface="Arial" charset="0"/>
                <a:ea typeface="ＭＳ Ｐゴシック" charset="0"/>
                <a:cs typeface="ＭＳ Ｐゴシック" charset="0"/>
              </a:rPr>
              <a:t>from the features of previous tasks (</a:t>
            </a:r>
            <a:r>
              <a:rPr lang="en-GB" sz="1200" kern="1200" dirty="0" err="1">
                <a:solidFill>
                  <a:schemeClr val="tx1"/>
                </a:solidFill>
                <a:effectLst/>
                <a:latin typeface="Arial" charset="0"/>
                <a:ea typeface="ＭＳ Ｐゴシック" charset="0"/>
                <a:cs typeface="ＭＳ Ｐゴシック" charset="0"/>
              </a:rPr>
              <a:t>Corbalan</a:t>
            </a:r>
            <a:r>
              <a:rPr lang="en-GB" sz="1200" kern="1200" dirty="0">
                <a:solidFill>
                  <a:schemeClr val="tx1"/>
                </a:solidFill>
                <a:effectLst/>
                <a:latin typeface="Arial" charset="0"/>
                <a:ea typeface="ＭＳ Ｐゴシック" charset="0"/>
                <a:cs typeface="ＭＳ Ｐゴシック" charset="0"/>
              </a:rPr>
              <a:t>, Kester,</a:t>
            </a:r>
          </a:p>
          <a:p>
            <a:r>
              <a:rPr lang="en-GB" sz="1200" kern="1200" dirty="0">
                <a:solidFill>
                  <a:schemeClr val="tx1"/>
                </a:solidFill>
                <a:effectLst/>
                <a:latin typeface="Arial" charset="0"/>
                <a:ea typeface="ＭＳ Ｐゴシック" charset="0"/>
                <a:cs typeface="ＭＳ Ｐゴシック" charset="0"/>
              </a:rPr>
              <a:t>&amp; van </a:t>
            </a:r>
            <a:r>
              <a:rPr lang="en-GB" sz="1200" kern="1200" dirty="0" err="1">
                <a:solidFill>
                  <a:schemeClr val="tx1"/>
                </a:solidFill>
                <a:effectLst/>
                <a:latin typeface="Arial" charset="0"/>
                <a:ea typeface="ＭＳ Ｐゴシック" charset="0"/>
                <a:cs typeface="ＭＳ Ｐゴシック" charset="0"/>
              </a:rPr>
              <a:t>Merri¨enboer</a:t>
            </a:r>
            <a:r>
              <a:rPr lang="en-GB" sz="1200" kern="1200" dirty="0">
                <a:solidFill>
                  <a:schemeClr val="tx1"/>
                </a:solidFill>
                <a:effectLst/>
                <a:latin typeface="Arial" charset="0"/>
                <a:ea typeface="ＭＳ Ｐゴシック" charset="0"/>
                <a:cs typeface="ＭＳ Ｐゴシック" charset="0"/>
              </a:rPr>
              <a:t>, 2009). van </a:t>
            </a:r>
            <a:r>
              <a:rPr lang="en-GB" sz="1200" kern="1200" dirty="0" err="1">
                <a:solidFill>
                  <a:schemeClr val="tx1"/>
                </a:solidFill>
                <a:effectLst/>
                <a:latin typeface="Arial" charset="0"/>
                <a:ea typeface="ＭＳ Ｐゴシック" charset="0"/>
                <a:cs typeface="ＭＳ Ｐゴシック" charset="0"/>
              </a:rPr>
              <a:t>Merri¨enboer</a:t>
            </a:r>
            <a:r>
              <a:rPr lang="en-GB" sz="1200" kern="1200" dirty="0">
                <a:solidFill>
                  <a:schemeClr val="tx1"/>
                </a:solidFill>
                <a:effectLst/>
                <a:latin typeface="Arial" charset="0"/>
                <a:ea typeface="ＭＳ Ｐゴシック" charset="0"/>
                <a:cs typeface="ＭＳ Ｐゴシック" charset="0"/>
              </a:rPr>
              <a:t> and Kirschner</a:t>
            </a:r>
          </a:p>
          <a:p>
            <a:r>
              <a:rPr lang="en-GB" sz="1200" kern="1200" dirty="0">
                <a:solidFill>
                  <a:schemeClr val="tx1"/>
                </a:solidFill>
                <a:effectLst/>
                <a:latin typeface="Arial" charset="0"/>
                <a:ea typeface="ＭＳ Ｐゴシック" charset="0"/>
                <a:cs typeface="ＭＳ Ｐゴシック" charset="0"/>
              </a:rPr>
              <a:t> a severe overgeneralization (e.g., the claim</a:t>
            </a:r>
          </a:p>
          <a:p>
            <a:r>
              <a:rPr lang="en-GB" sz="1200" kern="1200" dirty="0">
                <a:solidFill>
                  <a:schemeClr val="tx1"/>
                </a:solidFill>
                <a:effectLst/>
                <a:latin typeface="Arial" charset="0"/>
                <a:ea typeface="ＭＳ Ｐゴシック" charset="0"/>
                <a:cs typeface="ＭＳ Ｐゴシック" charset="0"/>
              </a:rPr>
              <a:t>that giving learners full control over the learning process</a:t>
            </a:r>
          </a:p>
          <a:p>
            <a:r>
              <a:rPr lang="en-GB" sz="1200" kern="1200" dirty="0">
                <a:solidFill>
                  <a:schemeClr val="tx1"/>
                </a:solidFill>
                <a:effectLst/>
                <a:latin typeface="Arial" charset="0"/>
                <a:ea typeface="ＭＳ Ｐゴシック" charset="0"/>
                <a:cs typeface="ＭＳ Ｐゴシック" charset="0"/>
              </a:rPr>
              <a:t>will have positive effects on learning).</a:t>
            </a:r>
          </a:p>
          <a:p>
            <a:endParaRPr lang="en-GB" sz="1200" kern="1200" dirty="0">
              <a:solidFill>
                <a:schemeClr val="tx1"/>
              </a:solidFill>
              <a:effectLst/>
              <a:latin typeface="Arial" charset="0"/>
              <a:ea typeface="ＭＳ Ｐゴシック" charset="0"/>
              <a:cs typeface="ＭＳ Ｐゴシック" charset="0"/>
            </a:endParaRPr>
          </a:p>
          <a:p>
            <a:r>
              <a:rPr lang="en-GB" sz="1200" kern="1200" dirty="0">
                <a:solidFill>
                  <a:schemeClr val="tx1"/>
                </a:solidFill>
                <a:effectLst/>
                <a:latin typeface="Arial" charset="0"/>
                <a:ea typeface="ＭＳ Ｐゴシック" charset="0"/>
                <a:cs typeface="ＭＳ Ｐゴシック" charset="0"/>
              </a:rPr>
              <a:t>(2013) referred to this approach as second-order scaffolding ,</a:t>
            </a:r>
          </a:p>
          <a:p>
            <a:endParaRPr lang="en-GB" sz="1200" kern="1200" dirty="0">
              <a:solidFill>
                <a:schemeClr val="tx1"/>
              </a:solidFill>
              <a:effectLst/>
              <a:latin typeface="Arial" charset="0"/>
              <a:ea typeface="ＭＳ Ｐゴシック" charset="0"/>
              <a:cs typeface="ＭＳ Ｐゴシック" charset="0"/>
            </a:endParaRPr>
          </a:p>
          <a:p>
            <a:r>
              <a:rPr lang="en-GB" sz="1200" kern="1200" dirty="0">
                <a:solidFill>
                  <a:schemeClr val="tx1"/>
                </a:solidFill>
                <a:effectLst/>
                <a:latin typeface="Arial" charset="0"/>
                <a:ea typeface="ＭＳ Ｐゴシック" charset="0"/>
                <a:cs typeface="ＭＳ Ｐゴシック" charset="0"/>
              </a:rPr>
              <a:t>his indicates that longer group face-to-face contact seems to be related to a more positive perception of the learning</a:t>
            </a:r>
          </a:p>
          <a:p>
            <a:r>
              <a:rPr lang="en-GB" sz="1200" kern="1200" dirty="0">
                <a:solidFill>
                  <a:schemeClr val="tx1"/>
                </a:solidFill>
                <a:effectLst/>
                <a:latin typeface="Arial" charset="0"/>
                <a:ea typeface="ＭＳ Ｐゴシック" charset="0"/>
                <a:cs typeface="ＭＳ Ｐゴシック" charset="0"/>
              </a:rPr>
              <a:t>outcomes gained from PLG </a:t>
            </a:r>
            <a:r>
              <a:rPr lang="en-GB" sz="1200" kern="1200" dirty="0" err="1">
                <a:solidFill>
                  <a:schemeClr val="tx1"/>
                </a:solidFill>
                <a:effectLst/>
                <a:latin typeface="Arial" charset="0"/>
                <a:ea typeface="ＭＳ Ｐゴシック" charset="0"/>
                <a:cs typeface="ＭＳ Ｐゴシック" charset="0"/>
              </a:rPr>
              <a:t>activi</a:t>
            </a:r>
            <a:endParaRPr lang="en-GB" sz="1200" kern="1200" dirty="0">
              <a:solidFill>
                <a:schemeClr val="tx1"/>
              </a:solidFill>
              <a:effectLst/>
              <a:latin typeface="Arial" charset="0"/>
              <a:ea typeface="ＭＳ Ｐゴシック" charset="0"/>
              <a:cs typeface="ＭＳ Ｐゴシック" charset="0"/>
            </a:endParaRPr>
          </a:p>
          <a:p>
            <a:endParaRPr lang="en-GB" sz="1200" kern="1200" dirty="0">
              <a:solidFill>
                <a:schemeClr val="tx1"/>
              </a:solidFill>
              <a:effectLst/>
              <a:latin typeface="Arial" charset="0"/>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pPr>
              <a:defRPr/>
            </a:pPr>
            <a:fld id="{0F8A6BB3-15F9-4141-AB05-7BFCB398C0ED}" type="slidenum">
              <a:rPr lang="en-US" altLang="en-US" smtClean="0"/>
              <a:pPr>
                <a:defRPr/>
              </a:pPr>
              <a:t>9</a:t>
            </a:fld>
            <a:endParaRPr lang="en-US" altLang="en-US"/>
          </a:p>
        </p:txBody>
      </p:sp>
    </p:spTree>
    <p:extLst>
      <p:ext uri="{BB962C8B-B14F-4D97-AF65-F5344CB8AC3E}">
        <p14:creationId xmlns:p14="http://schemas.microsoft.com/office/powerpoint/2010/main" val="17643729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slideMaster" Target="../slideMasters/slideMaster2.xml"/><Relationship Id="rId5" Type="http://schemas.openxmlformats.org/officeDocument/2006/relationships/tags" Target="../tags/tag7.xml"/><Relationship Id="rId4" Type="http://schemas.openxmlformats.org/officeDocument/2006/relationships/tags" Target="../tags/tag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presentation title slide">
    <p:bg>
      <p:bgPr>
        <a:solidFill>
          <a:srgbClr val="6DA463"/>
        </a:solidFill>
        <a:effectLst/>
      </p:bgPr>
    </p:bg>
    <p:spTree>
      <p:nvGrpSpPr>
        <p:cNvPr id="1" name=""/>
        <p:cNvGrpSpPr/>
        <p:nvPr/>
      </p:nvGrpSpPr>
      <p:grpSpPr>
        <a:xfrm>
          <a:off x="0" y="0"/>
          <a:ext cx="0" cy="0"/>
          <a:chOff x="0" y="0"/>
          <a:chExt cx="0" cy="0"/>
        </a:xfrm>
      </p:grpSpPr>
      <p:cxnSp>
        <p:nvCxnSpPr>
          <p:cNvPr id="6" name="Straight Connector 5"/>
          <p:cNvCxnSpPr/>
          <p:nvPr userDrawn="1"/>
        </p:nvCxnSpPr>
        <p:spPr>
          <a:xfrm>
            <a:off x="1919288" y="1443038"/>
            <a:ext cx="0" cy="36576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pic>
        <p:nvPicPr>
          <p:cNvPr id="7" name="Picture 1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4363" y="5783263"/>
            <a:ext cx="2182812"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Placeholder 14"/>
          <p:cNvSpPr>
            <a:spLocks noGrp="1"/>
          </p:cNvSpPr>
          <p:nvPr>
            <p:ph type="body" sz="quarter" idx="14"/>
          </p:nvPr>
        </p:nvSpPr>
        <p:spPr>
          <a:xfrm>
            <a:off x="2325600" y="1340768"/>
            <a:ext cx="6062750" cy="3774848"/>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charset="0"/>
                <a:ea typeface="Georgia" charset="0"/>
                <a:cs typeface="Georgia" charset="0"/>
              </a:defRPr>
            </a:lvl1pPr>
          </a:lstStyle>
          <a:p>
            <a:pPr lvl="0"/>
            <a:r>
              <a:rPr lang="en-GB" dirty="0"/>
              <a:t>Click to edit Master text styles</a:t>
            </a:r>
          </a:p>
        </p:txBody>
      </p:sp>
      <p:sp>
        <p:nvSpPr>
          <p:cNvPr id="18" name="Text Placeholder 14"/>
          <p:cNvSpPr>
            <a:spLocks noGrp="1"/>
          </p:cNvSpPr>
          <p:nvPr>
            <p:ph type="body" sz="quarter" idx="15"/>
          </p:nvPr>
        </p:nvSpPr>
        <p:spPr>
          <a:xfrm>
            <a:off x="640800" y="1427168"/>
            <a:ext cx="1219139" cy="358775"/>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charset="0"/>
                <a:ea typeface="Tahoma" charset="0"/>
                <a:cs typeface="Tahoma" charset="0"/>
              </a:defRPr>
            </a:lvl1pPr>
          </a:lstStyle>
          <a:p>
            <a:pPr lvl="0"/>
            <a:r>
              <a:rPr lang="en-GB" dirty="0"/>
              <a:t>Click to edit Master text styles</a:t>
            </a:r>
          </a:p>
        </p:txBody>
      </p:sp>
      <p:sp>
        <p:nvSpPr>
          <p:cNvPr id="19" name="Text Placeholder 14"/>
          <p:cNvSpPr>
            <a:spLocks noGrp="1"/>
          </p:cNvSpPr>
          <p:nvPr>
            <p:ph type="body" sz="quarter" idx="16"/>
          </p:nvPr>
        </p:nvSpPr>
        <p:spPr>
          <a:xfrm>
            <a:off x="640800" y="1787168"/>
            <a:ext cx="1219139" cy="5364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a:t>Click to edit Master text styles</a:t>
            </a:r>
          </a:p>
        </p:txBody>
      </p:sp>
      <p:sp>
        <p:nvSpPr>
          <p:cNvPr id="20" name="Text Placeholder 14"/>
          <p:cNvSpPr>
            <a:spLocks noGrp="1"/>
          </p:cNvSpPr>
          <p:nvPr>
            <p:ph type="body" sz="quarter" idx="17"/>
          </p:nvPr>
        </p:nvSpPr>
        <p:spPr>
          <a:xfrm>
            <a:off x="640800" y="2330768"/>
            <a:ext cx="1219139" cy="695325"/>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a:t>Click to edit Master text styles</a:t>
            </a:r>
          </a:p>
        </p:txBody>
      </p:sp>
      <p:sp>
        <p:nvSpPr>
          <p:cNvPr id="8" name="Text Placeholder 14"/>
          <p:cNvSpPr>
            <a:spLocks noGrp="1"/>
          </p:cNvSpPr>
          <p:nvPr>
            <p:ph type="body" sz="quarter" idx="18"/>
          </p:nvPr>
        </p:nvSpPr>
        <p:spPr>
          <a:xfrm>
            <a:off x="645062" y="4960139"/>
            <a:ext cx="1219139" cy="229774"/>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a:t>Click to edit Master text styles</a:t>
            </a:r>
          </a:p>
        </p:txBody>
      </p:sp>
    </p:spTree>
    <p:extLst>
      <p:ext uri="{BB962C8B-B14F-4D97-AF65-F5344CB8AC3E}">
        <p14:creationId xmlns:p14="http://schemas.microsoft.com/office/powerpoint/2010/main" val="520498249"/>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pic>
        <p:nvPicPr>
          <p:cNvPr id="3"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Picture Placeholder 21"/>
          <p:cNvSpPr>
            <a:spLocks noGrp="1"/>
          </p:cNvSpPr>
          <p:nvPr>
            <p:ph type="pic" sz="quarter" idx="12"/>
          </p:nvPr>
        </p:nvSpPr>
        <p:spPr>
          <a:xfrm>
            <a:off x="611560" y="764704"/>
            <a:ext cx="7884740" cy="5112221"/>
          </a:xfrm>
          <a:prstGeom prst="rect">
            <a:avLst/>
          </a:prstGeom>
          <a:solidFill>
            <a:schemeClr val="bg1">
              <a:lumMod val="75000"/>
            </a:schemeClr>
          </a:solidFill>
        </p:spPr>
        <p:txBody>
          <a:bodyPr/>
          <a:lstStyle>
            <a:lvl1pPr marL="0" indent="0">
              <a:buFontTx/>
              <a:buNone/>
              <a:defRPr sz="2400" b="0" i="0">
                <a:ln>
                  <a:solidFill>
                    <a:srgbClr val="FFFFFF"/>
                  </a:solidFill>
                </a:ln>
                <a:solidFill>
                  <a:srgbClr val="FFFFFF"/>
                </a:solidFill>
                <a:latin typeface="Tahoma" charset="0"/>
                <a:ea typeface="Tahoma" charset="0"/>
                <a:cs typeface="Tahoma" charset="0"/>
              </a:defRPr>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1696404744"/>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cs typeface="Calibri" pitchFamily="34" charset="0"/>
              </a:defRPr>
            </a:lvl1p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eaLnBrk="1" fontAlgn="auto" hangingPunct="1">
              <a:spcBef>
                <a:spcPts val="0"/>
              </a:spcBef>
              <a:spcAft>
                <a:spcPts val="0"/>
              </a:spcAft>
              <a:defRPr/>
            </a:pPr>
            <a:fld id="{2EEDDBF7-C7F0-470D-91D7-EFD822FF5C5F}" type="datetimeFigureOut">
              <a:rPr lang="en-US">
                <a:solidFill>
                  <a:prstClr val="black"/>
                </a:solidFill>
                <a:latin typeface="Calibri"/>
                <a:ea typeface="+mn-ea"/>
              </a:rPr>
              <a:pPr eaLnBrk="1" fontAlgn="auto" hangingPunct="1">
                <a:spcBef>
                  <a:spcPts val="0"/>
                </a:spcBef>
                <a:spcAft>
                  <a:spcPts val="0"/>
                </a:spcAft>
                <a:defRPr/>
              </a:pPr>
              <a:t>6/1/2018</a:t>
            </a:fld>
            <a:endParaRPr lang="en-GB" dirty="0">
              <a:solidFill>
                <a:prstClr val="black"/>
              </a:solidFill>
              <a:latin typeface="Calibri"/>
              <a:ea typeface="+mn-ea"/>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eaLnBrk="1" fontAlgn="auto" hangingPunct="1">
              <a:spcBef>
                <a:spcPts val="0"/>
              </a:spcBef>
              <a:spcAft>
                <a:spcPts val="0"/>
              </a:spcAft>
              <a:defRPr/>
            </a:pPr>
            <a:endParaRPr lang="en-GB" dirty="0">
              <a:solidFill>
                <a:prstClr val="black"/>
              </a:solidFill>
              <a:latin typeface="Calibri"/>
              <a:ea typeface="+mn-ea"/>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eaLnBrk="1" fontAlgn="auto" hangingPunct="1">
              <a:spcBef>
                <a:spcPts val="0"/>
              </a:spcBef>
              <a:spcAft>
                <a:spcPts val="0"/>
              </a:spcAft>
              <a:defRPr/>
            </a:pPr>
            <a:fld id="{3DD454DB-B045-40C1-A953-58BC43190600}" type="slidenum">
              <a:rPr lang="en-GB">
                <a:solidFill>
                  <a:prstClr val="black"/>
                </a:solidFill>
                <a:latin typeface="Calibri"/>
                <a:ea typeface="+mn-ea"/>
              </a:rPr>
              <a:pPr eaLnBrk="1" fontAlgn="auto" hangingPunct="1">
                <a:spcBef>
                  <a:spcPts val="0"/>
                </a:spcBef>
                <a:spcAft>
                  <a:spcPts val="0"/>
                </a:spcAft>
                <a:defRPr/>
              </a:pPr>
              <a:t>‹#›</a:t>
            </a:fld>
            <a:endParaRPr lang="en-GB" dirty="0">
              <a:solidFill>
                <a:prstClr val="black"/>
              </a:solidFill>
              <a:latin typeface="Calibri"/>
              <a:ea typeface="+mn-ea"/>
            </a:endParaRPr>
          </a:p>
        </p:txBody>
      </p:sp>
    </p:spTree>
    <p:extLst>
      <p:ext uri="{BB962C8B-B14F-4D97-AF65-F5344CB8AC3E}">
        <p14:creationId xmlns:p14="http://schemas.microsoft.com/office/powerpoint/2010/main" val="1598653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t>Click to edit Master title style</a:t>
            </a:r>
            <a:endParaRPr lang="en-GB"/>
          </a:p>
        </p:txBody>
      </p:sp>
      <p:sp>
        <p:nvSpPr>
          <p:cNvPr id="3" name="Content Placeholder 2"/>
          <p:cNvSpPr>
            <a:spLocks noGrp="1"/>
          </p:cNvSpPr>
          <p:nvPr>
            <p:ph idx="1"/>
            <p:custDataLst>
              <p:tags r:id="rId2"/>
            </p:custDataLst>
          </p:nvPr>
        </p:nvSpPr>
        <p:spPr/>
        <p:txBody>
          <a:bodyPr/>
          <a:lstStyle>
            <a:lvl1pPr>
              <a:defRPr sz="32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custDataLst>
              <p:tags r:id="rId3"/>
            </p:custDataLst>
          </p:nvPr>
        </p:nvSpPr>
        <p:spPr>
          <a:xfrm>
            <a:off x="457200" y="6356350"/>
            <a:ext cx="2133600" cy="365125"/>
          </a:xfrm>
          <a:prstGeom prst="rect">
            <a:avLst/>
          </a:prstGeom>
        </p:spPr>
        <p:txBody>
          <a:bodyPr/>
          <a:lstStyle>
            <a:lvl1pPr>
              <a:defRPr/>
            </a:lvl1pPr>
          </a:lstStyle>
          <a:p>
            <a:pPr eaLnBrk="1" fontAlgn="auto" hangingPunct="1">
              <a:spcBef>
                <a:spcPts val="0"/>
              </a:spcBef>
              <a:spcAft>
                <a:spcPts val="0"/>
              </a:spcAft>
              <a:defRPr/>
            </a:pPr>
            <a:fld id="{445E5EBE-40E9-4699-B48C-6DFC180041DE}" type="datetimeFigureOut">
              <a:rPr lang="en-US">
                <a:solidFill>
                  <a:prstClr val="black"/>
                </a:solidFill>
                <a:latin typeface="Calibri"/>
                <a:ea typeface="+mn-ea"/>
              </a:rPr>
              <a:pPr eaLnBrk="1" fontAlgn="auto" hangingPunct="1">
                <a:spcBef>
                  <a:spcPts val="0"/>
                </a:spcBef>
                <a:spcAft>
                  <a:spcPts val="0"/>
                </a:spcAft>
                <a:defRPr/>
              </a:pPr>
              <a:t>6/1/2018</a:t>
            </a:fld>
            <a:endParaRPr lang="en-GB" dirty="0">
              <a:solidFill>
                <a:prstClr val="black"/>
              </a:solidFill>
              <a:latin typeface="Calibri"/>
              <a:ea typeface="+mn-ea"/>
            </a:endParaRPr>
          </a:p>
        </p:txBody>
      </p:sp>
      <p:sp>
        <p:nvSpPr>
          <p:cNvPr id="5" name="Footer Placeholder 4"/>
          <p:cNvSpPr>
            <a:spLocks noGrp="1"/>
          </p:cNvSpPr>
          <p:nvPr>
            <p:ph type="ftr" sz="quarter" idx="11"/>
            <p:custDataLst>
              <p:tags r:id="rId4"/>
            </p:custDataLst>
          </p:nvPr>
        </p:nvSpPr>
        <p:spPr>
          <a:xfrm>
            <a:off x="3124200" y="6356350"/>
            <a:ext cx="2895600" cy="365125"/>
          </a:xfrm>
          <a:prstGeom prst="rect">
            <a:avLst/>
          </a:prstGeom>
        </p:spPr>
        <p:txBody>
          <a:bodyPr/>
          <a:lstStyle>
            <a:lvl1pPr>
              <a:defRPr/>
            </a:lvl1pPr>
          </a:lstStyle>
          <a:p>
            <a:pPr eaLnBrk="1" fontAlgn="auto" hangingPunct="1">
              <a:spcBef>
                <a:spcPts val="0"/>
              </a:spcBef>
              <a:spcAft>
                <a:spcPts val="0"/>
              </a:spcAft>
              <a:defRPr/>
            </a:pPr>
            <a:endParaRPr lang="en-GB" dirty="0">
              <a:solidFill>
                <a:prstClr val="black"/>
              </a:solidFill>
              <a:latin typeface="Calibri"/>
              <a:ea typeface="+mn-ea"/>
            </a:endParaRPr>
          </a:p>
        </p:txBody>
      </p:sp>
      <p:sp>
        <p:nvSpPr>
          <p:cNvPr id="6" name="Slide Number Placeholder 5"/>
          <p:cNvSpPr>
            <a:spLocks noGrp="1"/>
          </p:cNvSpPr>
          <p:nvPr>
            <p:ph type="sldNum" sz="quarter" idx="12"/>
            <p:custDataLst>
              <p:tags r:id="rId5"/>
            </p:custDataLst>
          </p:nvPr>
        </p:nvSpPr>
        <p:spPr>
          <a:xfrm>
            <a:off x="6553200" y="6356350"/>
            <a:ext cx="2133600" cy="365125"/>
          </a:xfrm>
          <a:prstGeom prst="rect">
            <a:avLst/>
          </a:prstGeom>
        </p:spPr>
        <p:txBody>
          <a:bodyPr/>
          <a:lstStyle>
            <a:lvl1pPr>
              <a:defRPr/>
            </a:lvl1pPr>
          </a:lstStyle>
          <a:p>
            <a:pPr eaLnBrk="1" fontAlgn="auto" hangingPunct="1">
              <a:spcBef>
                <a:spcPts val="0"/>
              </a:spcBef>
              <a:spcAft>
                <a:spcPts val="0"/>
              </a:spcAft>
              <a:defRPr/>
            </a:pPr>
            <a:fld id="{ECC34F30-B0F3-42A5-B8B9-92782F5C2B45}" type="slidenum">
              <a:rPr lang="en-GB">
                <a:solidFill>
                  <a:prstClr val="black"/>
                </a:solidFill>
                <a:latin typeface="Calibri"/>
                <a:ea typeface="+mn-ea"/>
              </a:rPr>
              <a:pPr eaLnBrk="1" fontAlgn="auto" hangingPunct="1">
                <a:spcBef>
                  <a:spcPts val="0"/>
                </a:spcBef>
                <a:spcAft>
                  <a:spcPts val="0"/>
                </a:spcAft>
                <a:defRPr/>
              </a:pPr>
              <a:t>‹#›</a:t>
            </a:fld>
            <a:endParaRPr lang="en-GB" dirty="0">
              <a:solidFill>
                <a:prstClr val="black"/>
              </a:solidFill>
              <a:latin typeface="Calibri"/>
              <a:ea typeface="+mn-ea"/>
            </a:endParaRPr>
          </a:p>
        </p:txBody>
      </p:sp>
    </p:spTree>
    <p:extLst>
      <p:ext uri="{BB962C8B-B14F-4D97-AF65-F5344CB8AC3E}">
        <p14:creationId xmlns:p14="http://schemas.microsoft.com/office/powerpoint/2010/main" val="734658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6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eaLnBrk="1" fontAlgn="auto" hangingPunct="1">
              <a:spcBef>
                <a:spcPts val="0"/>
              </a:spcBef>
              <a:spcAft>
                <a:spcPts val="0"/>
              </a:spcAft>
              <a:defRPr/>
            </a:pPr>
            <a:fld id="{E5E23F8F-92B4-4E97-8203-40E612DD915B}" type="datetimeFigureOut">
              <a:rPr lang="en-US">
                <a:solidFill>
                  <a:prstClr val="black"/>
                </a:solidFill>
                <a:latin typeface="Calibri"/>
                <a:ea typeface="+mn-ea"/>
              </a:rPr>
              <a:pPr eaLnBrk="1" fontAlgn="auto" hangingPunct="1">
                <a:spcBef>
                  <a:spcPts val="0"/>
                </a:spcBef>
                <a:spcAft>
                  <a:spcPts val="0"/>
                </a:spcAft>
                <a:defRPr/>
              </a:pPr>
              <a:t>6/1/2018</a:t>
            </a:fld>
            <a:endParaRPr lang="en-GB" dirty="0">
              <a:solidFill>
                <a:prstClr val="black"/>
              </a:solidFill>
              <a:latin typeface="Calibri"/>
              <a:ea typeface="+mn-ea"/>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eaLnBrk="1" fontAlgn="auto" hangingPunct="1">
              <a:spcBef>
                <a:spcPts val="0"/>
              </a:spcBef>
              <a:spcAft>
                <a:spcPts val="0"/>
              </a:spcAft>
              <a:defRPr/>
            </a:pPr>
            <a:endParaRPr lang="en-GB" dirty="0">
              <a:solidFill>
                <a:prstClr val="black"/>
              </a:solidFill>
              <a:latin typeface="Calibri"/>
              <a:ea typeface="+mn-ea"/>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eaLnBrk="1" fontAlgn="auto" hangingPunct="1">
              <a:spcBef>
                <a:spcPts val="0"/>
              </a:spcBef>
              <a:spcAft>
                <a:spcPts val="0"/>
              </a:spcAft>
              <a:defRPr/>
            </a:pPr>
            <a:fld id="{90947C3D-3704-4A8C-B632-F7A62EC354E9}" type="slidenum">
              <a:rPr lang="en-GB">
                <a:solidFill>
                  <a:prstClr val="black"/>
                </a:solidFill>
                <a:latin typeface="Calibri"/>
                <a:ea typeface="+mn-ea"/>
              </a:rPr>
              <a:pPr eaLnBrk="1" fontAlgn="auto" hangingPunct="1">
                <a:spcBef>
                  <a:spcPts val="0"/>
                </a:spcBef>
                <a:spcAft>
                  <a:spcPts val="0"/>
                </a:spcAft>
                <a:defRPr/>
              </a:pPr>
              <a:t>‹#›</a:t>
            </a:fld>
            <a:endParaRPr lang="en-GB" dirty="0">
              <a:solidFill>
                <a:prstClr val="black"/>
              </a:solidFill>
              <a:latin typeface="Calibri"/>
              <a:ea typeface="+mn-ea"/>
            </a:endParaRPr>
          </a:p>
        </p:txBody>
      </p:sp>
    </p:spTree>
    <p:extLst>
      <p:ext uri="{BB962C8B-B14F-4D97-AF65-F5344CB8AC3E}">
        <p14:creationId xmlns:p14="http://schemas.microsoft.com/office/powerpoint/2010/main" val="7851240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600"/>
            </a:lvl2pPr>
            <a:lvl3pPr>
              <a:defRPr sz="2600"/>
            </a:lvl3pPr>
            <a:lvl4pPr>
              <a:defRPr sz="2600"/>
            </a:lvl4pPr>
            <a:lvl5pPr>
              <a:defRPr sz="2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eaLnBrk="1" fontAlgn="auto" hangingPunct="1">
              <a:spcBef>
                <a:spcPts val="0"/>
              </a:spcBef>
              <a:spcAft>
                <a:spcPts val="0"/>
              </a:spcAft>
              <a:defRPr/>
            </a:pPr>
            <a:fld id="{7A9982FE-9931-4EE5-A0F8-90D3CC6D201F}" type="datetimeFigureOut">
              <a:rPr lang="en-US">
                <a:solidFill>
                  <a:prstClr val="black"/>
                </a:solidFill>
                <a:latin typeface="Calibri"/>
                <a:ea typeface="+mn-ea"/>
              </a:rPr>
              <a:pPr eaLnBrk="1" fontAlgn="auto" hangingPunct="1">
                <a:spcBef>
                  <a:spcPts val="0"/>
                </a:spcBef>
                <a:spcAft>
                  <a:spcPts val="0"/>
                </a:spcAft>
                <a:defRPr/>
              </a:pPr>
              <a:t>6/1/2018</a:t>
            </a:fld>
            <a:endParaRPr lang="en-GB" dirty="0">
              <a:solidFill>
                <a:prstClr val="black"/>
              </a:solidFill>
              <a:latin typeface="Calibri"/>
              <a:ea typeface="+mn-ea"/>
            </a:endParaRPr>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eaLnBrk="1" fontAlgn="auto" hangingPunct="1">
              <a:spcBef>
                <a:spcPts val="0"/>
              </a:spcBef>
              <a:spcAft>
                <a:spcPts val="0"/>
              </a:spcAft>
              <a:defRPr/>
            </a:pPr>
            <a:endParaRPr lang="en-GB" dirty="0">
              <a:solidFill>
                <a:prstClr val="black"/>
              </a:solidFill>
              <a:latin typeface="Calibri"/>
              <a:ea typeface="+mn-ea"/>
            </a:endParaRPr>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eaLnBrk="1" fontAlgn="auto" hangingPunct="1">
              <a:spcBef>
                <a:spcPts val="0"/>
              </a:spcBef>
              <a:spcAft>
                <a:spcPts val="0"/>
              </a:spcAft>
              <a:defRPr/>
            </a:pPr>
            <a:fld id="{6BD581A3-78E9-477D-AA20-169FDA4EFEC9}" type="slidenum">
              <a:rPr lang="en-GB">
                <a:solidFill>
                  <a:prstClr val="black"/>
                </a:solidFill>
                <a:latin typeface="Calibri"/>
                <a:ea typeface="+mn-ea"/>
              </a:rPr>
              <a:pPr eaLnBrk="1" fontAlgn="auto" hangingPunct="1">
                <a:spcBef>
                  <a:spcPts val="0"/>
                </a:spcBef>
                <a:spcAft>
                  <a:spcPts val="0"/>
                </a:spcAft>
                <a:defRPr/>
              </a:pPr>
              <a:t>‹#›</a:t>
            </a:fld>
            <a:endParaRPr lang="en-GB" dirty="0">
              <a:solidFill>
                <a:prstClr val="black"/>
              </a:solidFill>
              <a:latin typeface="Calibri"/>
              <a:ea typeface="+mn-ea"/>
            </a:endParaRPr>
          </a:p>
        </p:txBody>
      </p:sp>
    </p:spTree>
    <p:extLst>
      <p:ext uri="{BB962C8B-B14F-4D97-AF65-F5344CB8AC3E}">
        <p14:creationId xmlns:p14="http://schemas.microsoft.com/office/powerpoint/2010/main" val="3346156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600"/>
            </a:lvl1pPr>
            <a:lvl2pPr>
              <a:defRPr sz="2600"/>
            </a:lvl2pPr>
            <a:lvl3pPr>
              <a:defRPr sz="2600"/>
            </a:lvl3pPr>
            <a:lvl4pPr>
              <a:defRPr sz="2600"/>
            </a:lvl4pPr>
            <a:lvl5pPr>
              <a:defRPr sz="2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600"/>
            </a:lvl1pPr>
            <a:lvl2pPr>
              <a:defRPr sz="2600"/>
            </a:lvl2pPr>
            <a:lvl3pPr>
              <a:defRPr sz="2600"/>
            </a:lvl3pPr>
            <a:lvl4pPr>
              <a:defRPr sz="2600"/>
            </a:lvl4pPr>
            <a:lvl5pPr>
              <a:defRPr sz="2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eaLnBrk="1" fontAlgn="auto" hangingPunct="1">
              <a:spcBef>
                <a:spcPts val="0"/>
              </a:spcBef>
              <a:spcAft>
                <a:spcPts val="0"/>
              </a:spcAft>
              <a:defRPr/>
            </a:pPr>
            <a:fld id="{5D1F1F46-4592-4E9B-B42B-283ABD939FD7}" type="datetimeFigureOut">
              <a:rPr lang="en-US">
                <a:solidFill>
                  <a:prstClr val="black"/>
                </a:solidFill>
                <a:latin typeface="Calibri"/>
                <a:ea typeface="+mn-ea"/>
              </a:rPr>
              <a:pPr eaLnBrk="1" fontAlgn="auto" hangingPunct="1">
                <a:spcBef>
                  <a:spcPts val="0"/>
                </a:spcBef>
                <a:spcAft>
                  <a:spcPts val="0"/>
                </a:spcAft>
                <a:defRPr/>
              </a:pPr>
              <a:t>6/1/2018</a:t>
            </a:fld>
            <a:endParaRPr lang="en-GB" dirty="0">
              <a:solidFill>
                <a:prstClr val="black"/>
              </a:solidFill>
              <a:latin typeface="Calibri"/>
              <a:ea typeface="+mn-ea"/>
            </a:endParaRPr>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eaLnBrk="1" fontAlgn="auto" hangingPunct="1">
              <a:spcBef>
                <a:spcPts val="0"/>
              </a:spcBef>
              <a:spcAft>
                <a:spcPts val="0"/>
              </a:spcAft>
              <a:defRPr/>
            </a:pPr>
            <a:endParaRPr lang="en-GB" dirty="0">
              <a:solidFill>
                <a:prstClr val="black"/>
              </a:solidFill>
              <a:latin typeface="Calibri"/>
              <a:ea typeface="+mn-ea"/>
            </a:endParaRP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eaLnBrk="1" fontAlgn="auto" hangingPunct="1">
              <a:spcBef>
                <a:spcPts val="0"/>
              </a:spcBef>
              <a:spcAft>
                <a:spcPts val="0"/>
              </a:spcAft>
              <a:defRPr/>
            </a:pPr>
            <a:fld id="{684BAD27-6E74-45A2-B784-0B97817F8F09}" type="slidenum">
              <a:rPr lang="en-GB">
                <a:solidFill>
                  <a:prstClr val="black"/>
                </a:solidFill>
                <a:latin typeface="Calibri"/>
                <a:ea typeface="+mn-ea"/>
              </a:rPr>
              <a:pPr eaLnBrk="1" fontAlgn="auto" hangingPunct="1">
                <a:spcBef>
                  <a:spcPts val="0"/>
                </a:spcBef>
                <a:spcAft>
                  <a:spcPts val="0"/>
                </a:spcAft>
                <a:defRPr/>
              </a:pPr>
              <a:t>‹#›</a:t>
            </a:fld>
            <a:endParaRPr lang="en-GB" dirty="0">
              <a:solidFill>
                <a:prstClr val="black"/>
              </a:solidFill>
              <a:latin typeface="Calibri"/>
              <a:ea typeface="+mn-ea"/>
            </a:endParaRPr>
          </a:p>
        </p:txBody>
      </p:sp>
    </p:spTree>
    <p:extLst>
      <p:ext uri="{BB962C8B-B14F-4D97-AF65-F5344CB8AC3E}">
        <p14:creationId xmlns:p14="http://schemas.microsoft.com/office/powerpoint/2010/main" val="2397413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eaLnBrk="1" fontAlgn="auto" hangingPunct="1">
              <a:spcBef>
                <a:spcPts val="0"/>
              </a:spcBef>
              <a:spcAft>
                <a:spcPts val="0"/>
              </a:spcAft>
              <a:defRPr/>
            </a:pPr>
            <a:fld id="{60786A27-146D-4CBB-B918-BB46261AA6AD}" type="datetimeFigureOut">
              <a:rPr lang="en-US">
                <a:solidFill>
                  <a:prstClr val="black"/>
                </a:solidFill>
                <a:latin typeface="Calibri"/>
                <a:ea typeface="+mn-ea"/>
              </a:rPr>
              <a:pPr eaLnBrk="1" fontAlgn="auto" hangingPunct="1">
                <a:spcBef>
                  <a:spcPts val="0"/>
                </a:spcBef>
                <a:spcAft>
                  <a:spcPts val="0"/>
                </a:spcAft>
                <a:defRPr/>
              </a:pPr>
              <a:t>6/1/2018</a:t>
            </a:fld>
            <a:endParaRPr lang="en-GB" dirty="0">
              <a:solidFill>
                <a:prstClr val="black"/>
              </a:solidFill>
              <a:latin typeface="Calibri"/>
              <a:ea typeface="+mn-ea"/>
            </a:endParaRPr>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eaLnBrk="1" fontAlgn="auto" hangingPunct="1">
              <a:spcBef>
                <a:spcPts val="0"/>
              </a:spcBef>
              <a:spcAft>
                <a:spcPts val="0"/>
              </a:spcAft>
              <a:defRPr/>
            </a:pPr>
            <a:endParaRPr lang="en-GB" dirty="0">
              <a:solidFill>
                <a:prstClr val="black"/>
              </a:solidFill>
              <a:latin typeface="Calibri"/>
              <a:ea typeface="+mn-ea"/>
            </a:endParaRPr>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eaLnBrk="1" fontAlgn="auto" hangingPunct="1">
              <a:spcBef>
                <a:spcPts val="0"/>
              </a:spcBef>
              <a:spcAft>
                <a:spcPts val="0"/>
              </a:spcAft>
              <a:defRPr/>
            </a:pPr>
            <a:fld id="{688DA3A1-E86D-432A-8C8E-4FAD425B80FB}" type="slidenum">
              <a:rPr lang="en-GB">
                <a:solidFill>
                  <a:prstClr val="black"/>
                </a:solidFill>
                <a:latin typeface="Calibri"/>
                <a:ea typeface="+mn-ea"/>
              </a:rPr>
              <a:pPr eaLnBrk="1" fontAlgn="auto" hangingPunct="1">
                <a:spcBef>
                  <a:spcPts val="0"/>
                </a:spcBef>
                <a:spcAft>
                  <a:spcPts val="0"/>
                </a:spcAft>
                <a:defRPr/>
              </a:pPr>
              <a:t>‹#›</a:t>
            </a:fld>
            <a:endParaRPr lang="en-GB" dirty="0">
              <a:solidFill>
                <a:prstClr val="black"/>
              </a:solidFill>
              <a:latin typeface="Calibri"/>
              <a:ea typeface="+mn-ea"/>
            </a:endParaRPr>
          </a:p>
        </p:txBody>
      </p:sp>
    </p:spTree>
    <p:extLst>
      <p:ext uri="{BB962C8B-B14F-4D97-AF65-F5344CB8AC3E}">
        <p14:creationId xmlns:p14="http://schemas.microsoft.com/office/powerpoint/2010/main" val="3057778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eaLnBrk="1" fontAlgn="auto" hangingPunct="1">
              <a:spcBef>
                <a:spcPts val="0"/>
              </a:spcBef>
              <a:spcAft>
                <a:spcPts val="0"/>
              </a:spcAft>
              <a:defRPr/>
            </a:pPr>
            <a:fld id="{0ECBF0A7-568C-4902-B3BB-42B164CCC501}" type="datetimeFigureOut">
              <a:rPr lang="en-US">
                <a:solidFill>
                  <a:prstClr val="black"/>
                </a:solidFill>
                <a:latin typeface="Calibri"/>
                <a:ea typeface="+mn-ea"/>
              </a:rPr>
              <a:pPr eaLnBrk="1" fontAlgn="auto" hangingPunct="1">
                <a:spcBef>
                  <a:spcPts val="0"/>
                </a:spcBef>
                <a:spcAft>
                  <a:spcPts val="0"/>
                </a:spcAft>
                <a:defRPr/>
              </a:pPr>
              <a:t>6/1/2018</a:t>
            </a:fld>
            <a:endParaRPr lang="en-GB" dirty="0">
              <a:solidFill>
                <a:prstClr val="black"/>
              </a:solidFill>
              <a:latin typeface="Calibri"/>
              <a:ea typeface="+mn-ea"/>
            </a:endParaRPr>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eaLnBrk="1" fontAlgn="auto" hangingPunct="1">
              <a:spcBef>
                <a:spcPts val="0"/>
              </a:spcBef>
              <a:spcAft>
                <a:spcPts val="0"/>
              </a:spcAft>
              <a:defRPr/>
            </a:pPr>
            <a:endParaRPr lang="en-GB" dirty="0">
              <a:solidFill>
                <a:prstClr val="black"/>
              </a:solidFill>
              <a:latin typeface="Calibri"/>
              <a:ea typeface="+mn-ea"/>
            </a:endParaRP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eaLnBrk="1" fontAlgn="auto" hangingPunct="1">
              <a:spcBef>
                <a:spcPts val="0"/>
              </a:spcBef>
              <a:spcAft>
                <a:spcPts val="0"/>
              </a:spcAft>
              <a:defRPr/>
            </a:pPr>
            <a:fld id="{F0FC4C56-A8A2-42C8-A798-F8698E48E0E7}" type="slidenum">
              <a:rPr lang="en-GB">
                <a:solidFill>
                  <a:prstClr val="black"/>
                </a:solidFill>
                <a:latin typeface="Calibri"/>
                <a:ea typeface="+mn-ea"/>
              </a:rPr>
              <a:pPr eaLnBrk="1" fontAlgn="auto" hangingPunct="1">
                <a:spcBef>
                  <a:spcPts val="0"/>
                </a:spcBef>
                <a:spcAft>
                  <a:spcPts val="0"/>
                </a:spcAft>
                <a:defRPr/>
              </a:pPr>
              <a:t>‹#›</a:t>
            </a:fld>
            <a:endParaRPr lang="en-GB" dirty="0">
              <a:solidFill>
                <a:prstClr val="black"/>
              </a:solidFill>
              <a:latin typeface="Calibri"/>
              <a:ea typeface="+mn-ea"/>
            </a:endParaRPr>
          </a:p>
        </p:txBody>
      </p:sp>
    </p:spTree>
    <p:extLst>
      <p:ext uri="{BB962C8B-B14F-4D97-AF65-F5344CB8AC3E}">
        <p14:creationId xmlns:p14="http://schemas.microsoft.com/office/powerpoint/2010/main" val="2750274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600" b="1"/>
            </a:lvl1pPr>
          </a:lstStyle>
          <a:p>
            <a:r>
              <a:rPr lang="en-US"/>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600"/>
            </a:lvl2pPr>
            <a:lvl3pPr>
              <a:defRPr sz="2600"/>
            </a:lvl3pPr>
            <a:lvl4pPr>
              <a:defRPr sz="2600"/>
            </a:lvl4pPr>
            <a:lvl5pPr>
              <a:defRPr sz="2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2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eaLnBrk="1" fontAlgn="auto" hangingPunct="1">
              <a:spcBef>
                <a:spcPts val="0"/>
              </a:spcBef>
              <a:spcAft>
                <a:spcPts val="0"/>
              </a:spcAft>
              <a:defRPr/>
            </a:pPr>
            <a:fld id="{75E388D9-04DE-45E8-A646-5C73839BDB22}" type="datetimeFigureOut">
              <a:rPr lang="en-US">
                <a:solidFill>
                  <a:prstClr val="black"/>
                </a:solidFill>
                <a:latin typeface="Calibri"/>
                <a:ea typeface="+mn-ea"/>
              </a:rPr>
              <a:pPr eaLnBrk="1" fontAlgn="auto" hangingPunct="1">
                <a:spcBef>
                  <a:spcPts val="0"/>
                </a:spcBef>
                <a:spcAft>
                  <a:spcPts val="0"/>
                </a:spcAft>
                <a:defRPr/>
              </a:pPr>
              <a:t>6/1/2018</a:t>
            </a:fld>
            <a:endParaRPr lang="en-GB" dirty="0">
              <a:solidFill>
                <a:prstClr val="black"/>
              </a:solidFill>
              <a:latin typeface="Calibri"/>
              <a:ea typeface="+mn-ea"/>
            </a:endParaRPr>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eaLnBrk="1" fontAlgn="auto" hangingPunct="1">
              <a:spcBef>
                <a:spcPts val="0"/>
              </a:spcBef>
              <a:spcAft>
                <a:spcPts val="0"/>
              </a:spcAft>
              <a:defRPr/>
            </a:pPr>
            <a:endParaRPr lang="en-GB" dirty="0">
              <a:solidFill>
                <a:prstClr val="black"/>
              </a:solidFill>
              <a:latin typeface="Calibri"/>
              <a:ea typeface="+mn-ea"/>
            </a:endParaRPr>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eaLnBrk="1" fontAlgn="auto" hangingPunct="1">
              <a:spcBef>
                <a:spcPts val="0"/>
              </a:spcBef>
              <a:spcAft>
                <a:spcPts val="0"/>
              </a:spcAft>
              <a:defRPr/>
            </a:pPr>
            <a:fld id="{F843D3D2-17F1-490E-A589-32BEBBA7C777}" type="slidenum">
              <a:rPr lang="en-GB">
                <a:solidFill>
                  <a:prstClr val="black"/>
                </a:solidFill>
                <a:latin typeface="Calibri"/>
                <a:ea typeface="+mn-ea"/>
              </a:rPr>
              <a:pPr eaLnBrk="1" fontAlgn="auto" hangingPunct="1">
                <a:spcBef>
                  <a:spcPts val="0"/>
                </a:spcBef>
                <a:spcAft>
                  <a:spcPts val="0"/>
                </a:spcAft>
                <a:defRPr/>
              </a:pPr>
              <a:t>‹#›</a:t>
            </a:fld>
            <a:endParaRPr lang="en-GB" dirty="0">
              <a:solidFill>
                <a:prstClr val="black"/>
              </a:solidFill>
              <a:latin typeface="Calibri"/>
              <a:ea typeface="+mn-ea"/>
            </a:endParaRPr>
          </a:p>
        </p:txBody>
      </p:sp>
    </p:spTree>
    <p:extLst>
      <p:ext uri="{BB962C8B-B14F-4D97-AF65-F5344CB8AC3E}">
        <p14:creationId xmlns:p14="http://schemas.microsoft.com/office/powerpoint/2010/main" val="22710896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6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2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67107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899591" y="1890713"/>
            <a:ext cx="6515621" cy="1366120"/>
          </a:xfrm>
          <a:prstGeom prst="rect">
            <a:avLst/>
          </a:prstGeom>
        </p:spPr>
        <p:txBody>
          <a:bodyPr lIns="0" tIns="0" rIns="0" bIns="0"/>
          <a:lstStyle>
            <a:lvl1pPr marL="0" indent="0">
              <a:lnSpc>
                <a:spcPts val="4800"/>
              </a:lnSpc>
              <a:spcBef>
                <a:spcPts val="0"/>
              </a:spcBef>
              <a:buFontTx/>
              <a:buNone/>
              <a:defRPr sz="4400" b="0" i="0">
                <a:solidFill>
                  <a:srgbClr val="598752"/>
                </a:solidFill>
                <a:latin typeface="Georgia" charset="0"/>
                <a:ea typeface="Georgia" charset="0"/>
                <a:cs typeface="Georgia" charset="0"/>
              </a:defRPr>
            </a:lvl1pPr>
          </a:lstStyle>
          <a:p>
            <a:pPr lvl="0"/>
            <a:r>
              <a:rPr lang="en-GB" dirty="0"/>
              <a:t>Click to edit Master text styles</a:t>
            </a:r>
          </a:p>
        </p:txBody>
      </p:sp>
      <p:sp>
        <p:nvSpPr>
          <p:cNvPr id="7" name="Text Placeholder 5"/>
          <p:cNvSpPr>
            <a:spLocks noGrp="1"/>
          </p:cNvSpPr>
          <p:nvPr>
            <p:ph type="body" sz="quarter" idx="11"/>
          </p:nvPr>
        </p:nvSpPr>
        <p:spPr>
          <a:xfrm>
            <a:off x="899592" y="4221163"/>
            <a:ext cx="6515620" cy="603104"/>
          </a:xfrm>
          <a:prstGeom prst="rect">
            <a:avLst/>
          </a:prstGeom>
        </p:spPr>
        <p:txBody>
          <a:bodyPr lIns="0" tIns="0" rIns="0" bIns="0"/>
          <a:lstStyle>
            <a:lvl1pPr marL="0" indent="0">
              <a:lnSpc>
                <a:spcPct val="100000"/>
              </a:lnSpc>
              <a:buFontTx/>
              <a:buNone/>
              <a:defRPr sz="1600" b="0" i="0">
                <a:solidFill>
                  <a:schemeClr val="tx1"/>
                </a:solidFill>
                <a:latin typeface="Tahoma" charset="0"/>
                <a:ea typeface="Tahoma" charset="0"/>
                <a:cs typeface="Tahoma" charset="0"/>
              </a:defRPr>
            </a:lvl1pPr>
          </a:lstStyle>
          <a:p>
            <a:pPr lvl="0"/>
            <a:r>
              <a:rPr lang="en-GB" dirty="0"/>
              <a:t>Click to edit Master text styles</a:t>
            </a:r>
          </a:p>
        </p:txBody>
      </p:sp>
    </p:spTree>
    <p:extLst>
      <p:ext uri="{BB962C8B-B14F-4D97-AF65-F5344CB8AC3E}">
        <p14:creationId xmlns:p14="http://schemas.microsoft.com/office/powerpoint/2010/main" val="1313176712"/>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eaLnBrk="1" fontAlgn="auto" hangingPunct="1">
              <a:spcBef>
                <a:spcPts val="0"/>
              </a:spcBef>
              <a:spcAft>
                <a:spcPts val="0"/>
              </a:spcAft>
              <a:defRPr/>
            </a:pPr>
            <a:fld id="{77202DCC-ED5A-4054-BF80-2A52717F357F}" type="datetimeFigureOut">
              <a:rPr lang="en-US">
                <a:solidFill>
                  <a:prstClr val="black"/>
                </a:solidFill>
                <a:latin typeface="Calibri"/>
                <a:ea typeface="+mn-ea"/>
              </a:rPr>
              <a:pPr eaLnBrk="1" fontAlgn="auto" hangingPunct="1">
                <a:spcBef>
                  <a:spcPts val="0"/>
                </a:spcBef>
                <a:spcAft>
                  <a:spcPts val="0"/>
                </a:spcAft>
                <a:defRPr/>
              </a:pPr>
              <a:t>6/1/2018</a:t>
            </a:fld>
            <a:endParaRPr lang="en-GB" dirty="0">
              <a:solidFill>
                <a:prstClr val="black"/>
              </a:solidFill>
              <a:latin typeface="Calibri"/>
              <a:ea typeface="+mn-ea"/>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eaLnBrk="1" fontAlgn="auto" hangingPunct="1">
              <a:spcBef>
                <a:spcPts val="0"/>
              </a:spcBef>
              <a:spcAft>
                <a:spcPts val="0"/>
              </a:spcAft>
              <a:defRPr/>
            </a:pPr>
            <a:endParaRPr lang="en-GB" dirty="0">
              <a:solidFill>
                <a:prstClr val="black"/>
              </a:solidFill>
              <a:latin typeface="Calibri"/>
              <a:ea typeface="+mn-ea"/>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eaLnBrk="1" fontAlgn="auto" hangingPunct="1">
              <a:spcBef>
                <a:spcPts val="0"/>
              </a:spcBef>
              <a:spcAft>
                <a:spcPts val="0"/>
              </a:spcAft>
              <a:defRPr/>
            </a:pPr>
            <a:fld id="{BDACFD58-CD0C-481F-A962-BF7A123D7C36}" type="slidenum">
              <a:rPr lang="en-GB">
                <a:solidFill>
                  <a:prstClr val="black"/>
                </a:solidFill>
                <a:latin typeface="Calibri"/>
                <a:ea typeface="+mn-ea"/>
              </a:rPr>
              <a:pPr eaLnBrk="1" fontAlgn="auto" hangingPunct="1">
                <a:spcBef>
                  <a:spcPts val="0"/>
                </a:spcBef>
                <a:spcAft>
                  <a:spcPts val="0"/>
                </a:spcAft>
                <a:defRPr/>
              </a:pPr>
              <a:t>‹#›</a:t>
            </a:fld>
            <a:endParaRPr lang="en-GB" dirty="0">
              <a:solidFill>
                <a:prstClr val="black"/>
              </a:solidFill>
              <a:latin typeface="Calibri"/>
              <a:ea typeface="+mn-ea"/>
            </a:endParaRPr>
          </a:p>
        </p:txBody>
      </p:sp>
    </p:spTree>
    <p:extLst>
      <p:ext uri="{BB962C8B-B14F-4D97-AF65-F5344CB8AC3E}">
        <p14:creationId xmlns:p14="http://schemas.microsoft.com/office/powerpoint/2010/main" val="4859258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eaLnBrk="1" fontAlgn="auto" hangingPunct="1">
              <a:spcBef>
                <a:spcPts val="0"/>
              </a:spcBef>
              <a:spcAft>
                <a:spcPts val="0"/>
              </a:spcAft>
              <a:defRPr/>
            </a:pPr>
            <a:fld id="{C46EA2EE-BB20-4890-AA65-B26D10D78579}" type="datetimeFigureOut">
              <a:rPr lang="en-US">
                <a:solidFill>
                  <a:prstClr val="black"/>
                </a:solidFill>
                <a:latin typeface="Calibri"/>
                <a:ea typeface="+mn-ea"/>
              </a:rPr>
              <a:pPr eaLnBrk="1" fontAlgn="auto" hangingPunct="1">
                <a:spcBef>
                  <a:spcPts val="0"/>
                </a:spcBef>
                <a:spcAft>
                  <a:spcPts val="0"/>
                </a:spcAft>
                <a:defRPr/>
              </a:pPr>
              <a:t>6/1/2018</a:t>
            </a:fld>
            <a:endParaRPr lang="en-GB" dirty="0">
              <a:solidFill>
                <a:prstClr val="black"/>
              </a:solidFill>
              <a:latin typeface="Calibri"/>
              <a:ea typeface="+mn-ea"/>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eaLnBrk="1" fontAlgn="auto" hangingPunct="1">
              <a:spcBef>
                <a:spcPts val="0"/>
              </a:spcBef>
              <a:spcAft>
                <a:spcPts val="0"/>
              </a:spcAft>
              <a:defRPr/>
            </a:pPr>
            <a:endParaRPr lang="en-GB" dirty="0">
              <a:solidFill>
                <a:prstClr val="black"/>
              </a:solidFill>
              <a:latin typeface="Calibri"/>
              <a:ea typeface="+mn-ea"/>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eaLnBrk="1" fontAlgn="auto" hangingPunct="1">
              <a:spcBef>
                <a:spcPts val="0"/>
              </a:spcBef>
              <a:spcAft>
                <a:spcPts val="0"/>
              </a:spcAft>
              <a:defRPr/>
            </a:pPr>
            <a:fld id="{5AD52913-AABC-4655-88D9-EFEF8C12F5AC}" type="slidenum">
              <a:rPr lang="en-GB">
                <a:solidFill>
                  <a:prstClr val="black"/>
                </a:solidFill>
                <a:latin typeface="Calibri"/>
                <a:ea typeface="+mn-ea"/>
              </a:rPr>
              <a:pPr eaLnBrk="1" fontAlgn="auto" hangingPunct="1">
                <a:spcBef>
                  <a:spcPts val="0"/>
                </a:spcBef>
                <a:spcAft>
                  <a:spcPts val="0"/>
                </a:spcAft>
                <a:defRPr/>
              </a:pPr>
              <a:t>‹#›</a:t>
            </a:fld>
            <a:endParaRPr lang="en-GB" dirty="0">
              <a:solidFill>
                <a:prstClr val="black"/>
              </a:solidFill>
              <a:latin typeface="Calibri"/>
              <a:ea typeface="+mn-ea"/>
            </a:endParaRPr>
          </a:p>
        </p:txBody>
      </p:sp>
    </p:spTree>
    <p:extLst>
      <p:ext uri="{BB962C8B-B14F-4D97-AF65-F5344CB8AC3E}">
        <p14:creationId xmlns:p14="http://schemas.microsoft.com/office/powerpoint/2010/main" val="213061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89700"/>
            <a:ext cx="6515621" cy="651068"/>
          </a:xfrm>
          <a:prstGeom prst="rect">
            <a:avLst/>
          </a:prstGeom>
        </p:spPr>
        <p:txBody>
          <a:bodyPr lIns="0" tIns="0" rIns="0" bIns="0"/>
          <a:lstStyle>
            <a:lvl1pPr marL="0" indent="0">
              <a:lnSpc>
                <a:spcPts val="4200"/>
              </a:lnSpc>
              <a:buFontTx/>
              <a:buNone/>
              <a:defRPr sz="4000" b="0" i="0">
                <a:solidFill>
                  <a:srgbClr val="598752"/>
                </a:solidFill>
                <a:latin typeface="Georgia" charset="0"/>
                <a:ea typeface="Georgia" charset="0"/>
                <a:cs typeface="Georgia" charset="0"/>
              </a:defRPr>
            </a:lvl1pPr>
          </a:lstStyle>
          <a:p>
            <a:pPr lvl="0"/>
            <a:r>
              <a:rPr lang="en-GB" dirty="0"/>
              <a:t>Click to edit Master text styles</a:t>
            </a:r>
          </a:p>
        </p:txBody>
      </p:sp>
      <p:sp>
        <p:nvSpPr>
          <p:cNvPr id="6" name="Text Placeholder 5"/>
          <p:cNvSpPr>
            <a:spLocks noGrp="1"/>
          </p:cNvSpPr>
          <p:nvPr>
            <p:ph type="body" sz="quarter" idx="11"/>
          </p:nvPr>
        </p:nvSpPr>
        <p:spPr>
          <a:xfrm>
            <a:off x="827584" y="1557214"/>
            <a:ext cx="6587628" cy="4464074"/>
          </a:xfrm>
          <a:prstGeom prst="rect">
            <a:avLst/>
          </a:prstGeom>
        </p:spPr>
        <p:txBody>
          <a:bodyPr/>
          <a:lstStyle>
            <a:lvl1pPr marL="266700" indent="-266700">
              <a:buClr>
                <a:srgbClr val="598752"/>
              </a:buClr>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598752"/>
              </a:buClr>
              <a:buFont typeface="Courier New" panose="02070309020205020404" pitchFamily="49" charset="0"/>
              <a:buChar char="o"/>
              <a:defRPr sz="1600">
                <a:latin typeface="Tahoma" panose="020B0604030504040204" pitchFamily="34" charset="0"/>
                <a:ea typeface="Tahoma" panose="020B0604030504040204" pitchFamily="34" charset="0"/>
                <a:cs typeface="Tahoma" panose="020B0604030504040204" pitchFamily="34" charset="0"/>
              </a:defRPr>
            </a:lvl2pPr>
            <a:lvl3pPr marL="808038" indent="-266700">
              <a:buClr>
                <a:srgbClr val="598752"/>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71558365"/>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34666"/>
          </a:xfrm>
          <a:prstGeom prst="rect">
            <a:avLst/>
          </a:prstGeom>
        </p:spPr>
        <p:txBody>
          <a:bodyPr lIns="0" tIns="0" rIns="0" bIns="0"/>
          <a:lstStyle>
            <a:lvl1pPr marL="0" indent="0">
              <a:lnSpc>
                <a:spcPts val="4200"/>
              </a:lnSpc>
              <a:buFontTx/>
              <a:buNone/>
              <a:defRPr sz="4000" b="0" i="0">
                <a:solidFill>
                  <a:srgbClr val="598752"/>
                </a:solidFill>
                <a:latin typeface="Georgia" charset="0"/>
                <a:ea typeface="Georgia" charset="0"/>
                <a:cs typeface="Georgia" charset="0"/>
              </a:defRPr>
            </a:lvl1pPr>
          </a:lstStyle>
          <a:p>
            <a:pPr lvl="0"/>
            <a:r>
              <a:rPr lang="en-GB" dirty="0"/>
              <a:t>Click to edit Master text styles</a:t>
            </a:r>
          </a:p>
        </p:txBody>
      </p:sp>
      <p:sp>
        <p:nvSpPr>
          <p:cNvPr id="7" name="Text Placeholder 2"/>
          <p:cNvSpPr>
            <a:spLocks noGrp="1"/>
          </p:cNvSpPr>
          <p:nvPr>
            <p:ph type="body" sz="quarter" idx="11"/>
          </p:nvPr>
        </p:nvSpPr>
        <p:spPr>
          <a:xfrm>
            <a:off x="827584" y="1557214"/>
            <a:ext cx="6587628" cy="4465637"/>
          </a:xfrm>
          <a:prstGeom prst="rect">
            <a:avLst/>
          </a:prstGeom>
        </p:spPr>
        <p:txBody>
          <a:bodyPr/>
          <a:lstStyle>
            <a:lvl1pPr marL="266700" indent="-266700">
              <a:buClr>
                <a:srgbClr val="598752"/>
              </a:buClr>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598752"/>
              </a:buClr>
              <a:buFont typeface="+mj-lt"/>
              <a:buAutoNum type="romanLcPeriod"/>
              <a:defRPr sz="16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598752"/>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9548436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pic>
        <p:nvPicPr>
          <p:cNvPr id="8"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464025"/>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598752"/>
                </a:solidFill>
                <a:latin typeface="Georgia" charset="0"/>
                <a:ea typeface="Georgia" charset="0"/>
                <a:cs typeface="Georgia" charset="0"/>
              </a:defRPr>
            </a:lvl1pPr>
          </a:lstStyle>
          <a:p>
            <a:pPr lvl="0"/>
            <a:r>
              <a:rPr lang="en-GB" dirty="0"/>
              <a:t>Click to edit Master text styles</a:t>
            </a:r>
          </a:p>
        </p:txBody>
      </p:sp>
      <p:sp>
        <p:nvSpPr>
          <p:cNvPr id="7" name="Text Placeholder 5"/>
          <p:cNvSpPr>
            <a:spLocks noGrp="1"/>
          </p:cNvSpPr>
          <p:nvPr>
            <p:ph type="body" sz="quarter" idx="12"/>
          </p:nvPr>
        </p:nvSpPr>
        <p:spPr>
          <a:xfrm>
            <a:off x="4284663" y="1628800"/>
            <a:ext cx="3167583" cy="4464025"/>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a:t>Click to edit Master text styles</a:t>
            </a:r>
          </a:p>
        </p:txBody>
      </p:sp>
    </p:spTree>
    <p:extLst>
      <p:ext uri="{BB962C8B-B14F-4D97-AF65-F5344CB8AC3E}">
        <p14:creationId xmlns:p14="http://schemas.microsoft.com/office/powerpoint/2010/main" val="1223581112"/>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598752"/>
                </a:solidFill>
                <a:latin typeface="Georgia" charset="0"/>
                <a:ea typeface="Georgia" charset="0"/>
                <a:cs typeface="Georgia" charset="0"/>
              </a:defRPr>
            </a:lvl1pPr>
          </a:lstStyle>
          <a:p>
            <a:pPr lvl="0"/>
            <a:r>
              <a:rPr lang="en-GB" dirty="0"/>
              <a:t>Click to edit Master text styles</a:t>
            </a:r>
          </a:p>
        </p:txBody>
      </p:sp>
      <p:sp>
        <p:nvSpPr>
          <p:cNvPr id="8" name="Text Placeholder 5"/>
          <p:cNvSpPr>
            <a:spLocks noGrp="1"/>
          </p:cNvSpPr>
          <p:nvPr>
            <p:ph type="body" sz="quarter" idx="11" hasCustomPrompt="1"/>
          </p:nvPr>
        </p:nvSpPr>
        <p:spPr>
          <a:xfrm>
            <a:off x="899666" y="1584000"/>
            <a:ext cx="3167583" cy="4437288"/>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598752"/>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598752"/>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598752"/>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9" name="Text Placeholder 5"/>
          <p:cNvSpPr>
            <a:spLocks noGrp="1"/>
          </p:cNvSpPr>
          <p:nvPr>
            <p:ph type="body" sz="quarter" idx="12" hasCustomPrompt="1"/>
          </p:nvPr>
        </p:nvSpPr>
        <p:spPr>
          <a:xfrm>
            <a:off x="4284737" y="1584000"/>
            <a:ext cx="3167583" cy="4437288"/>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598752"/>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598752"/>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598752"/>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US" dirty="0"/>
              <a:t>Click to add text</a:t>
            </a:r>
          </a:p>
          <a:p>
            <a:pPr lvl="1"/>
            <a:r>
              <a:rPr lang="en-US" dirty="0"/>
              <a:t>Second Bullet Point</a:t>
            </a:r>
          </a:p>
          <a:p>
            <a:pPr lvl="2"/>
            <a:r>
              <a:rPr lang="en-US" dirty="0"/>
              <a:t>Third Bullet Point</a:t>
            </a:r>
          </a:p>
          <a:p>
            <a:pPr lvl="3"/>
            <a:endParaRPr lang="en-US" dirty="0"/>
          </a:p>
          <a:p>
            <a:pPr lvl="0"/>
            <a:endParaRPr lang="en-GB" dirty="0"/>
          </a:p>
        </p:txBody>
      </p:sp>
    </p:spTree>
    <p:extLst>
      <p:ext uri="{BB962C8B-B14F-4D97-AF65-F5344CB8AC3E}">
        <p14:creationId xmlns:p14="http://schemas.microsoft.com/office/powerpoint/2010/main" val="424345712"/>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2" y="692696"/>
            <a:ext cx="6481464" cy="646040"/>
          </a:xfrm>
          <a:prstGeom prst="rect">
            <a:avLst/>
          </a:prstGeom>
        </p:spPr>
        <p:txBody>
          <a:bodyPr lIns="0" tIns="0" rIns="0" bIns="0"/>
          <a:lstStyle>
            <a:lvl1pPr marL="0" indent="0">
              <a:lnSpc>
                <a:spcPts val="4200"/>
              </a:lnSpc>
              <a:buFontTx/>
              <a:buNone/>
              <a:defRPr sz="4000" b="0" i="0">
                <a:solidFill>
                  <a:srgbClr val="598752"/>
                </a:solidFill>
                <a:latin typeface="Georgia" charset="0"/>
                <a:ea typeface="Georgia" charset="0"/>
                <a:cs typeface="Georgia" charset="0"/>
              </a:defRPr>
            </a:lvl1pPr>
          </a:lstStyle>
          <a:p>
            <a:pPr lvl="0"/>
            <a:r>
              <a:rPr lang="en-GB" dirty="0"/>
              <a:t>Click to edit Master text styles</a:t>
            </a:r>
          </a:p>
        </p:txBody>
      </p:sp>
      <p:sp>
        <p:nvSpPr>
          <p:cNvPr id="8" name="Text Placeholder 5"/>
          <p:cNvSpPr>
            <a:spLocks noGrp="1"/>
          </p:cNvSpPr>
          <p:nvPr>
            <p:ph type="body" sz="quarter" idx="11" hasCustomPrompt="1"/>
          </p:nvPr>
        </p:nvSpPr>
        <p:spPr>
          <a:xfrm>
            <a:off x="894944" y="1584148"/>
            <a:ext cx="3167583" cy="4437140"/>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598752"/>
              </a:buClr>
              <a:buSzTx/>
              <a:buFont typeface="+mj-lt"/>
              <a:buAutoNum type="arabicPeriod"/>
              <a:tabLst/>
              <a:defRPr sz="1400" b="0" i="0" baseline="0">
                <a:solidFill>
                  <a:schemeClr val="tx1"/>
                </a:solidFill>
                <a:latin typeface="Tahoma"/>
                <a:ea typeface="Tahoma"/>
                <a:cs typeface="Tahoma"/>
              </a:defRPr>
            </a:lvl1pPr>
            <a:lvl2pPr marL="541338" indent="-274638">
              <a:buClr>
                <a:srgbClr val="598752"/>
              </a:buClr>
              <a:buFont typeface="+mj-lt"/>
              <a:buAutoNum type="romanLcPeriod"/>
              <a:defRPr sz="1400" baseline="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598752"/>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a:p>
            <a:pPr lvl="3"/>
            <a:endParaRPr lang="en-GB" dirty="0"/>
          </a:p>
        </p:txBody>
      </p:sp>
      <p:sp>
        <p:nvSpPr>
          <p:cNvPr id="9" name="Text Placeholder 5"/>
          <p:cNvSpPr>
            <a:spLocks noGrp="1"/>
          </p:cNvSpPr>
          <p:nvPr>
            <p:ph type="body" sz="quarter" idx="12" hasCustomPrompt="1"/>
          </p:nvPr>
        </p:nvSpPr>
        <p:spPr>
          <a:xfrm>
            <a:off x="4280015" y="1584148"/>
            <a:ext cx="3167583" cy="4437140"/>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598752"/>
              </a:buClr>
              <a:buSzTx/>
              <a:buFont typeface="+mj-lt"/>
              <a:buAutoNum type="arabicPeriod"/>
              <a:tabLst/>
              <a:defRPr sz="1400" b="0" i="0" baseline="0">
                <a:solidFill>
                  <a:schemeClr val="tx1"/>
                </a:solidFill>
                <a:latin typeface="Tahoma"/>
                <a:ea typeface="Tahoma"/>
                <a:cs typeface="Tahoma"/>
              </a:defRPr>
            </a:lvl1pPr>
            <a:lvl2pPr marL="541338" indent="-274638">
              <a:buClr>
                <a:srgbClr val="598752"/>
              </a:buClr>
              <a:buFont typeface="+mj-lt"/>
              <a:buAutoNum type="romanLcPeriod"/>
              <a:defRPr sz="14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598752"/>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p:txBody>
      </p:sp>
    </p:spTree>
    <p:extLst>
      <p:ext uri="{BB962C8B-B14F-4D97-AF65-F5344CB8AC3E}">
        <p14:creationId xmlns:p14="http://schemas.microsoft.com/office/powerpoint/2010/main" val="185189897"/>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pic>
        <p:nvPicPr>
          <p:cNvPr id="4"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598752"/>
                </a:solidFill>
                <a:latin typeface="Georgia" charset="0"/>
                <a:ea typeface="Georgia" charset="0"/>
                <a:cs typeface="Georgia" charset="0"/>
              </a:defRPr>
            </a:lvl1pPr>
          </a:lstStyle>
          <a:p>
            <a:pPr lvl="0"/>
            <a:r>
              <a:rPr lang="en-GB" dirty="0"/>
              <a:t>Click to edit Master text styles</a:t>
            </a:r>
          </a:p>
        </p:txBody>
      </p:sp>
      <p:sp>
        <p:nvSpPr>
          <p:cNvPr id="3" name="Chart Placeholder 2"/>
          <p:cNvSpPr>
            <a:spLocks noGrp="1"/>
          </p:cNvSpPr>
          <p:nvPr>
            <p:ph type="chart" sz="quarter" idx="11"/>
          </p:nvPr>
        </p:nvSpPr>
        <p:spPr>
          <a:xfrm>
            <a:off x="899592" y="1554760"/>
            <a:ext cx="6515620" cy="4538065"/>
          </a:xfrm>
          <a:prstGeom prst="rect">
            <a:avLst/>
          </a:prstGeom>
        </p:spPr>
        <p:txBody>
          <a:bodyPr/>
          <a:lstStyle/>
          <a:p>
            <a:pPr lvl="0"/>
            <a:endParaRPr lang="en-US" noProof="0"/>
          </a:p>
        </p:txBody>
      </p:sp>
    </p:spTree>
    <p:extLst>
      <p:ext uri="{BB962C8B-B14F-4D97-AF65-F5344CB8AC3E}">
        <p14:creationId xmlns:p14="http://schemas.microsoft.com/office/powerpoint/2010/main" val="78279437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pic>
        <p:nvPicPr>
          <p:cNvPr id="7" name="Picture 1"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00113" y="6326188"/>
            <a:ext cx="1081087"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46402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598752"/>
                </a:solidFill>
                <a:latin typeface="Georgia" charset="0"/>
                <a:ea typeface="Georgia" charset="0"/>
                <a:cs typeface="Georgia" charset="0"/>
              </a:defRPr>
            </a:lvl1pPr>
          </a:lstStyle>
          <a:p>
            <a:pPr lvl="0"/>
            <a:r>
              <a:rPr lang="en-GB" dirty="0"/>
              <a:t>Click to edit Master text styles</a:t>
            </a:r>
          </a:p>
        </p:txBody>
      </p:sp>
      <p:sp>
        <p:nvSpPr>
          <p:cNvPr id="3" name="Chart Placeholder 2"/>
          <p:cNvSpPr>
            <a:spLocks noGrp="1"/>
          </p:cNvSpPr>
          <p:nvPr>
            <p:ph type="chart" sz="quarter" idx="12"/>
          </p:nvPr>
        </p:nvSpPr>
        <p:spPr>
          <a:xfrm>
            <a:off x="4284663" y="1628799"/>
            <a:ext cx="3816350" cy="4464025"/>
          </a:xfrm>
          <a:prstGeom prst="rect">
            <a:avLst/>
          </a:prstGeom>
        </p:spPr>
        <p:txBody>
          <a:bodyPr/>
          <a:lstStyle/>
          <a:p>
            <a:pPr lvl="0"/>
            <a:endParaRPr lang="en-US" noProof="0"/>
          </a:p>
        </p:txBody>
      </p:sp>
    </p:spTree>
    <p:extLst>
      <p:ext uri="{BB962C8B-B14F-4D97-AF65-F5344CB8AC3E}">
        <p14:creationId xmlns:p14="http://schemas.microsoft.com/office/powerpoint/2010/main" val="94025591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ags" Target="../tags/tag1.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Lst>
  <p:transition spd="slow">
    <p:fade/>
  </p:transition>
  <p:txStyles>
    <p:titleStyle>
      <a:lvl1pPr algn="ctr" defTabSz="606425" rtl="0" eaLnBrk="0" fontAlgn="base" hangingPunct="0">
        <a:spcBef>
          <a:spcPct val="0"/>
        </a:spcBef>
        <a:spcAft>
          <a:spcPct val="0"/>
        </a:spcAft>
        <a:defRPr sz="5800" kern="1200">
          <a:solidFill>
            <a:schemeClr val="tx1"/>
          </a:solidFill>
          <a:latin typeface="+mj-lt"/>
          <a:ea typeface="ＭＳ Ｐゴシック" charset="0"/>
          <a:cs typeface="ＭＳ Ｐゴシック" charset="0"/>
        </a:defRPr>
      </a:lvl1pPr>
      <a:lvl2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0" fontAlgn="base" hangingPunct="0">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custDataLst>
              <p:tags r:id="rId13"/>
            </p:custDataLst>
          </p:nvPr>
        </p:nvSpPr>
        <p:spPr bwMode="auto">
          <a:xfrm>
            <a:off x="457200" y="-26987"/>
            <a:ext cx="8229600" cy="7889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2051" name="Text Placeholder 2"/>
          <p:cNvSpPr>
            <a:spLocks noGrp="1"/>
          </p:cNvSpPr>
          <p:nvPr>
            <p:ph type="body" idx="1"/>
            <p:custDataLst>
              <p:tags r:id="rId14"/>
            </p:custDataLst>
          </p:nvPr>
        </p:nvSpPr>
        <p:spPr bwMode="auto">
          <a:xfrm>
            <a:off x="457200" y="1066800"/>
            <a:ext cx="8229600" cy="556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58192015"/>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l" rtl="0" eaLnBrk="1" fontAlgn="base" hangingPunct="1">
        <a:spcBef>
          <a:spcPct val="0"/>
        </a:spcBef>
        <a:spcAft>
          <a:spcPct val="0"/>
        </a:spcAft>
        <a:defRPr sz="4000" kern="1200">
          <a:solidFill>
            <a:srgbClr val="C00000"/>
          </a:solidFill>
          <a:latin typeface="+mn-lt"/>
          <a:ea typeface="+mj-ea"/>
          <a:cs typeface="Arial" pitchFamily="34" charset="0"/>
        </a:defRPr>
      </a:lvl1pPr>
      <a:lvl2pPr algn="l" rtl="0" eaLnBrk="1" fontAlgn="base" hangingPunct="1">
        <a:spcBef>
          <a:spcPct val="0"/>
        </a:spcBef>
        <a:spcAft>
          <a:spcPct val="0"/>
        </a:spcAft>
        <a:defRPr sz="4400">
          <a:solidFill>
            <a:srgbClr val="C00000"/>
          </a:solidFill>
          <a:latin typeface="Arial" charset="0"/>
          <a:cs typeface="Arial" charset="0"/>
        </a:defRPr>
      </a:lvl2pPr>
      <a:lvl3pPr algn="l" rtl="0" eaLnBrk="1" fontAlgn="base" hangingPunct="1">
        <a:spcBef>
          <a:spcPct val="0"/>
        </a:spcBef>
        <a:spcAft>
          <a:spcPct val="0"/>
        </a:spcAft>
        <a:defRPr sz="4400">
          <a:solidFill>
            <a:srgbClr val="C00000"/>
          </a:solidFill>
          <a:latin typeface="Arial" charset="0"/>
          <a:cs typeface="Arial" charset="0"/>
        </a:defRPr>
      </a:lvl3pPr>
      <a:lvl4pPr algn="l" rtl="0" eaLnBrk="1" fontAlgn="base" hangingPunct="1">
        <a:spcBef>
          <a:spcPct val="0"/>
        </a:spcBef>
        <a:spcAft>
          <a:spcPct val="0"/>
        </a:spcAft>
        <a:defRPr sz="4400">
          <a:solidFill>
            <a:srgbClr val="C00000"/>
          </a:solidFill>
          <a:latin typeface="Arial" charset="0"/>
          <a:cs typeface="Arial" charset="0"/>
        </a:defRPr>
      </a:lvl4pPr>
      <a:lvl5pPr algn="l" rtl="0" eaLnBrk="1" fontAlgn="base" hangingPunct="1">
        <a:spcBef>
          <a:spcPct val="0"/>
        </a:spcBef>
        <a:spcAft>
          <a:spcPct val="0"/>
        </a:spcAft>
        <a:defRPr sz="4400">
          <a:solidFill>
            <a:srgbClr val="C00000"/>
          </a:solidFill>
          <a:latin typeface="Arial" charset="0"/>
          <a:cs typeface="Arial" charset="0"/>
        </a:defRPr>
      </a:lvl5pPr>
      <a:lvl6pPr marL="457200" algn="l" rtl="0" eaLnBrk="1" fontAlgn="base" hangingPunct="1">
        <a:spcBef>
          <a:spcPct val="0"/>
        </a:spcBef>
        <a:spcAft>
          <a:spcPct val="0"/>
        </a:spcAft>
        <a:defRPr sz="4400">
          <a:solidFill>
            <a:srgbClr val="FF0000"/>
          </a:solidFill>
          <a:latin typeface="Arial" charset="0"/>
          <a:cs typeface="Arial" charset="0"/>
        </a:defRPr>
      </a:lvl6pPr>
      <a:lvl7pPr marL="914400" algn="l" rtl="0" eaLnBrk="1" fontAlgn="base" hangingPunct="1">
        <a:spcBef>
          <a:spcPct val="0"/>
        </a:spcBef>
        <a:spcAft>
          <a:spcPct val="0"/>
        </a:spcAft>
        <a:defRPr sz="4400">
          <a:solidFill>
            <a:srgbClr val="FF0000"/>
          </a:solidFill>
          <a:latin typeface="Arial" charset="0"/>
          <a:cs typeface="Arial" charset="0"/>
        </a:defRPr>
      </a:lvl7pPr>
      <a:lvl8pPr marL="1371600" algn="l" rtl="0" eaLnBrk="1" fontAlgn="base" hangingPunct="1">
        <a:spcBef>
          <a:spcPct val="0"/>
        </a:spcBef>
        <a:spcAft>
          <a:spcPct val="0"/>
        </a:spcAft>
        <a:defRPr sz="4400">
          <a:solidFill>
            <a:srgbClr val="FF0000"/>
          </a:solidFill>
          <a:latin typeface="Arial" charset="0"/>
          <a:cs typeface="Arial" charset="0"/>
        </a:defRPr>
      </a:lvl8pPr>
      <a:lvl9pPr marL="1828800" algn="l" rtl="0" eaLnBrk="1" fontAlgn="base" hangingPunct="1">
        <a:spcBef>
          <a:spcPct val="0"/>
        </a:spcBef>
        <a:spcAft>
          <a:spcPct val="0"/>
        </a:spcAft>
        <a:defRPr sz="4400">
          <a:solidFill>
            <a:srgbClr val="FF0000"/>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Calibri" pitchFamily="34" charset="0"/>
          <a:ea typeface="+mn-ea"/>
          <a:cs typeface="Calibri" pitchFamily="34" charset="0"/>
        </a:defRPr>
      </a:lvl2pPr>
      <a:lvl3pPr marL="1143000" indent="-228600" algn="l" rtl="0" eaLnBrk="1" fontAlgn="base" hangingPunct="1">
        <a:spcBef>
          <a:spcPct val="20000"/>
        </a:spcBef>
        <a:spcAft>
          <a:spcPct val="0"/>
        </a:spcAft>
        <a:buFont typeface="Arial" charset="0"/>
        <a:buChar char="•"/>
        <a:defRPr sz="2800" kern="1200">
          <a:solidFill>
            <a:schemeClr val="tx1"/>
          </a:solidFill>
          <a:latin typeface="Calibri" pitchFamily="34" charset="0"/>
          <a:ea typeface="+mn-ea"/>
          <a:cs typeface="Calibri" pitchFamily="34" charset="0"/>
        </a:defRPr>
      </a:lvl3pPr>
      <a:lvl4pPr marL="1600200" indent="-228600" algn="l" rtl="0" eaLnBrk="1" fontAlgn="base" hangingPunct="1">
        <a:spcBef>
          <a:spcPct val="20000"/>
        </a:spcBef>
        <a:spcAft>
          <a:spcPct val="0"/>
        </a:spcAft>
        <a:buFont typeface="Arial" charset="0"/>
        <a:buChar char="–"/>
        <a:defRPr sz="2800" kern="1200">
          <a:solidFill>
            <a:schemeClr val="tx1"/>
          </a:solidFill>
          <a:latin typeface="Calibri" pitchFamily="34" charset="0"/>
          <a:ea typeface="+mn-ea"/>
          <a:cs typeface="Calibri" pitchFamily="34" charset="0"/>
        </a:defRPr>
      </a:lvl4pPr>
      <a:lvl5pPr marL="2057400" indent="-228600" algn="l" rtl="0" eaLnBrk="1" fontAlgn="base" hangingPunct="1">
        <a:spcBef>
          <a:spcPct val="20000"/>
        </a:spcBef>
        <a:spcAft>
          <a:spcPct val="0"/>
        </a:spcAft>
        <a:buFont typeface="Arial" charset="0"/>
        <a:buChar char="»"/>
        <a:defRPr sz="2800" kern="1200">
          <a:solidFill>
            <a:schemeClr val="tx1"/>
          </a:solidFill>
          <a:latin typeface="Calibri" pitchFamily="34" charset="0"/>
          <a:ea typeface="+mn-ea"/>
          <a:cs typeface="Calibr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earch-proquest-com.ezproxy.uwe.ac.uk/indexinglinkhandler/sng/au/Richey,+J+Elizabeth/$N?accountid=14785" TargetMode="External"/><Relationship Id="rId2" Type="http://schemas.openxmlformats.org/officeDocument/2006/relationships/hyperlink" Target="https://search-proquest-com.ezproxy.uwe.ac.uk/indexinglinkhandler/sng/au/Nokes-malach,+Timothy+J/$N?accountid=14785" TargetMode="External"/><Relationship Id="rId1" Type="http://schemas.openxmlformats.org/officeDocument/2006/relationships/slideLayout" Target="../slideLayouts/slideLayout3.xml"/><Relationship Id="rId6" Type="http://schemas.openxmlformats.org/officeDocument/2006/relationships/hyperlink" Target="https://search-proquest-com.ezproxy.uwe.ac.uk/indexingvolumeissuelinkhandler/54191/Educational+Psychology+Review/02015Y12Y01$23Dec+2015$3b++Vol.+27+$284$29/27/4?accountid=14785" TargetMode="External"/><Relationship Id="rId5" Type="http://schemas.openxmlformats.org/officeDocument/2006/relationships/hyperlink" Target="https://search-proquest-com.ezproxy.uwe.ac.uk/pubidlinkhandler/sng/pubtitle/Educational+Psychology+Review/$N/54191/PagePdf/1736630154/fulltextPDF/5119831B883140FAPQ/1?accountid=14785" TargetMode="External"/><Relationship Id="rId4" Type="http://schemas.openxmlformats.org/officeDocument/2006/relationships/hyperlink" Target="https://search-proquest-com.ezproxy.uwe.ac.uk/indexinglinkhandler/sng/au/Gadgil,+Soniya/$N?accountid=1478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1"/>
          <p:cNvSpPr>
            <a:spLocks noGrp="1"/>
          </p:cNvSpPr>
          <p:nvPr>
            <p:ph type="body"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spcBef>
                <a:spcPct val="0"/>
              </a:spcBef>
            </a:pPr>
            <a:r>
              <a:rPr lang="en-GB" dirty="0"/>
              <a:t>Work Based Enquiry Led Learning In Class:</a:t>
            </a:r>
          </a:p>
          <a:p>
            <a:pPr eaLnBrk="1" hangingPunct="1">
              <a:spcBef>
                <a:spcPct val="0"/>
              </a:spcBef>
            </a:pPr>
            <a:endParaRPr lang="en-GB" altLang="en-US" dirty="0">
              <a:ea typeface="ＭＳ Ｐゴシック" charset="-128"/>
            </a:endParaRPr>
          </a:p>
          <a:p>
            <a:pPr eaLnBrk="1" hangingPunct="1">
              <a:spcBef>
                <a:spcPct val="0"/>
              </a:spcBef>
            </a:pPr>
            <a:r>
              <a:rPr lang="en-GB" altLang="en-US" dirty="0">
                <a:ea typeface="ＭＳ Ｐゴシック" charset="-128"/>
              </a:rPr>
              <a:t>A critical look at </a:t>
            </a:r>
          </a:p>
          <a:p>
            <a:pPr eaLnBrk="1" hangingPunct="1">
              <a:spcBef>
                <a:spcPct val="0"/>
              </a:spcBef>
            </a:pPr>
            <a:r>
              <a:rPr lang="en-GB" altLang="en-US" dirty="0">
                <a:ea typeface="ＭＳ Ｐゴシック" charset="-128"/>
              </a:rPr>
              <a:t>Self-directed learning</a:t>
            </a:r>
          </a:p>
          <a:p>
            <a:pPr eaLnBrk="1" hangingPunct="1">
              <a:spcBef>
                <a:spcPct val="0"/>
              </a:spcBef>
            </a:pPr>
            <a:endParaRPr lang="en-GB" altLang="en-US" dirty="0">
              <a:ea typeface="ＭＳ Ｐゴシック" charset="-128"/>
            </a:endParaRPr>
          </a:p>
        </p:txBody>
      </p:sp>
      <p:sp>
        <p:nvSpPr>
          <p:cNvPr id="13314"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GB" altLang="en-US">
                <a:ea typeface="ＭＳ Ｐゴシック" charset="-128"/>
              </a:rPr>
              <a:t>Presentation by</a:t>
            </a:r>
          </a:p>
          <a:p>
            <a:pPr>
              <a:spcBef>
                <a:spcPct val="0"/>
              </a:spcBef>
            </a:pPr>
            <a:endParaRPr lang="en-US" altLang="en-US">
              <a:ea typeface="ＭＳ Ｐゴシック" charset="-128"/>
            </a:endParaRPr>
          </a:p>
        </p:txBody>
      </p:sp>
      <p:sp>
        <p:nvSpPr>
          <p:cNvPr id="13315" name="Text Placeholder 3"/>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a:ea typeface="ＭＳ Ｐゴシック" charset="-128"/>
              </a:rPr>
              <a:t>Graham Baker</a:t>
            </a:r>
          </a:p>
          <a:p>
            <a:pPr>
              <a:spcBef>
                <a:spcPct val="0"/>
              </a:spcBef>
            </a:pPr>
            <a:r>
              <a:rPr lang="en-US" altLang="en-US" dirty="0">
                <a:ea typeface="ＭＳ Ｐゴシック" charset="-128"/>
              </a:rPr>
              <a:t>AHOD and Inge Aben  SL</a:t>
            </a:r>
          </a:p>
          <a:p>
            <a:pPr>
              <a:spcBef>
                <a:spcPct val="0"/>
              </a:spcBef>
            </a:pPr>
            <a:r>
              <a:rPr lang="en-US" altLang="en-US" dirty="0">
                <a:ea typeface="ＭＳ Ｐゴシック" charset="-128"/>
              </a:rPr>
              <a:t>UWE/FBL/OS</a:t>
            </a:r>
          </a:p>
        </p:txBody>
      </p:sp>
      <p:sp>
        <p:nvSpPr>
          <p:cNvPr id="2" name="Text Placeholder 1"/>
          <p:cNvSpPr>
            <a:spLocks noGrp="1"/>
          </p:cNvSpPr>
          <p:nvPr>
            <p:ph type="body" sz="quarter" idx="18"/>
          </p:nvPr>
        </p:nvSpPr>
        <p:spPr/>
        <p:txBody>
          <a:bodyPr/>
          <a:lstStyle/>
          <a:p>
            <a:r>
              <a:rPr lang="en-US" dirty="0"/>
              <a:t>June 2018</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EA23664-7AC4-BC49-954E-19396650D0DD}"/>
              </a:ext>
            </a:extLst>
          </p:cNvPr>
          <p:cNvSpPr>
            <a:spLocks noGrp="1"/>
          </p:cNvSpPr>
          <p:nvPr>
            <p:ph type="body" sz="quarter" idx="10"/>
          </p:nvPr>
        </p:nvSpPr>
        <p:spPr/>
        <p:txBody>
          <a:bodyPr/>
          <a:lstStyle/>
          <a:p>
            <a:r>
              <a:rPr lang="en-US" dirty="0"/>
              <a:t>References</a:t>
            </a:r>
          </a:p>
        </p:txBody>
      </p:sp>
      <p:sp>
        <p:nvSpPr>
          <p:cNvPr id="3" name="Text Placeholder 2">
            <a:extLst>
              <a:ext uri="{FF2B5EF4-FFF2-40B4-BE49-F238E27FC236}">
                <a16:creationId xmlns:a16="http://schemas.microsoft.com/office/drawing/2014/main" id="{4DF10207-6B16-F643-B15B-93B5AF464302}"/>
              </a:ext>
            </a:extLst>
          </p:cNvPr>
          <p:cNvSpPr>
            <a:spLocks noGrp="1"/>
          </p:cNvSpPr>
          <p:nvPr>
            <p:ph type="body" sz="quarter" idx="11"/>
          </p:nvPr>
        </p:nvSpPr>
        <p:spPr>
          <a:xfrm>
            <a:off x="827584" y="1196752"/>
            <a:ext cx="6587628" cy="4824536"/>
          </a:xfrm>
        </p:spPr>
        <p:txBody>
          <a:bodyPr/>
          <a:lstStyle/>
          <a:p>
            <a:r>
              <a:rPr lang="en-GB" sz="1000" dirty="0"/>
              <a:t>Brookfield, S.D. (2005) </a:t>
            </a:r>
            <a:r>
              <a:rPr lang="en-GB" sz="1000" i="1" dirty="0"/>
              <a:t>The Power of Critical Theory for Adult Learning and Teaching. </a:t>
            </a:r>
            <a:r>
              <a:rPr lang="en-GB" sz="1000" dirty="0"/>
              <a:t>Maidenhead</a:t>
            </a:r>
            <a:r>
              <a:rPr lang="en-GB" sz="1000" i="1" dirty="0"/>
              <a:t>: </a:t>
            </a:r>
            <a:r>
              <a:rPr lang="en-GB" sz="1000" dirty="0"/>
              <a:t>Open University Press.</a:t>
            </a:r>
          </a:p>
          <a:p>
            <a:r>
              <a:rPr lang="en-GB" sz="1000" dirty="0"/>
              <a:t>Collinson, D. and </a:t>
            </a:r>
            <a:r>
              <a:rPr lang="en-GB" sz="1000" dirty="0" err="1"/>
              <a:t>Tourish</a:t>
            </a:r>
            <a:r>
              <a:rPr lang="en-GB" sz="1000" dirty="0"/>
              <a:t>, D. (2015) Teaching leadership critically: new directions for leadership pedagogy.  Academy of  Management Learning and Education.  14 (4) pp. 576-594.</a:t>
            </a:r>
          </a:p>
          <a:p>
            <a:r>
              <a:rPr lang="en-GB" sz="1000" dirty="0"/>
              <a:t>Edwards, G., Elliott, C., </a:t>
            </a:r>
            <a:r>
              <a:rPr lang="en-GB" sz="1000" dirty="0" err="1"/>
              <a:t>Iszatt</a:t>
            </a:r>
            <a:r>
              <a:rPr lang="en-GB" sz="1000" dirty="0"/>
              <a:t>-White, M. &amp; </a:t>
            </a:r>
            <a:r>
              <a:rPr lang="en-GB" sz="1000" dirty="0" err="1"/>
              <a:t>Schedlitzki</a:t>
            </a:r>
            <a:r>
              <a:rPr lang="en-GB" sz="1000" dirty="0"/>
              <a:t>, D. (2013) Critical and alternative approaches to leadership learning and development. </a:t>
            </a:r>
            <a:r>
              <a:rPr lang="en-GB" sz="1000" i="1" dirty="0"/>
              <a:t>Management Learning</a:t>
            </a:r>
          </a:p>
          <a:p>
            <a:r>
              <a:rPr lang="en-GB" sz="1000" dirty="0"/>
              <a:t>Foucault, (1918) </a:t>
            </a:r>
            <a:r>
              <a:rPr lang="en-GB" sz="1000" i="1" dirty="0"/>
              <a:t>The Will to Knowledge. The History of Sexuality:1</a:t>
            </a:r>
            <a:r>
              <a:rPr lang="en-GB" sz="1000" dirty="0"/>
              <a:t>. London. Penguin</a:t>
            </a:r>
          </a:p>
          <a:p>
            <a:r>
              <a:rPr lang="en-GB" sz="1000" dirty="0"/>
              <a:t>French, J. and Raven, B. (1954) The bases of Social Power. In Cartwright, D. and Zander, A. (</a:t>
            </a:r>
            <a:r>
              <a:rPr lang="en-GB" sz="1000" dirty="0" err="1"/>
              <a:t>eds</a:t>
            </a:r>
            <a:r>
              <a:rPr lang="en-GB" sz="1000" dirty="0"/>
              <a:t>) (1968) Group Dynamics. Research and  Theory. </a:t>
            </a:r>
            <a:r>
              <a:rPr lang="en-GB" sz="1000" dirty="0" err="1"/>
              <a:t>Thiurrd</a:t>
            </a:r>
            <a:r>
              <a:rPr lang="en-GB" sz="1000" dirty="0"/>
              <a:t> Ed. London. Tavistock</a:t>
            </a:r>
          </a:p>
          <a:p>
            <a:r>
              <a:rPr lang="en-GB" sz="1000" dirty="0"/>
              <a:t>Kirschner, P.A., </a:t>
            </a:r>
            <a:r>
              <a:rPr lang="en-GB" sz="1000" dirty="0" err="1"/>
              <a:t>Sweller</a:t>
            </a:r>
            <a:r>
              <a:rPr lang="en-GB" sz="1000" dirty="0"/>
              <a:t>, J. and Clark, R.E. (2006) Why minimal guidance during instruction does not work: an analysis of the failure of constructivist, discovery, problem-based, experiential, and inquiry-based teaching.  </a:t>
            </a:r>
            <a:r>
              <a:rPr lang="en-GB" sz="1000" i="1" dirty="0"/>
              <a:t>Educational Psychologist</a:t>
            </a:r>
            <a:r>
              <a:rPr lang="en-GB" sz="1000" dirty="0"/>
              <a:t>. 41 (2) pp. 75-86.</a:t>
            </a:r>
          </a:p>
          <a:p>
            <a:r>
              <a:rPr lang="en-GB" sz="1000" dirty="0"/>
              <a:t> Kirschner, P.A. and van </a:t>
            </a:r>
            <a:r>
              <a:rPr lang="en-GB" sz="1000" dirty="0" err="1"/>
              <a:t>Merriënboer</a:t>
            </a:r>
            <a:r>
              <a:rPr lang="en-GB" sz="1000" dirty="0"/>
              <a:t>, J.J.G. (2013) Do learners really know best? Urban legends in education. </a:t>
            </a:r>
            <a:r>
              <a:rPr lang="en-GB" sz="1000" i="1" dirty="0"/>
              <a:t>Educational Psychologist</a:t>
            </a:r>
            <a:r>
              <a:rPr lang="en-GB" sz="1000" dirty="0"/>
              <a:t>. 48 (3) pp. 169-183.</a:t>
            </a:r>
          </a:p>
          <a:p>
            <a:r>
              <a:rPr lang="en-GB" sz="1000" dirty="0"/>
              <a:t>Molesworth, M., E. Nixon, and R. Scullion. 2009. “Having, Being and Higher Education: The Marketisation of the University and the Transformation of the Student into Consumer.” Teaching in Higher Education 14 (3): 277–87.</a:t>
            </a:r>
          </a:p>
          <a:p>
            <a:r>
              <a:rPr lang="en-GB" sz="1000" dirty="0"/>
              <a:t>Nixon, E., Scullion, R.  &amp; Hearn, R. (2016) Her majesty the student: </a:t>
            </a:r>
            <a:r>
              <a:rPr lang="en-GB" sz="1000" dirty="0" err="1"/>
              <a:t>marketised</a:t>
            </a:r>
            <a:r>
              <a:rPr lang="en-GB" sz="1000" dirty="0"/>
              <a:t> higher education and the narcissistic (dis)satisfactions of the student-consumer, Studies in Higher Education, 43:6, 927-943,</a:t>
            </a:r>
            <a:br>
              <a:rPr lang="en-GB" sz="1000" dirty="0"/>
            </a:br>
            <a:endParaRPr lang="en-GB" sz="1000" dirty="0"/>
          </a:p>
          <a:p>
            <a:r>
              <a:rPr lang="en-GB" sz="1000" b="1" dirty="0"/>
              <a:t>When Is It Better to Learn Together? Insights from Research on Collaborative Learning</a:t>
            </a:r>
          </a:p>
          <a:p>
            <a:r>
              <a:rPr lang="en-GB" sz="1000" dirty="0">
                <a:hlinkClick r:id="rId2" tooltip="Click to search for more items by this author"/>
              </a:rPr>
              <a:t>Nokes-malach, Timothy J</a:t>
            </a:r>
            <a:r>
              <a:rPr lang="en-GB" sz="1000" dirty="0"/>
              <a:t>; </a:t>
            </a:r>
            <a:r>
              <a:rPr lang="en-GB" sz="1000" dirty="0">
                <a:hlinkClick r:id="rId3" tooltip="Click to search for more items by this author"/>
              </a:rPr>
              <a:t>Richey, J Elizabeth</a:t>
            </a:r>
            <a:r>
              <a:rPr lang="en-GB" sz="1000" dirty="0"/>
              <a:t>; </a:t>
            </a:r>
            <a:r>
              <a:rPr lang="en-GB" sz="1000" dirty="0">
                <a:hlinkClick r:id="rId4" tooltip="Click to search for more items by this author"/>
              </a:rPr>
              <a:t>Gadgil, Soniya</a:t>
            </a:r>
            <a:r>
              <a:rPr lang="en-GB" sz="1000" dirty="0"/>
              <a:t>. </a:t>
            </a:r>
            <a:r>
              <a:rPr lang="en-GB" sz="1000" dirty="0">
                <a:hlinkClick r:id="rId5" tooltip="Click to search for more items from this journal"/>
              </a:rPr>
              <a:t>Educational Psychology Review</a:t>
            </a:r>
            <a:r>
              <a:rPr lang="en-GB" sz="1000" dirty="0"/>
              <a:t>; New York</a:t>
            </a:r>
            <a:r>
              <a:rPr lang="en-GB" sz="1000" dirty="0">
                <a:hlinkClick r:id="rId6" tooltip="Click to search for more items from this issue"/>
              </a:rPr>
              <a:t> Vol. 27, Iss. 4, </a:t>
            </a:r>
            <a:r>
              <a:rPr lang="en-GB" sz="1000" dirty="0"/>
              <a:t> (Dec 2015): 645-656. </a:t>
            </a:r>
          </a:p>
          <a:p>
            <a:r>
              <a:rPr lang="en-GB" sz="1000" dirty="0" err="1"/>
              <a:t>Schedlitzki</a:t>
            </a:r>
            <a:r>
              <a:rPr lang="en-GB" sz="1000" dirty="0"/>
              <a:t>, D. (2014) Self-directed learning on a full-time MBA – A cautionary tale. </a:t>
            </a:r>
            <a:r>
              <a:rPr lang="en-GB" sz="1000" i="1" dirty="0"/>
              <a:t>The international journal of management education</a:t>
            </a:r>
            <a:r>
              <a:rPr lang="en-GB" sz="1000" dirty="0"/>
              <a:t> Volume: 12 Issue: 3 Page: 203-211 </a:t>
            </a:r>
          </a:p>
          <a:p>
            <a:r>
              <a:rPr lang="en-GB" sz="1000" dirty="0"/>
              <a:t> Reynolds, M. &amp; Vince, R. (2004) Critical Management Education and Action-Based Learning: Synergies and Contradictions. </a:t>
            </a:r>
            <a:r>
              <a:rPr lang="en-GB" sz="1000" i="1" dirty="0"/>
              <a:t>Academy of Management Learning &amp; Education, </a:t>
            </a:r>
            <a:r>
              <a:rPr lang="en-GB" sz="1000" dirty="0"/>
              <a:t>vol. 3, no. 4, pp. 442-456.</a:t>
            </a:r>
          </a:p>
          <a:p>
            <a:r>
              <a:rPr lang="en-GB" sz="1000" dirty="0"/>
              <a:t> </a:t>
            </a:r>
            <a:r>
              <a:rPr lang="en-GB" sz="1000" dirty="0" err="1"/>
              <a:t>Rennemo</a:t>
            </a:r>
            <a:r>
              <a:rPr lang="en-GB" sz="1000" dirty="0"/>
              <a:t>, O. (2015) Entrepreneurial trainers--the competence mix in action-oriented entrepreneurship development programs. </a:t>
            </a:r>
            <a:r>
              <a:rPr lang="en-GB" sz="1000" i="1" dirty="0"/>
              <a:t>Journal of Entrepreneurship Education, </a:t>
            </a:r>
            <a:r>
              <a:rPr lang="en-GB" sz="1000" dirty="0"/>
              <a:t>vol. 18, no. 2, pp. 135.</a:t>
            </a:r>
          </a:p>
          <a:p>
            <a:pPr marL="0" indent="0">
              <a:buNone/>
            </a:pPr>
            <a:r>
              <a:rPr lang="en-GB" sz="1000" dirty="0"/>
              <a:t> </a:t>
            </a:r>
          </a:p>
          <a:p>
            <a:pPr marL="0" indent="0">
              <a:buNone/>
            </a:pPr>
            <a:r>
              <a:rPr lang="en-GB" sz="1000" dirty="0"/>
              <a:t> </a:t>
            </a:r>
          </a:p>
          <a:p>
            <a:endParaRPr lang="en-US" sz="1000" dirty="0"/>
          </a:p>
        </p:txBody>
      </p:sp>
    </p:spTree>
    <p:extLst>
      <p:ext uri="{BB962C8B-B14F-4D97-AF65-F5344CB8AC3E}">
        <p14:creationId xmlns:p14="http://schemas.microsoft.com/office/powerpoint/2010/main" val="34163015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3"/>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gn="ctr"/>
            <a:r>
              <a:rPr lang="en-GB" altLang="en-US" sz="3200" dirty="0">
                <a:ea typeface="ＭＳ Ｐゴシック" charset="-128"/>
              </a:rPr>
              <a:t>The course</a:t>
            </a:r>
          </a:p>
        </p:txBody>
      </p:sp>
      <p:sp>
        <p:nvSpPr>
          <p:cNvPr id="2" name="Text Placeholder 1"/>
          <p:cNvSpPr>
            <a:spLocks noGrp="1"/>
          </p:cNvSpPr>
          <p:nvPr>
            <p:ph type="body" sz="quarter" idx="11"/>
          </p:nvPr>
        </p:nvSpPr>
        <p:spPr/>
        <p:txBody>
          <a:bodyPr/>
          <a:lstStyle/>
          <a:p>
            <a:pPr lvl="1"/>
            <a:endParaRPr lang="en-US" altLang="en-US" dirty="0"/>
          </a:p>
          <a:p>
            <a:pPr lvl="1"/>
            <a:endParaRPr lang="en-US" altLang="en-US" dirty="0"/>
          </a:p>
          <a:p>
            <a:pPr lvl="1"/>
            <a:r>
              <a:rPr lang="en-GB" altLang="en-US" dirty="0"/>
              <a:t>ILM level 7 - EWBL PG module Leadership and Change</a:t>
            </a:r>
          </a:p>
          <a:p>
            <a:pPr lvl="1"/>
            <a:r>
              <a:rPr lang="en-GB" altLang="en-US" dirty="0"/>
              <a:t>Format</a:t>
            </a:r>
          </a:p>
          <a:p>
            <a:pPr lvl="1"/>
            <a:r>
              <a:rPr lang="en-GB" altLang="en-US" dirty="0"/>
              <a:t>Self directed: </a:t>
            </a:r>
          </a:p>
          <a:p>
            <a:pPr lvl="2"/>
            <a:r>
              <a:rPr lang="en-GB" altLang="en-US" dirty="0"/>
              <a:t>own project in the workplace = focus and vehicle for learning</a:t>
            </a:r>
          </a:p>
          <a:p>
            <a:pPr lvl="2"/>
            <a:r>
              <a:rPr lang="en-GB" altLang="en-US" dirty="0"/>
              <a:t>own small investigation</a:t>
            </a:r>
          </a:p>
          <a:p>
            <a:pPr lvl="2"/>
            <a:r>
              <a:rPr lang="en-GB" altLang="en-US" dirty="0"/>
              <a:t>own literature research </a:t>
            </a:r>
          </a:p>
          <a:p>
            <a:pPr lvl="2"/>
            <a:r>
              <a:rPr lang="en-GB" altLang="en-US" dirty="0"/>
              <a:t>own input through peer learning in learning sets</a:t>
            </a:r>
          </a:p>
          <a:p>
            <a:pPr lvl="1"/>
            <a:r>
              <a:rPr lang="en-GB" altLang="en-US" dirty="0"/>
              <a:t>Assessment : </a:t>
            </a:r>
          </a:p>
          <a:p>
            <a:pPr lvl="2"/>
            <a:r>
              <a:rPr lang="en-GB" altLang="en-US" dirty="0"/>
              <a:t>presentation in the workplace (assessed but not marked)</a:t>
            </a:r>
          </a:p>
          <a:p>
            <a:pPr lvl="2"/>
            <a:r>
              <a:rPr lang="en-GB" altLang="en-US" dirty="0"/>
              <a:t>reflective essay own leadership and change learning (marked)</a:t>
            </a:r>
          </a:p>
          <a:p>
            <a:pPr lvl="1"/>
            <a:endParaRPr lang="en-GB" altLang="en-US" dirty="0"/>
          </a:p>
          <a:p>
            <a:pPr lvl="1"/>
            <a:endParaRPr lang="en-GB" altLang="en-US"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3"/>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gn="ctr"/>
            <a:r>
              <a:rPr lang="en-GB" altLang="en-US" sz="3200" dirty="0">
                <a:ea typeface="ＭＳ Ｐゴシック" charset="-128"/>
              </a:rPr>
              <a:t>Issues and challenges</a:t>
            </a:r>
          </a:p>
        </p:txBody>
      </p:sp>
      <p:sp>
        <p:nvSpPr>
          <p:cNvPr id="2" name="Text Placeholder 1"/>
          <p:cNvSpPr>
            <a:spLocks noGrp="1"/>
          </p:cNvSpPr>
          <p:nvPr>
            <p:ph type="body" sz="quarter" idx="11"/>
          </p:nvPr>
        </p:nvSpPr>
        <p:spPr/>
        <p:txBody>
          <a:bodyPr/>
          <a:lstStyle/>
          <a:p>
            <a:pPr lvl="1"/>
            <a:endParaRPr lang="en-US" altLang="en-US" dirty="0"/>
          </a:p>
          <a:p>
            <a:pPr lvl="1"/>
            <a:endParaRPr lang="en-US" altLang="en-US" dirty="0"/>
          </a:p>
          <a:p>
            <a:pPr lvl="1"/>
            <a:r>
              <a:rPr lang="en-GB" altLang="en-US" dirty="0"/>
              <a:t>Power</a:t>
            </a:r>
          </a:p>
          <a:p>
            <a:pPr lvl="1"/>
            <a:r>
              <a:rPr lang="en-GB" altLang="en-US" dirty="0"/>
              <a:t>Peer learning </a:t>
            </a:r>
          </a:p>
          <a:p>
            <a:pPr lvl="1"/>
            <a:r>
              <a:rPr lang="en-GB" altLang="en-US" dirty="0"/>
              <a:t>Student as consumer</a:t>
            </a:r>
          </a:p>
          <a:p>
            <a:pPr lvl="1"/>
            <a:r>
              <a:rPr lang="en-GB" altLang="en-US" dirty="0"/>
              <a:t>Avoiding challenge</a:t>
            </a:r>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lvl="1"/>
            <a:endParaRPr lang="en-GB" altLang="en-US" dirty="0"/>
          </a:p>
        </p:txBody>
      </p:sp>
    </p:spTree>
    <p:extLst>
      <p:ext uri="{BB962C8B-B14F-4D97-AF65-F5344CB8AC3E}">
        <p14:creationId xmlns:p14="http://schemas.microsoft.com/office/powerpoint/2010/main" val="2247649940"/>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3"/>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gn="ctr"/>
            <a:r>
              <a:rPr lang="en-GB" altLang="en-US" sz="3200" dirty="0">
                <a:ea typeface="ＭＳ Ｐゴシック" charset="-128"/>
              </a:rPr>
              <a:t>Power</a:t>
            </a:r>
          </a:p>
        </p:txBody>
      </p:sp>
      <p:sp>
        <p:nvSpPr>
          <p:cNvPr id="2" name="Text Placeholder 1"/>
          <p:cNvSpPr>
            <a:spLocks noGrp="1"/>
          </p:cNvSpPr>
          <p:nvPr>
            <p:ph type="body" sz="quarter" idx="11"/>
          </p:nvPr>
        </p:nvSpPr>
        <p:spPr/>
        <p:txBody>
          <a:bodyPr/>
          <a:lstStyle/>
          <a:p>
            <a:pPr lvl="1"/>
            <a:endParaRPr lang="en-US" altLang="en-US" dirty="0"/>
          </a:p>
          <a:p>
            <a:pPr lvl="1"/>
            <a:endParaRPr lang="en-US" altLang="en-US" dirty="0"/>
          </a:p>
          <a:p>
            <a:pPr lvl="1"/>
            <a:r>
              <a:rPr lang="en-GB" altLang="en-US" dirty="0"/>
              <a:t>Introduction </a:t>
            </a:r>
          </a:p>
          <a:p>
            <a:pPr lvl="1"/>
            <a:r>
              <a:rPr lang="en-GB" altLang="en-US" dirty="0"/>
              <a:t>Who has power  who is the expert? (French and Raven, 1954)</a:t>
            </a:r>
          </a:p>
          <a:p>
            <a:pPr lvl="1"/>
            <a:r>
              <a:rPr lang="en-GB" altLang="en-US" dirty="0"/>
              <a:t>Competing Discourses (Foucault, 1981)</a:t>
            </a:r>
          </a:p>
          <a:p>
            <a:pPr lvl="1"/>
            <a:r>
              <a:rPr lang="en-GB" altLang="en-US" dirty="0"/>
              <a:t>Power struggles within the group</a:t>
            </a:r>
          </a:p>
          <a:p>
            <a:pPr lvl="1"/>
            <a:endParaRPr lang="en-GB" altLang="en-US" dirty="0"/>
          </a:p>
          <a:p>
            <a:pPr lvl="1"/>
            <a:r>
              <a:rPr lang="en-GB" altLang="en-US" dirty="0"/>
              <a:t>Our experience</a:t>
            </a:r>
          </a:p>
          <a:p>
            <a:pPr lvl="1"/>
            <a:r>
              <a:rPr lang="en-GB" altLang="en-US" dirty="0"/>
              <a:t>Doing it their way even if it is not the way that is expected form the course</a:t>
            </a:r>
          </a:p>
          <a:p>
            <a:pPr lvl="1"/>
            <a:r>
              <a:rPr lang="en-GB" altLang="en-US" dirty="0"/>
              <a:t>Student centred but we are accountable to ILM</a:t>
            </a:r>
          </a:p>
          <a:p>
            <a:pPr lvl="1"/>
            <a:r>
              <a:rPr lang="en-GB" altLang="en-US" dirty="0"/>
              <a:t>Expecting to be trained</a:t>
            </a:r>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lvl="1"/>
            <a:endParaRPr lang="en-GB" altLang="en-US" dirty="0"/>
          </a:p>
        </p:txBody>
      </p:sp>
    </p:spTree>
    <p:extLst>
      <p:ext uri="{BB962C8B-B14F-4D97-AF65-F5344CB8AC3E}">
        <p14:creationId xmlns:p14="http://schemas.microsoft.com/office/powerpoint/2010/main" val="394443293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3"/>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gn="ctr"/>
            <a:r>
              <a:rPr lang="en-GB" altLang="en-US" sz="3200" dirty="0">
                <a:ea typeface="ＭＳ Ｐゴシック" charset="-128"/>
              </a:rPr>
              <a:t>Peer learning</a:t>
            </a:r>
          </a:p>
        </p:txBody>
      </p:sp>
      <p:sp>
        <p:nvSpPr>
          <p:cNvPr id="2" name="Text Placeholder 1"/>
          <p:cNvSpPr>
            <a:spLocks noGrp="1"/>
          </p:cNvSpPr>
          <p:nvPr>
            <p:ph type="body" sz="quarter" idx="11"/>
          </p:nvPr>
        </p:nvSpPr>
        <p:spPr/>
        <p:txBody>
          <a:bodyPr/>
          <a:lstStyle/>
          <a:p>
            <a:pPr lvl="1"/>
            <a:endParaRPr lang="en-US" altLang="en-US" dirty="0"/>
          </a:p>
          <a:p>
            <a:pPr lvl="1"/>
            <a:endParaRPr lang="en-US" altLang="en-US" dirty="0"/>
          </a:p>
          <a:p>
            <a:pPr lvl="1"/>
            <a:r>
              <a:rPr lang="en-GB" dirty="0"/>
              <a:t>Competitive versus collaborative nature of the classroom</a:t>
            </a:r>
          </a:p>
          <a:p>
            <a:pPr lvl="2"/>
            <a:r>
              <a:rPr lang="en-GB" dirty="0"/>
              <a:t>When self directed, there is a risk that peer learning suffers (Brookfield, 2005);</a:t>
            </a:r>
          </a:p>
          <a:p>
            <a:pPr lvl="2"/>
            <a:r>
              <a:rPr lang="en-GB" altLang="en-US" dirty="0"/>
              <a:t>Individual assessment, goals hinder collaboration;</a:t>
            </a:r>
          </a:p>
          <a:p>
            <a:pPr lvl="2"/>
            <a:r>
              <a:rPr lang="en-GB" altLang="en-US" dirty="0"/>
              <a:t>Minimal guidance – minimal learning (</a:t>
            </a:r>
            <a:r>
              <a:rPr lang="en-GB" altLang="en-US" dirty="0" err="1"/>
              <a:t>Kirschnner</a:t>
            </a:r>
            <a:r>
              <a:rPr lang="en-GB" altLang="en-US" dirty="0"/>
              <a:t>, </a:t>
            </a:r>
            <a:r>
              <a:rPr lang="en-GB" altLang="en-US" dirty="0" err="1"/>
              <a:t>Sweller</a:t>
            </a:r>
            <a:r>
              <a:rPr lang="en-GB" altLang="en-US" dirty="0"/>
              <a:t> and Clark, 2006) challenging the notion that SDL achieves deep learning (</a:t>
            </a:r>
            <a:r>
              <a:rPr lang="en-GB" altLang="en-US" dirty="0" err="1"/>
              <a:t>Boud</a:t>
            </a:r>
            <a:r>
              <a:rPr lang="en-GB" altLang="en-US" dirty="0"/>
              <a:t>, 1988)</a:t>
            </a:r>
          </a:p>
          <a:p>
            <a:pPr marL="541338" lvl="2" indent="0">
              <a:buNone/>
            </a:pPr>
            <a:endParaRPr lang="en-GB" altLang="en-US" dirty="0"/>
          </a:p>
          <a:p>
            <a:pPr lvl="1"/>
            <a:r>
              <a:rPr lang="en-GB" altLang="en-US" dirty="0"/>
              <a:t>Our experience:</a:t>
            </a:r>
          </a:p>
          <a:p>
            <a:pPr lvl="2"/>
            <a:r>
              <a:rPr lang="en-GB" altLang="en-US" dirty="0"/>
              <a:t>Organising a room for the afternoon – but no one stays</a:t>
            </a:r>
          </a:p>
          <a:p>
            <a:pPr lvl="2"/>
            <a:r>
              <a:rPr lang="en-GB" altLang="en-US" dirty="0"/>
              <a:t>Creating a shared resource on BB – but no one contributes</a:t>
            </a:r>
          </a:p>
          <a:p>
            <a:pPr lvl="1"/>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lvl="1"/>
            <a:endParaRPr lang="en-GB" altLang="en-US" dirty="0"/>
          </a:p>
        </p:txBody>
      </p:sp>
    </p:spTree>
    <p:extLst>
      <p:ext uri="{BB962C8B-B14F-4D97-AF65-F5344CB8AC3E}">
        <p14:creationId xmlns:p14="http://schemas.microsoft.com/office/powerpoint/2010/main" val="1147018078"/>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3"/>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gn="ctr"/>
            <a:r>
              <a:rPr lang="en-GB" altLang="en-US" sz="3200" dirty="0">
                <a:ea typeface="ＭＳ Ｐゴシック" charset="-128"/>
              </a:rPr>
              <a:t>Student as consumer</a:t>
            </a:r>
          </a:p>
        </p:txBody>
      </p:sp>
      <p:sp>
        <p:nvSpPr>
          <p:cNvPr id="2" name="Text Placeholder 1"/>
          <p:cNvSpPr>
            <a:spLocks noGrp="1"/>
          </p:cNvSpPr>
          <p:nvPr>
            <p:ph type="body" sz="quarter" idx="11"/>
          </p:nvPr>
        </p:nvSpPr>
        <p:spPr>
          <a:xfrm>
            <a:off x="827584" y="1340768"/>
            <a:ext cx="6587628" cy="4680520"/>
          </a:xfrm>
        </p:spPr>
        <p:txBody>
          <a:bodyPr/>
          <a:lstStyle/>
          <a:p>
            <a:pPr marL="266700" lvl="1" indent="0">
              <a:buNone/>
            </a:pPr>
            <a:endParaRPr lang="en-US" altLang="en-US" dirty="0"/>
          </a:p>
          <a:p>
            <a:pPr lvl="1"/>
            <a:r>
              <a:rPr lang="en-GB" dirty="0"/>
              <a:t>understand HE primarily as a commodity (Molesworth et al., 2009)</a:t>
            </a:r>
          </a:p>
          <a:p>
            <a:pPr lvl="1"/>
            <a:r>
              <a:rPr lang="en-GB" dirty="0"/>
              <a:t>a lack of critical perspective (Nixon et al., 2018)</a:t>
            </a:r>
          </a:p>
          <a:p>
            <a:pPr lvl="1"/>
            <a:endParaRPr lang="en-GB" altLang="en-US" dirty="0"/>
          </a:p>
          <a:p>
            <a:pPr lvl="1"/>
            <a:r>
              <a:rPr lang="en-GB" altLang="en-US" i="1" dirty="0"/>
              <a:t>“ Today I am waiting, again. After 4 previous attempts to get this presentation sorted, I am again waiting.. Does self-direction mean we are giving the signal, unknowingly, we are there for them regardless, we are their servants? ”</a:t>
            </a:r>
          </a:p>
          <a:p>
            <a:pPr lvl="1"/>
            <a:r>
              <a:rPr lang="en-GB" altLang="en-US" i="1" dirty="0"/>
              <a:t>My afternoon in Caerleon</a:t>
            </a:r>
          </a:p>
          <a:p>
            <a:pPr lvl="1"/>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lvl="1"/>
            <a:endParaRPr lang="en-GB" altLang="en-US" dirty="0"/>
          </a:p>
        </p:txBody>
      </p:sp>
    </p:spTree>
    <p:extLst>
      <p:ext uri="{BB962C8B-B14F-4D97-AF65-F5344CB8AC3E}">
        <p14:creationId xmlns:p14="http://schemas.microsoft.com/office/powerpoint/2010/main" val="114701807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3"/>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gn="ctr"/>
            <a:r>
              <a:rPr lang="en-GB" sz="3200" dirty="0">
                <a:ea typeface="ＭＳ Ｐゴシック" charset="-128"/>
              </a:rPr>
              <a:t>Risks a lack of challenge</a:t>
            </a:r>
            <a:endParaRPr lang="en-GB" altLang="en-US" sz="3200" dirty="0">
              <a:ea typeface="ＭＳ Ｐゴシック" charset="-128"/>
            </a:endParaRPr>
          </a:p>
        </p:txBody>
      </p:sp>
      <p:sp>
        <p:nvSpPr>
          <p:cNvPr id="2" name="Text Placeholder 1"/>
          <p:cNvSpPr>
            <a:spLocks noGrp="1"/>
          </p:cNvSpPr>
          <p:nvPr>
            <p:ph type="body" sz="quarter" idx="11"/>
          </p:nvPr>
        </p:nvSpPr>
        <p:spPr/>
        <p:txBody>
          <a:bodyPr/>
          <a:lstStyle/>
          <a:p>
            <a:pPr lvl="1"/>
            <a:endParaRPr lang="en-US" altLang="en-US" dirty="0"/>
          </a:p>
          <a:p>
            <a:pPr marL="541338" lvl="2" indent="0">
              <a:buNone/>
            </a:pPr>
            <a:endParaRPr lang="en-US" altLang="en-US" dirty="0"/>
          </a:p>
          <a:p>
            <a:pPr lvl="1"/>
            <a:r>
              <a:rPr lang="en-GB" altLang="en-US" dirty="0"/>
              <a:t>Does the learner know best how they learn and what they need to learn?</a:t>
            </a:r>
          </a:p>
          <a:p>
            <a:pPr lvl="2">
              <a:buFontTx/>
              <a:buChar char="-"/>
            </a:pPr>
            <a:r>
              <a:rPr lang="en-GB" altLang="en-US" dirty="0"/>
              <a:t>Tendency to do what is easy (Kirschner and </a:t>
            </a:r>
            <a:r>
              <a:rPr lang="en-GB" altLang="en-US" dirty="0" err="1"/>
              <a:t>Merriënboer</a:t>
            </a:r>
            <a:r>
              <a:rPr lang="en-GB" altLang="en-US" dirty="0"/>
              <a:t>, 2013), because not knowing causes anxiety (Vince, 2010)</a:t>
            </a:r>
          </a:p>
          <a:p>
            <a:pPr lvl="2">
              <a:buFontTx/>
              <a:buChar char="-"/>
            </a:pPr>
            <a:r>
              <a:rPr lang="en-GB" altLang="en-US" dirty="0"/>
              <a:t>Protection of interests, views, beliefs (Brookfield, 2005, p.85) and ‘</a:t>
            </a:r>
            <a:r>
              <a:rPr lang="en-GB" altLang="en-US" i="1" dirty="0"/>
              <a:t>can end up serving repressive interests’;</a:t>
            </a:r>
          </a:p>
          <a:p>
            <a:pPr lvl="2">
              <a:buFontTx/>
              <a:buChar char="-"/>
            </a:pPr>
            <a:r>
              <a:rPr lang="en-GB" altLang="en-US" dirty="0"/>
              <a:t>Getting away with superficiality (no deep learning)</a:t>
            </a:r>
          </a:p>
          <a:p>
            <a:pPr lvl="1"/>
            <a:r>
              <a:rPr lang="en-GB" altLang="en-US" dirty="0"/>
              <a:t>Our experience</a:t>
            </a:r>
          </a:p>
          <a:p>
            <a:pPr lvl="2"/>
            <a:r>
              <a:rPr lang="en-GB" altLang="en-US" dirty="0"/>
              <a:t>Reflective essay on motivation using Maslow and Herzberg but no reflection on own leadership, motivations, no critical engagement with theory or self, no change, no deep learning;</a:t>
            </a:r>
          </a:p>
          <a:p>
            <a:pPr lvl="2"/>
            <a:r>
              <a:rPr lang="en-GB" altLang="en-US" dirty="0"/>
              <a:t>Rejection of difference as being relevant.</a:t>
            </a:r>
          </a:p>
          <a:p>
            <a:pPr lvl="2"/>
            <a:r>
              <a:rPr lang="en-GB" altLang="en-US" dirty="0"/>
              <a:t>Bottom-line</a:t>
            </a:r>
          </a:p>
          <a:p>
            <a:pPr lvl="2"/>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lvl="1"/>
            <a:endParaRPr lang="en-GB" altLang="en-US" dirty="0"/>
          </a:p>
        </p:txBody>
      </p:sp>
    </p:spTree>
    <p:extLst>
      <p:ext uri="{BB962C8B-B14F-4D97-AF65-F5344CB8AC3E}">
        <p14:creationId xmlns:p14="http://schemas.microsoft.com/office/powerpoint/2010/main" val="1147018078"/>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3"/>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gn="ctr"/>
            <a:r>
              <a:rPr lang="en-GB" altLang="en-US" sz="3200" dirty="0">
                <a:ea typeface="ＭＳ Ｐゴシック" charset="-128"/>
              </a:rPr>
              <a:t>Self directed learning – the positive feedback </a:t>
            </a:r>
          </a:p>
          <a:p>
            <a:pPr algn="ctr"/>
            <a:r>
              <a:rPr lang="en-GB" altLang="en-US" sz="3200" dirty="0">
                <a:ea typeface="ＭＳ Ｐゴシック" charset="-128"/>
              </a:rPr>
              <a:t>Impact on leadership development</a:t>
            </a:r>
          </a:p>
        </p:txBody>
      </p:sp>
      <p:sp>
        <p:nvSpPr>
          <p:cNvPr id="2" name="Text Placeholder 1"/>
          <p:cNvSpPr>
            <a:spLocks noGrp="1"/>
          </p:cNvSpPr>
          <p:nvPr>
            <p:ph type="body" sz="quarter" idx="11"/>
          </p:nvPr>
        </p:nvSpPr>
        <p:spPr/>
        <p:txBody>
          <a:bodyPr/>
          <a:lstStyle/>
          <a:p>
            <a:pPr lvl="1"/>
            <a:endParaRPr lang="en-US" altLang="en-US" dirty="0"/>
          </a:p>
          <a:p>
            <a:pPr lvl="1"/>
            <a:endParaRPr lang="en-US" altLang="en-US" dirty="0"/>
          </a:p>
          <a:p>
            <a:pPr marL="266700" lvl="1" indent="0">
              <a:buNone/>
            </a:pPr>
            <a:endParaRPr lang="en-GB" altLang="en-US" dirty="0"/>
          </a:p>
          <a:p>
            <a:pPr marL="266700" lvl="1" indent="0">
              <a:buNone/>
            </a:pPr>
            <a:endParaRPr lang="en-GB" altLang="en-US" dirty="0"/>
          </a:p>
          <a:p>
            <a:pPr marL="266700" lvl="1" indent="0">
              <a:buNone/>
            </a:pPr>
            <a:r>
              <a:rPr lang="en-GB" altLang="en-US" dirty="0"/>
              <a:t>Its not all doom and gloom</a:t>
            </a:r>
          </a:p>
          <a:p>
            <a:pPr marL="266700" lvl="1" indent="0">
              <a:buNone/>
            </a:pPr>
            <a:endParaRPr lang="en-GB" altLang="en-US" dirty="0"/>
          </a:p>
          <a:p>
            <a:pPr marL="266700" lvl="1" indent="0">
              <a:buNone/>
            </a:pPr>
            <a:r>
              <a:rPr lang="en-GB" altLang="en-US" dirty="0"/>
              <a:t>‘ the blinker are gone”</a:t>
            </a:r>
          </a:p>
          <a:p>
            <a:pPr marL="266700" lvl="1" indent="0">
              <a:buNone/>
            </a:pPr>
            <a:r>
              <a:rPr lang="en-GB" altLang="en-US" dirty="0"/>
              <a:t>‘I have grown into my leadership boots’</a:t>
            </a:r>
          </a:p>
          <a:p>
            <a:pPr marL="266700" lvl="1" indent="0">
              <a:buNone/>
            </a:pPr>
            <a:endParaRPr lang="en-GB" altLang="en-US" dirty="0"/>
          </a:p>
          <a:p>
            <a:pPr marL="266700" lvl="1" indent="0">
              <a:buNone/>
            </a:pPr>
            <a:r>
              <a:rPr lang="en-GB" altLang="en-US" dirty="0"/>
              <a:t>Allows for deep learning and acts as a threshold concept as it allows individuals to deeply engage with their own drivers or values</a:t>
            </a:r>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lvl="1"/>
            <a:endParaRPr lang="en-GB" altLang="en-US" dirty="0"/>
          </a:p>
        </p:txBody>
      </p:sp>
    </p:spTree>
    <p:extLst>
      <p:ext uri="{BB962C8B-B14F-4D97-AF65-F5344CB8AC3E}">
        <p14:creationId xmlns:p14="http://schemas.microsoft.com/office/powerpoint/2010/main" val="1994561761"/>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3"/>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gn="ctr"/>
            <a:r>
              <a:rPr lang="en-GB" altLang="en-US" sz="3200" dirty="0">
                <a:ea typeface="ＭＳ Ｐゴシック" charset="-128"/>
              </a:rPr>
              <a:t>Self directed learning- the final legend? </a:t>
            </a:r>
            <a:r>
              <a:rPr lang="en-GB" altLang="en-US" sz="2000" dirty="0">
                <a:ea typeface="ＭＳ Ｐゴシック" charset="-128"/>
              </a:rPr>
              <a:t>(Kirschner and </a:t>
            </a:r>
            <a:r>
              <a:rPr lang="en-GB" altLang="en-US" sz="2000" dirty="0" err="1">
                <a:ea typeface="ＭＳ Ｐゴシック" charset="-128"/>
              </a:rPr>
              <a:t>Merriënboer</a:t>
            </a:r>
            <a:r>
              <a:rPr lang="en-GB" altLang="en-US" sz="2000" dirty="0">
                <a:ea typeface="ＭＳ Ｐゴシック" charset="-128"/>
              </a:rPr>
              <a:t>, 2013)</a:t>
            </a:r>
          </a:p>
          <a:p>
            <a:pPr algn="ctr"/>
            <a:endParaRPr lang="en-GB" altLang="en-US" sz="3200" dirty="0">
              <a:ea typeface="ＭＳ Ｐゴシック" charset="-128"/>
            </a:endParaRPr>
          </a:p>
          <a:p>
            <a:pPr algn="ctr"/>
            <a:endParaRPr lang="en-GB" altLang="en-US" sz="3200" dirty="0">
              <a:ea typeface="ＭＳ Ｐゴシック" charset="-128"/>
            </a:endParaRPr>
          </a:p>
        </p:txBody>
      </p:sp>
      <p:sp>
        <p:nvSpPr>
          <p:cNvPr id="2" name="Text Placeholder 1"/>
          <p:cNvSpPr>
            <a:spLocks noGrp="1"/>
          </p:cNvSpPr>
          <p:nvPr>
            <p:ph type="body" sz="quarter" idx="11"/>
          </p:nvPr>
        </p:nvSpPr>
        <p:spPr/>
        <p:txBody>
          <a:bodyPr/>
          <a:lstStyle/>
          <a:p>
            <a:pPr lvl="1"/>
            <a:endParaRPr lang="en-US" altLang="en-US" dirty="0"/>
          </a:p>
          <a:p>
            <a:pPr lvl="1"/>
            <a:endParaRPr lang="en-US" altLang="en-US" dirty="0"/>
          </a:p>
          <a:p>
            <a:pPr marL="266700" lvl="1" indent="0">
              <a:buNone/>
            </a:pPr>
            <a:endParaRPr lang="en-GB" altLang="en-US" dirty="0"/>
          </a:p>
          <a:p>
            <a:pPr lvl="1"/>
            <a:r>
              <a:rPr lang="en-GB" altLang="en-US" dirty="0"/>
              <a:t>Your thoughts and experiences?</a:t>
            </a:r>
          </a:p>
          <a:p>
            <a:pPr lvl="1"/>
            <a:endParaRPr lang="en-GB" altLang="en-US" dirty="0"/>
          </a:p>
          <a:p>
            <a:pPr lvl="1"/>
            <a:r>
              <a:rPr lang="en-GB" altLang="en-US" dirty="0"/>
              <a:t>Some of our next steps:</a:t>
            </a:r>
          </a:p>
          <a:p>
            <a:pPr lvl="1"/>
            <a:endParaRPr lang="en-GB" altLang="en-US" dirty="0"/>
          </a:p>
          <a:p>
            <a:pPr lvl="2"/>
            <a:r>
              <a:rPr lang="en-GB" altLang="en-US" dirty="0"/>
              <a:t>Additional guidance, second-order scaffolding (Kirschner and </a:t>
            </a:r>
            <a:r>
              <a:rPr lang="en-GB" altLang="en-US" dirty="0" err="1"/>
              <a:t>Merrienboer</a:t>
            </a:r>
            <a:r>
              <a:rPr lang="en-GB" altLang="en-US" dirty="0"/>
              <a:t>, 2013)</a:t>
            </a:r>
          </a:p>
          <a:p>
            <a:pPr lvl="2"/>
            <a:r>
              <a:rPr lang="en-GB" altLang="en-US" dirty="0"/>
              <a:t>Longer peer learning sessions (</a:t>
            </a:r>
            <a:r>
              <a:rPr lang="en-GB" altLang="en-US" dirty="0" err="1"/>
              <a:t>Schedlitzki</a:t>
            </a:r>
            <a:r>
              <a:rPr lang="en-GB" altLang="en-US" dirty="0"/>
              <a:t> and Witney, 2014)</a:t>
            </a:r>
          </a:p>
          <a:p>
            <a:pPr lvl="2"/>
            <a:r>
              <a:rPr lang="en-GB" altLang="en-US" dirty="0"/>
              <a:t>Consider a group project or presentation to create a shared goal as opposed to only individual goals (</a:t>
            </a:r>
            <a:r>
              <a:rPr lang="en-GB" altLang="en-US" dirty="0" err="1"/>
              <a:t>Nokes-Malach</a:t>
            </a:r>
            <a:r>
              <a:rPr lang="en-GB" altLang="en-US" dirty="0"/>
              <a:t> </a:t>
            </a:r>
            <a:r>
              <a:rPr lang="en-GB" altLang="en-US" i="1" dirty="0"/>
              <a:t>et al.</a:t>
            </a:r>
            <a:r>
              <a:rPr lang="en-GB" altLang="en-US" dirty="0"/>
              <a:t>, 2015)</a:t>
            </a:r>
          </a:p>
          <a:p>
            <a:pPr lvl="2"/>
            <a:r>
              <a:rPr lang="en-GB" altLang="en-US" dirty="0"/>
              <a:t>-…………….</a:t>
            </a:r>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marL="266700" lvl="1" indent="0">
              <a:buNone/>
            </a:pPr>
            <a:endParaRPr lang="en-GB" altLang="en-US" dirty="0"/>
          </a:p>
          <a:p>
            <a:pPr lvl="1"/>
            <a:endParaRPr lang="en-GB" altLang="en-US" dirty="0"/>
          </a:p>
        </p:txBody>
      </p:sp>
    </p:spTree>
    <p:extLst>
      <p:ext uri="{BB962C8B-B14F-4D97-AF65-F5344CB8AC3E}">
        <p14:creationId xmlns:p14="http://schemas.microsoft.com/office/powerpoint/2010/main" val="787269434"/>
      </p:ext>
    </p:extLst>
  </p:cSld>
  <p:clrMapOvr>
    <a:masterClrMapping/>
  </p:clrMapOvr>
  <p:transition spd="slow">
    <p:fade/>
  </p:transition>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56E99604-B34A-AB45-82E2-A2F6C5EC15CC}" vid="{C3811B3D-AE0C-294C-BC2C-607328485A31}"/>
    </a:ext>
  </a:extLst>
</a:theme>
</file>

<file path=ppt/theme/theme2.xml><?xml version="1.0" encoding="utf-8"?>
<a:theme xmlns:a="http://schemas.openxmlformats.org/drawingml/2006/main" name="Slide Option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file>

<file path=customXml/item2.xml><?xml version="1.0" encoding="utf-8"?>
<ct:contentTypeSchema xmlns:ct="http://schemas.microsoft.com/office/2006/metadata/contentType" xmlns:ma="http://schemas.microsoft.com/office/2006/metadata/properties/metaAttributes" ct:_="" ma:_="" ma:contentTypeName="Document" ma:contentTypeID="0x01010087B7AB1D9504C54F9BDC21A13F3D45F8" ma:contentTypeVersion="4" ma:contentTypeDescription="Create a new document." ma:contentTypeScope="" ma:versionID="281a8aee3199a915906587ecc3b4a3d3">
  <xsd:schema xmlns:xsd="http://www.w3.org/2001/XMLSchema" xmlns:xs="http://www.w3.org/2001/XMLSchema" xmlns:p="http://schemas.microsoft.com/office/2006/metadata/properties" targetNamespace="http://schemas.microsoft.com/office/2006/metadata/properties" ma:root="true" ma:fieldsID="868fb88f7b8fe3d26c835aeb35faa26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6875600F-CEFF-4DC8-ACD3-0B77494D7D3C}"/>
</file>

<file path=customXml/itemProps2.xml><?xml version="1.0" encoding="utf-8"?>
<ds:datastoreItem xmlns:ds="http://schemas.openxmlformats.org/officeDocument/2006/customXml" ds:itemID="{B66B04E5-515A-43C6-A63C-165279EDC70D}"/>
</file>

<file path=customXml/itemProps3.xml><?xml version="1.0" encoding="utf-8"?>
<ds:datastoreItem xmlns:ds="http://schemas.openxmlformats.org/officeDocument/2006/customXml" ds:itemID="{C677D67F-CBEE-443B-8090-5613A94F60C6}"/>
</file>

<file path=docProps/app.xml><?xml version="1.0" encoding="utf-8"?>
<Properties xmlns="http://schemas.openxmlformats.org/officeDocument/2006/extended-properties" xmlns:vt="http://schemas.openxmlformats.org/officeDocument/2006/docPropsVTypes">
  <Template/>
  <TotalTime>1635</TotalTime>
  <Words>1128</Words>
  <Application>Microsoft Office PowerPoint</Application>
  <PresentationFormat>On-screen Show (4:3)</PresentationFormat>
  <Paragraphs>229</Paragraphs>
  <Slides>10</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ＭＳ Ｐゴシック</vt:lpstr>
      <vt:lpstr>Arial</vt:lpstr>
      <vt:lpstr>Calibri</vt:lpstr>
      <vt:lpstr>Courier New</vt:lpstr>
      <vt:lpstr>Georgia</vt:lpstr>
      <vt:lpstr>Tahoma</vt:lpstr>
      <vt:lpstr>Custom Design</vt:lpstr>
      <vt:lpstr>Slide Option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Julia Denman</cp:lastModifiedBy>
  <cp:revision>77</cp:revision>
  <cp:lastPrinted>2016-04-26T08:55:24Z</cp:lastPrinted>
  <dcterms:created xsi:type="dcterms:W3CDTF">2016-04-27T08:33:48Z</dcterms:created>
  <dcterms:modified xsi:type="dcterms:W3CDTF">2018-06-01T13:42:35Z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0x01010087B7AB1D9504C54F9BDC21A13F3D45F8</vt:lpwstr>
  </property>
</Properties>
</file>