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82" r:id="rId5"/>
    <p:sldId id="319" r:id="rId6"/>
    <p:sldId id="320" r:id="rId7"/>
    <p:sldId id="321" r:id="rId8"/>
    <p:sldId id="305" r:id="rId9"/>
    <p:sldId id="306" r:id="rId10"/>
    <p:sldId id="273" r:id="rId11"/>
    <p:sldId id="314" r:id="rId12"/>
    <p:sldId id="317" r:id="rId13"/>
    <p:sldId id="318" r:id="rId14"/>
    <p:sldId id="288" r:id="rId15"/>
    <p:sldId id="296" r:id="rId16"/>
    <p:sldId id="322" r:id="rId17"/>
    <p:sldId id="323" r:id="rId1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099"/>
    <a:srgbClr val="39BBA2"/>
    <a:srgbClr val="2FB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7" autoAdjust="0"/>
    <p:restoredTop sz="89767" autoAdjust="0"/>
  </p:normalViewPr>
  <p:slideViewPr>
    <p:cSldViewPr snapToGrid="0">
      <p:cViewPr varScale="1">
        <p:scale>
          <a:sx n="66" d="100"/>
          <a:sy n="66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4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F7C21-EF62-4B66-A36A-EBE1A094CAF8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26C46-02E5-4F67-9A7D-DF81FC7132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6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A6BB3-15F9-4141-AB05-7BFCB398C0E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275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A6BB3-15F9-4141-AB05-7BFCB398C0E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778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 smtClean="0">
                <a:ea typeface="Tahoma" panose="020B0604030504040204" pitchFamily="34" charset="0"/>
                <a:cs typeface="Tahoma" panose="020B0604030504040204" pitchFamily="34" charset="0"/>
              </a:rPr>
              <a:t>We have integrated the best practice outcomes for  Programme Design, Practice Oriented, Feedback &amp; Assessment and Research for Learning – through the Enhancement Framework.</a:t>
            </a:r>
            <a:endParaRPr lang="en-GB" sz="1200" b="1" dirty="0" smtClean="0">
              <a:solidFill>
                <a:srgbClr val="7030A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4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26C46-02E5-4F67-9A7D-DF81FC7132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2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26C46-02E5-4F67-9A7D-DF81FC7132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484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26C46-02E5-4F67-9A7D-DF81FC7132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4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26C46-02E5-4F67-9A7D-DF81FC71324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2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26C46-02E5-4F67-9A7D-DF81FC71324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75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8A6BB3-15F9-4141-AB05-7BFCB398C0E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874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932-2CBA-4192-981E-C3575D2D5B7E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ECF5-4B68-42AF-B24D-54B2C21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2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932-2CBA-4192-981E-C3575D2D5B7E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ECF5-4B68-42AF-B24D-54B2C21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2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932-2CBA-4192-981E-C3575D2D5B7E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ECF5-4B68-42AF-B24D-54B2C21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74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presentation title slide">
    <p:bg>
      <p:bgPr>
        <a:solidFill>
          <a:srgbClr val="1A9D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367128" y="1419504"/>
            <a:ext cx="0" cy="36576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908877" y="1316765"/>
            <a:ext cx="8083667" cy="37748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800"/>
              </a:lnSpc>
              <a:spcBef>
                <a:spcPts val="0"/>
              </a:spcBef>
              <a:buFontTx/>
              <a:buNone/>
              <a:defRPr sz="44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62483" y="1403170"/>
            <a:ext cx="1625519" cy="358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662483" y="1763165"/>
            <a:ext cx="1625519" cy="536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662483" y="2306767"/>
            <a:ext cx="1625519" cy="695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1" i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9" name="Picture 11" descr="UWE-Logo-Botto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9" y="5425019"/>
            <a:ext cx="2910416" cy="143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62483" y="4888576"/>
            <a:ext cx="1625519" cy="2798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b="0" i="0">
                <a:solidFill>
                  <a:schemeClr val="bg1"/>
                </a:solidFill>
                <a:latin typeface="Tahoma"/>
                <a:ea typeface="Tahoma"/>
                <a:cs typeface="Tahoma"/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31943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9455" y="689701"/>
            <a:ext cx="8687495" cy="6510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4200"/>
              </a:lnSpc>
              <a:spcBef>
                <a:spcPts val="900"/>
              </a:spcBef>
              <a:buSzTx/>
              <a:buFontTx/>
              <a:buNone/>
              <a:defRPr sz="4000">
                <a:solidFill>
                  <a:srgbClr val="16818D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018059" indent="-408459">
              <a:lnSpc>
                <a:spcPts val="4200"/>
              </a:lnSpc>
              <a:spcBef>
                <a:spcPts val="900"/>
              </a:spcBef>
              <a:buFontTx/>
              <a:defRPr sz="4000">
                <a:solidFill>
                  <a:srgbClr val="16818D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596231" indent="-377031">
              <a:lnSpc>
                <a:spcPts val="4200"/>
              </a:lnSpc>
              <a:spcBef>
                <a:spcPts val="900"/>
              </a:spcBef>
              <a:buFontTx/>
              <a:defRPr sz="4000">
                <a:solidFill>
                  <a:srgbClr val="16818D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292838" indent="-464038">
              <a:lnSpc>
                <a:spcPts val="4200"/>
              </a:lnSpc>
              <a:spcBef>
                <a:spcPts val="900"/>
              </a:spcBef>
              <a:buFontTx/>
              <a:defRPr sz="4000">
                <a:solidFill>
                  <a:srgbClr val="16818D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902438" indent="-464038">
              <a:lnSpc>
                <a:spcPts val="4200"/>
              </a:lnSpc>
              <a:spcBef>
                <a:spcPts val="900"/>
              </a:spcBef>
              <a:buFontTx/>
              <a:defRPr sz="4000">
                <a:solidFill>
                  <a:srgbClr val="16818D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idx="13"/>
          </p:nvPr>
        </p:nvSpPr>
        <p:spPr>
          <a:xfrm>
            <a:off x="1200149" y="1773239"/>
            <a:ext cx="8735483" cy="4608513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spcBef>
                <a:spcPts val="300"/>
              </a:spcBef>
              <a:buClr>
                <a:srgbClr val="16818D"/>
              </a:buClr>
              <a:defRPr sz="16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marL="266700" indent="-266700">
              <a:spcBef>
                <a:spcPts val="300"/>
              </a:spcBef>
              <a:buClr>
                <a:srgbClr val="16818D"/>
              </a:buClr>
              <a:defRPr sz="16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41422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6326188"/>
            <a:ext cx="1441449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99455" y="689700"/>
            <a:ext cx="8687495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3445" y="1557214"/>
            <a:ext cx="8783504" cy="453608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cs typeface="Tahoma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3613911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 headings,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WE-Logo-Botto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6326188"/>
            <a:ext cx="1441449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199455" y="689700"/>
            <a:ext cx="8687495" cy="6510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buFontTx/>
              <a:buNone/>
              <a:defRPr sz="4000" b="0" i="0">
                <a:solidFill>
                  <a:srgbClr val="1A9DAC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3445" y="1557214"/>
            <a:ext cx="8783504" cy="453608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600">
                <a:solidFill>
                  <a:schemeClr val="tx1"/>
                </a:solidFill>
                <a:latin typeface="Tahoma" charset="0"/>
                <a:cs typeface="Tahoma" charset="0"/>
              </a:defRPr>
            </a:lvl1pPr>
            <a:lvl2pPr marL="0" indent="-270000">
              <a:lnSpc>
                <a:spcPts val="2400"/>
              </a:lnSpc>
              <a:buClr>
                <a:srgbClr val="1A9DAC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Tahoma" charset="0"/>
                <a:cs typeface="Tahoma" charset="0"/>
              </a:defRPr>
            </a:lvl2pPr>
            <a:lvl3pPr marL="540000" indent="-270000">
              <a:lnSpc>
                <a:spcPts val="2400"/>
              </a:lnSpc>
              <a:buClr>
                <a:srgbClr val="1A9DAC"/>
              </a:buClr>
              <a:buFont typeface="Courier New"/>
              <a:buChar char="o"/>
              <a:defRPr sz="1600">
                <a:solidFill>
                  <a:schemeClr val="tx1"/>
                </a:solidFill>
                <a:latin typeface="Tahoma" charset="0"/>
                <a:cs typeface="Tahoma" charset="0"/>
              </a:defRPr>
            </a:lvl3pPr>
            <a:lvl4pPr marL="828000" indent="-270000">
              <a:lnSpc>
                <a:spcPts val="2400"/>
              </a:lnSpc>
              <a:buClr>
                <a:srgbClr val="1A9DAC"/>
              </a:buClr>
              <a:defRPr sz="1600">
                <a:solidFill>
                  <a:schemeClr val="tx1"/>
                </a:solidFill>
                <a:latin typeface="Tahoma" charset="0"/>
                <a:cs typeface="Tahoma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71987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932-2CBA-4192-981E-C3575D2D5B7E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ECF5-4B68-42AF-B24D-54B2C21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16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932-2CBA-4192-981E-C3575D2D5B7E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ECF5-4B68-42AF-B24D-54B2C21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1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932-2CBA-4192-981E-C3575D2D5B7E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ECF5-4B68-42AF-B24D-54B2C21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2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932-2CBA-4192-981E-C3575D2D5B7E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ECF5-4B68-42AF-B24D-54B2C21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47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932-2CBA-4192-981E-C3575D2D5B7E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ECF5-4B68-42AF-B24D-54B2C21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07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932-2CBA-4192-981E-C3575D2D5B7E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ECF5-4B68-42AF-B24D-54B2C21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2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932-2CBA-4192-981E-C3575D2D5B7E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ECF5-4B68-42AF-B24D-54B2C21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0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8932-2CBA-4192-981E-C3575D2D5B7E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ECF5-4B68-42AF-B24D-54B2C21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8932-2CBA-4192-981E-C3575D2D5B7E}" type="datetimeFigureOut">
              <a:rPr lang="en-GB" smtClean="0"/>
              <a:t>05/07/2018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ECF5-4B68-42AF-B24D-54B2C21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42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xfrm>
            <a:off x="2908877" y="1796582"/>
            <a:ext cx="8083667" cy="37748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Learning 2020</a:t>
            </a:r>
          </a:p>
          <a:p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June 7</a:t>
            </a:r>
            <a:r>
              <a:rPr lang="en-GB" baseline="30000" dirty="0" smtClean="0"/>
              <a:t>th</a:t>
            </a:r>
            <a:r>
              <a:rPr lang="en-GB" dirty="0" smtClean="0"/>
              <a:t>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62483" y="2523441"/>
            <a:ext cx="1625519" cy="23735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Jane Harrington</a:t>
            </a:r>
            <a:endParaRPr lang="en-US" altLang="en-US" dirty="0">
              <a:ea typeface="ＭＳ Ｐゴシック" charset="-128"/>
            </a:endParaRP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2483" y="2760611"/>
            <a:ext cx="1625519" cy="69532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Deputy Vice Chancellor and Provost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874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8768"/>
            <a:ext cx="11788239" cy="6779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b="1" dirty="0"/>
              <a:t>Learning </a:t>
            </a:r>
            <a:r>
              <a:rPr lang="en-GB" sz="2800" b="1" dirty="0" smtClean="0"/>
              <a:t>2020  - what has been delivered so far and what to expect next  (2 of 2).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69260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4855" y="1131444"/>
            <a:ext cx="925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and students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7051" y="817935"/>
            <a:ext cx="5314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Our ambition is for all lectures recorded and available to students to enhance their learning experience.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7050" y="48494"/>
            <a:ext cx="34676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4400" b="1" dirty="0" smtClean="0"/>
              <a:t>Event Capture</a:t>
            </a:r>
            <a:endParaRPr lang="en-GB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77050" y="2253959"/>
            <a:ext cx="5314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Currently Available</a:t>
            </a:r>
          </a:p>
          <a:p>
            <a:r>
              <a:rPr lang="en-GB" sz="2400" dirty="0" smtClean="0"/>
              <a:t>Event Capture is ready for you to use.  </a:t>
            </a:r>
            <a:r>
              <a:rPr lang="en-GB" sz="2400" dirty="0" smtClean="0">
                <a:solidFill>
                  <a:srgbClr val="0070C0"/>
                </a:solidFill>
              </a:rPr>
              <a:t>Please get in contact if you need any help getting started. </a:t>
            </a:r>
            <a:endParaRPr lang="en-GB" sz="2400" dirty="0" smtClean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7050" y="4254507"/>
            <a:ext cx="53149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Coming next</a:t>
            </a:r>
          </a:p>
          <a:p>
            <a:r>
              <a:rPr lang="en-GB" sz="2400" dirty="0" smtClean="0"/>
              <a:t>Automatic recording of scheduled teaching events through a pilot of lecture theatres 1L17, 2Q49, 2X242, 2D07  from Sept 2018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DEA058-A4D0-B741-A68F-271B97874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94"/>
            <a:ext cx="6877049" cy="4654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741585">
            <a:off x="32941" y="4716172"/>
            <a:ext cx="6458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General Upward Trend in Student viewing of Lectures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559" y="250800"/>
            <a:ext cx="6392488" cy="575401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Programmatic Blackboard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136572"/>
            <a:ext cx="4127864" cy="575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7319003" y="504769"/>
            <a:ext cx="4872997" cy="323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/>
              <a:t>Our Ambition is for a learner-centric experience for our students enabled through our virtual learning environment.  To enable </a:t>
            </a:r>
            <a:r>
              <a:rPr lang="en-GB" sz="2400" dirty="0"/>
              <a:t>Programme Leaders to </a:t>
            </a:r>
            <a:r>
              <a:rPr lang="en-GB" sz="2400" dirty="0" smtClean="0"/>
              <a:t>present a more coherent </a:t>
            </a:r>
            <a:r>
              <a:rPr lang="en-GB" sz="2400" dirty="0"/>
              <a:t>view of the programme to their students without additional administrative burden</a:t>
            </a:r>
            <a:r>
              <a:rPr lang="en-GB" dirty="0"/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4706" y="4599048"/>
            <a:ext cx="48821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ahoma" panose="020B0604030504040204" pitchFamily="34" charset="0"/>
                <a:ea typeface="Calibri" panose="020F0502020204030204" pitchFamily="34" charset="0"/>
              </a:rPr>
              <a:t>Coming Next</a:t>
            </a:r>
          </a:p>
          <a:p>
            <a:endParaRPr lang="en-GB" sz="2000" dirty="0">
              <a:latin typeface="Tahoma" panose="020B0604030504040204" pitchFamily="34" charset="0"/>
            </a:endParaRPr>
          </a:p>
          <a:p>
            <a:r>
              <a:rPr lang="en-GB" sz="2000" dirty="0" smtClean="0">
                <a:latin typeface="Tahoma" panose="020B0604030504040204" pitchFamily="34" charset="0"/>
              </a:rPr>
              <a:t>Available from September 2018</a:t>
            </a:r>
          </a:p>
          <a:p>
            <a:endParaRPr lang="en-GB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4" y="678939"/>
            <a:ext cx="7081155" cy="45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2378409" y="332656"/>
            <a:ext cx="7344817" cy="6510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What next?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699796" y="983724"/>
            <a:ext cx="9311460" cy="5109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Top 20 University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Enhancement Framework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Programme level Support, alongside teaching and learning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Subject level TEF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Employability and Enterprise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Continuation and Personalised Learning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Academic Development for Programme Leaders and Module Leaders, Apprenticeship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New Regulations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Multi-disciplinary Curriculum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Students as co-delivers, partners, research contributors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Role of digital learning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Reward and recognition for teaching and learning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UWE Pedagogy?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b="1" dirty="0" smtClean="0"/>
              <a:t>Never forgetting the basics!</a:t>
            </a:r>
          </a:p>
          <a:p>
            <a:pPr lvl="1" indent="0">
              <a:buNone/>
            </a:pPr>
            <a:endParaRPr lang="en-GB" sz="1800" dirty="0" smtClean="0"/>
          </a:p>
          <a:p>
            <a:pPr marL="285750" lvl="1" indent="-285750">
              <a:buFont typeface="Arial" charset="0"/>
              <a:buChar char="•"/>
            </a:pPr>
            <a:endParaRPr lang="en-GB" sz="1800" dirty="0" smtClean="0"/>
          </a:p>
          <a:p>
            <a:pPr lvl="1" indent="0">
              <a:buNone/>
            </a:pPr>
            <a:endParaRPr lang="en-GB" sz="1800" dirty="0" smtClean="0"/>
          </a:p>
          <a:p>
            <a:pPr marL="285750" lvl="1" indent="-285750">
              <a:buFont typeface="Arial" charset="0"/>
              <a:buChar char="•"/>
            </a:pPr>
            <a:endParaRPr lang="en-GB" sz="1800" dirty="0"/>
          </a:p>
          <a:p>
            <a:pPr lvl="2" indent="0">
              <a:buNone/>
            </a:pPr>
            <a:endParaRPr lang="en-GB" dirty="0" smtClean="0"/>
          </a:p>
          <a:p>
            <a:pPr marL="285750" lvl="1" indent="-28575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7796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1"/>
          <p:cNvSpPr>
            <a:spLocks noGrp="1"/>
          </p:cNvSpPr>
          <p:nvPr>
            <p:ph type="body" sz="quarter" idx="14"/>
          </p:nvPr>
        </p:nvSpPr>
        <p:spPr bwMode="auto">
          <a:xfrm>
            <a:off x="2908877" y="1796582"/>
            <a:ext cx="8083667" cy="37748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Learning 2020</a:t>
            </a:r>
          </a:p>
          <a:p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r>
              <a:rPr lang="en-GB" dirty="0" smtClean="0"/>
              <a:t>June 7</a:t>
            </a:r>
            <a:r>
              <a:rPr lang="en-GB" baseline="30000" dirty="0" smtClean="0"/>
              <a:t>th</a:t>
            </a:r>
            <a:r>
              <a:rPr lang="en-GB" dirty="0" smtClean="0"/>
              <a:t> 2018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62483" y="2523441"/>
            <a:ext cx="1625519" cy="23735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Jane Harrington</a:t>
            </a:r>
            <a:endParaRPr lang="en-US" altLang="en-US" dirty="0">
              <a:ea typeface="ＭＳ Ｐゴシック" charset="-128"/>
            </a:endParaRP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2483" y="2760611"/>
            <a:ext cx="1625519" cy="695325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Deputy Vice Chancellor and Provost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551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2378409" y="332656"/>
            <a:ext cx="7344817" cy="6510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TEF 3 – UWE GOLD!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2378408" y="983724"/>
            <a:ext cx="7632848" cy="5109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lvl="1" indent="0">
              <a:buNone/>
            </a:pPr>
            <a:endParaRPr lang="en-GB" sz="1800" dirty="0"/>
          </a:p>
        </p:txBody>
      </p:sp>
      <p:pic>
        <p:nvPicPr>
          <p:cNvPr id="2" name="TEF 2 (Twitter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665" y="983724"/>
            <a:ext cx="10696695" cy="51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962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Placeholder 3"/>
          <p:cNvSpPr>
            <a:spLocks noGrp="1"/>
          </p:cNvSpPr>
          <p:nvPr>
            <p:ph type="body" sz="quarter" idx="10"/>
          </p:nvPr>
        </p:nvSpPr>
        <p:spPr bwMode="auto">
          <a:xfrm>
            <a:off x="2378409" y="332656"/>
            <a:ext cx="7344817" cy="6510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charset="-128"/>
              </a:rPr>
              <a:t>TEF GOLD 2018 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2" name="Text Placeholder 4"/>
          <p:cNvSpPr>
            <a:spLocks noGrp="1"/>
          </p:cNvSpPr>
          <p:nvPr>
            <p:ph type="body" sz="quarter" idx="14"/>
          </p:nvPr>
        </p:nvSpPr>
        <p:spPr bwMode="auto">
          <a:xfrm>
            <a:off x="699796" y="983724"/>
            <a:ext cx="9311460" cy="5109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lvl="1" indent="-285750">
              <a:buFont typeface="Arial" charset="0"/>
              <a:buChar char="•"/>
            </a:pPr>
            <a:endParaRPr lang="en-GB" sz="1800" dirty="0" smtClean="0"/>
          </a:p>
          <a:p>
            <a:pPr marL="285750" lvl="1" indent="-285750">
              <a:buFont typeface="Arial" charset="0"/>
              <a:buChar char="•"/>
            </a:pPr>
            <a:endParaRPr lang="en-GB" sz="1800" dirty="0"/>
          </a:p>
          <a:p>
            <a:pPr marL="285750" lvl="1" indent="-285750">
              <a:buFont typeface="Arial" charset="0"/>
              <a:buChar char="•"/>
            </a:pPr>
            <a:endParaRPr lang="en-GB" sz="1800" dirty="0" smtClean="0"/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Students from all backgrounds achieve consistently outstanding outcomes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Level for full-time student satisfaction with academic support, and the rate of progression to highly skilled employment or further study, are above the provider’s benchmarks.</a:t>
            </a:r>
          </a:p>
          <a:p>
            <a:pPr marL="285750" lvl="1" indent="-285750">
              <a:buFont typeface="Arial" charset="0"/>
              <a:buChar char="•"/>
            </a:pPr>
            <a:r>
              <a:rPr lang="en-GB" sz="1800" dirty="0" smtClean="0"/>
              <a:t>Levels of student satisfaction with teaching and assessment, and rates for continuation and progression to employment or further study, are consistent with the provider’s benchmark.</a:t>
            </a:r>
          </a:p>
          <a:p>
            <a:pPr marL="285750" lvl="1" indent="-285750">
              <a:buFont typeface="Arial" charset="0"/>
              <a:buChar char="•"/>
            </a:pPr>
            <a:endParaRPr lang="en-GB" sz="1800" dirty="0" smtClean="0"/>
          </a:p>
          <a:p>
            <a:pPr lvl="1" indent="0">
              <a:buNone/>
            </a:pPr>
            <a:endParaRPr lang="en-GB" sz="1800" dirty="0" smtClean="0"/>
          </a:p>
          <a:p>
            <a:pPr marL="285750" lvl="1" indent="-285750">
              <a:buFont typeface="Arial" charset="0"/>
              <a:buChar char="•"/>
            </a:pPr>
            <a:endParaRPr lang="en-GB" sz="1800" dirty="0"/>
          </a:p>
          <a:p>
            <a:pPr lvl="2" indent="0">
              <a:buNone/>
            </a:pPr>
            <a:endParaRPr lang="en-GB" dirty="0" smtClean="0"/>
          </a:p>
          <a:p>
            <a:pPr marL="285750" lvl="1" indent="-285750">
              <a:buFont typeface="Arial" charset="0"/>
              <a:buChar char="•"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77110" y="430700"/>
            <a:ext cx="3445588" cy="25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99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altLang="en-US" dirty="0">
                <a:ea typeface="ＭＳ Ｐゴシック" charset="-128"/>
              </a:rPr>
              <a:t>TEF GOLD 2018 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pPr marL="285750" lvl="1" indent="-285750">
              <a:buFont typeface="Arial" charset="0"/>
              <a:buChar char="•"/>
            </a:pPr>
            <a:r>
              <a:rPr lang="en-GB" sz="1800" dirty="0"/>
              <a:t>Evidence of:</a:t>
            </a:r>
          </a:p>
          <a:p>
            <a:pPr marL="825750" lvl="2" indent="-285750">
              <a:buFont typeface="Arial" charset="0"/>
              <a:buChar char="•"/>
            </a:pPr>
            <a:r>
              <a:rPr lang="en-GB" sz="1800" dirty="0"/>
              <a:t>A comprehensive system of student representation at all levels of the </a:t>
            </a:r>
            <a:r>
              <a:rPr lang="en-GB" sz="1800" dirty="0" smtClean="0"/>
              <a:t>institution</a:t>
            </a:r>
          </a:p>
          <a:p>
            <a:pPr marL="825750" lvl="2" indent="-285750">
              <a:buFont typeface="Arial" charset="0"/>
              <a:buChar char="•"/>
            </a:pPr>
            <a:r>
              <a:rPr lang="en-GB" sz="1800" dirty="0" smtClean="0"/>
              <a:t>The thorough and systematic embedding of an institutional culture for the recognition and reward of teaching excellence</a:t>
            </a:r>
          </a:p>
          <a:p>
            <a:pPr marL="825750" lvl="2" indent="-285750">
              <a:buFont typeface="Arial" charset="0"/>
              <a:buChar char="•"/>
            </a:pPr>
            <a:r>
              <a:rPr lang="en-GB" sz="1800" dirty="0" smtClean="0"/>
              <a:t>Outstanding learning resources at institutional and subject-specific levels with extensive facilities for lecture capture</a:t>
            </a:r>
          </a:p>
          <a:p>
            <a:pPr marL="825750" lvl="2" indent="-285750">
              <a:buFont typeface="Arial" charset="0"/>
              <a:buChar char="•"/>
            </a:pPr>
            <a:r>
              <a:rPr lang="en-GB" sz="1800" dirty="0" smtClean="0"/>
              <a:t>Successful approaches to personalised learning, with effective support arrangements for specific student groups, that secure the highest levels of student engagement with learning</a:t>
            </a:r>
          </a:p>
          <a:p>
            <a:pPr marL="825750" lvl="2" indent="-285750">
              <a:buFont typeface="Arial" charset="0"/>
              <a:buChar char="•"/>
            </a:pPr>
            <a:r>
              <a:rPr lang="en-GB" sz="1800" dirty="0" smtClean="0"/>
              <a:t>The systematic embedding of enterprise and entrepreneurship throughout the curricula</a:t>
            </a:r>
          </a:p>
          <a:p>
            <a:pPr marL="825750" lvl="2" indent="-285750">
              <a:buFont typeface="Arial" charset="0"/>
              <a:buChar char="•"/>
            </a:pPr>
            <a:r>
              <a:rPr lang="en-GB" sz="1800" dirty="0" smtClean="0"/>
              <a:t>Outstanding performance with regard to sustained employment and graduate earnings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69506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hare.uwe.ac.uk/sites/proj/lr2020/LR%202020/Learning-2020%20University%20Blue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6"/>
            <a:ext cx="68770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4855" y="1131444"/>
            <a:ext cx="925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and students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6163" y="5624113"/>
            <a:ext cx="761747" cy="261610"/>
          </a:xfrm>
          <a:prstGeom prst="rect">
            <a:avLst/>
          </a:prstGeom>
          <a:solidFill>
            <a:srgbClr val="36B0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belonging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7322" y="817935"/>
            <a:ext cx="54746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Our ambition is to integrate academic and student facing outcomes to enable </a:t>
            </a:r>
            <a:r>
              <a:rPr lang="en-GB" sz="2800" b="1" dirty="0" smtClean="0">
                <a:solidFill>
                  <a:srgbClr val="00B0F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Strategy 2020 Ready &amp; Able Graduates  and Outstanding Learning</a:t>
            </a:r>
            <a:r>
              <a:rPr lang="en-GB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 – through 6 key objectives.</a:t>
            </a:r>
          </a:p>
          <a:p>
            <a:endParaRPr lang="en-GB" sz="28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3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7050" y="48494"/>
            <a:ext cx="34676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sz="4400" b="1" dirty="0"/>
              <a:t>Learning 2020</a:t>
            </a:r>
          </a:p>
        </p:txBody>
      </p:sp>
    </p:spTree>
    <p:extLst>
      <p:ext uri="{BB962C8B-B14F-4D97-AF65-F5344CB8AC3E}">
        <p14:creationId xmlns:p14="http://schemas.microsoft.com/office/powerpoint/2010/main" val="42810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5594" y="4512920"/>
            <a:ext cx="2715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Operational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986585" y="192505"/>
            <a:ext cx="6882068" cy="63767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4331368" y="192505"/>
            <a:ext cx="7243011" cy="63767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196902" y="333044"/>
            <a:ext cx="241963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hlinkClick r:id="" action="ppaction://noaction"/>
              </a:rPr>
              <a:t>Outstanding Learning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7974" y="703463"/>
            <a:ext cx="1511342" cy="4001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Enabled by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311808" y="192505"/>
            <a:ext cx="271375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000" dirty="0" smtClean="0">
                <a:hlinkClick r:id="" action="ppaction://noaction"/>
              </a:rPr>
              <a:t>Ready &amp; Able Graduates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768130" y="1958125"/>
            <a:ext cx="16385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873AC0"/>
                </a:solidFill>
              </a:rPr>
              <a:t>Teaching 2020</a:t>
            </a:r>
          </a:p>
          <a:p>
            <a:endParaRPr lang="en-GB" dirty="0" smtClean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chemeClr val="accent4"/>
                </a:solidFill>
              </a:rPr>
              <a:t>Inclusivity 2020</a:t>
            </a:r>
            <a:endParaRPr lang="en-GB" dirty="0">
              <a:solidFill>
                <a:schemeClr val="accent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55594" y="4544705"/>
            <a:ext cx="10171554" cy="0"/>
          </a:xfrm>
          <a:prstGeom prst="line">
            <a:avLst/>
          </a:prstGeom>
          <a:ln w="2857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48766" y="1033965"/>
            <a:ext cx="27159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Strategic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6518" y="4826821"/>
            <a:ext cx="1474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NSS Taskforce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7084" y="1890897"/>
            <a:ext cx="2674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Enterprise &amp; Employability</a:t>
            </a:r>
          </a:p>
          <a:p>
            <a:r>
              <a:rPr lang="en-GB" dirty="0">
                <a:solidFill>
                  <a:srgbClr val="00B0F0"/>
                </a:solidFill>
              </a:rPr>
              <a:t>	</a:t>
            </a:r>
            <a:r>
              <a:rPr lang="en-GB" dirty="0" smtClean="0">
                <a:solidFill>
                  <a:srgbClr val="00B0F0"/>
                </a:solidFill>
              </a:rPr>
              <a:t>Enterprise 2020</a:t>
            </a:r>
          </a:p>
          <a:p>
            <a:r>
              <a:rPr lang="en-GB" dirty="0">
                <a:solidFill>
                  <a:srgbClr val="00B0F0"/>
                </a:solidFill>
              </a:rPr>
              <a:t>	</a:t>
            </a:r>
            <a:r>
              <a:rPr lang="en-GB" dirty="0" smtClean="0">
                <a:solidFill>
                  <a:srgbClr val="00B0F0"/>
                </a:solidFill>
              </a:rPr>
              <a:t>Enhanced Year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2762" y="1927597"/>
            <a:ext cx="26362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56EE8"/>
                </a:solidFill>
              </a:rPr>
              <a:t>Enhancement Framework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 smtClean="0"/>
              <a:t>Student Journey 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chemeClr val="accent6"/>
                </a:solidFill>
              </a:rPr>
              <a:t>Student Life 2020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Learning Environments 2020</a:t>
            </a:r>
          </a:p>
          <a:p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4294322" y="2887833"/>
            <a:ext cx="771365" cy="369332"/>
          </a:xfrm>
          <a:prstGeom prst="rect">
            <a:avLst/>
          </a:prstGeom>
          <a:ln w="19050">
            <a:solidFill>
              <a:srgbClr val="873A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7E36B4"/>
                </a:solidFill>
              </a:rPr>
              <a:t>P2020</a:t>
            </a:r>
            <a:endParaRPr lang="en-GB" dirty="0">
              <a:solidFill>
                <a:srgbClr val="7E36B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7094560" y="2887831"/>
            <a:ext cx="776175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C2020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53103" y="4808579"/>
            <a:ext cx="1610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DLHE Taskforce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37022" y="999403"/>
            <a:ext cx="6992345" cy="495450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5369169" y="2320473"/>
            <a:ext cx="677593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Currently Available</a:t>
            </a:r>
          </a:p>
          <a:p>
            <a:r>
              <a:rPr lang="en-GB" sz="2200" dirty="0" smtClean="0"/>
              <a:t>Continuous Improvement tool to support programme review including the APR.</a:t>
            </a:r>
          </a:p>
          <a:p>
            <a:endParaRPr lang="en-GB" sz="2200" dirty="0" smtClean="0"/>
          </a:p>
          <a:p>
            <a:r>
              <a:rPr lang="en-GB" sz="2200" dirty="0" smtClean="0"/>
              <a:t>New Programme Design Process to ensure programmes are validated against the University priorities.</a:t>
            </a:r>
          </a:p>
          <a:p>
            <a:endParaRPr lang="en-GB" sz="2200" dirty="0"/>
          </a:p>
          <a:p>
            <a:r>
              <a:rPr lang="en-GB" sz="2200" dirty="0" smtClean="0"/>
              <a:t>Programme Evaluation Review is currently in pilot phase.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 smtClean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 smtClean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278" y="5676073"/>
            <a:ext cx="68697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Coming next</a:t>
            </a:r>
          </a:p>
          <a:p>
            <a:r>
              <a:rPr lang="en-GB" sz="2200" dirty="0" smtClean="0"/>
              <a:t>Curriculum Management tool for new programmes Jan 19.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0" y="-52551"/>
            <a:ext cx="8687495" cy="651069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Enhancement Framework</a:t>
            </a: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9169" y="117793"/>
            <a:ext cx="6576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/>
              <a:t>Our ambition is to design and enhance our UG/PG programmes</a:t>
            </a:r>
            <a:r>
              <a:rPr lang="en-US" sz="2400" dirty="0"/>
              <a:t> </a:t>
            </a:r>
            <a:r>
              <a:rPr lang="en-US" sz="2400" dirty="0" smtClean="0"/>
              <a:t>through discipline </a:t>
            </a:r>
            <a:r>
              <a:rPr lang="en-US" sz="2400" dirty="0"/>
              <a:t>specialism and be practice-oriented </a:t>
            </a:r>
            <a:r>
              <a:rPr lang="en-US" sz="2400" dirty="0" smtClean="0"/>
              <a:t>with </a:t>
            </a:r>
            <a:r>
              <a:rPr lang="en-US" sz="2400" dirty="0"/>
              <a:t>the best curriculum design including pedagogic practice. 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63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9169" y="2320473"/>
            <a:ext cx="677593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Currently Available</a:t>
            </a:r>
          </a:p>
          <a:p>
            <a:r>
              <a:rPr lang="en-GB" sz="2200" dirty="0" smtClean="0"/>
              <a:t>Incubator spaces across all campuses and externally for UG enterprise students.</a:t>
            </a:r>
          </a:p>
          <a:p>
            <a:endParaRPr lang="en-GB" sz="2200" dirty="0" smtClean="0"/>
          </a:p>
          <a:p>
            <a:r>
              <a:rPr lang="en-GB" sz="2200" dirty="0" smtClean="0"/>
              <a:t>All programmes have in-built enterprise/innovation attributes for UG students.</a:t>
            </a:r>
          </a:p>
          <a:p>
            <a:endParaRPr lang="en-GB" sz="2200" dirty="0" smtClean="0"/>
          </a:p>
          <a:p>
            <a:r>
              <a:rPr lang="en-GB" sz="2200" dirty="0" smtClean="0"/>
              <a:t>An enterprise rich schedule of events for students over the year.</a:t>
            </a:r>
          </a:p>
          <a:p>
            <a:endParaRPr lang="en-GB" sz="2200" dirty="0"/>
          </a:p>
          <a:p>
            <a:endParaRPr lang="en-GB" sz="2000" dirty="0" smtClean="0"/>
          </a:p>
          <a:p>
            <a:endParaRPr lang="en-GB" sz="2000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 smtClean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000" dirty="0" smtClean="0">
              <a:solidFill>
                <a:srgbClr val="0070C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278" y="5676073"/>
            <a:ext cx="68697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ea typeface="Tahoma" panose="020B0604030504040204" pitchFamily="34" charset="0"/>
                <a:cs typeface="Tahoma" panose="020B0604030504040204" pitchFamily="34" charset="0"/>
              </a:rPr>
              <a:t>Coming next</a:t>
            </a:r>
          </a:p>
          <a:p>
            <a:r>
              <a:rPr lang="en-GB" sz="2200" dirty="0" smtClean="0"/>
              <a:t>Incubator/space and support for students wishing to start up</a:t>
            </a:r>
            <a:r>
              <a:rPr lang="en-GB" sz="2200" dirty="0"/>
              <a:t> </a:t>
            </a:r>
            <a:r>
              <a:rPr lang="en-GB" sz="2200" dirty="0" smtClean="0"/>
              <a:t>their enterprise whilst UG (2018/19)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69642" y="84646"/>
            <a:ext cx="8687495" cy="651069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Enterprise </a:t>
            </a:r>
            <a:endParaRPr lang="en-GB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9169" y="117793"/>
            <a:ext cx="6576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/>
              <a:t>Our ambition is to design and enhance our UG/PG programmes</a:t>
            </a:r>
            <a:r>
              <a:rPr lang="en-US" sz="2400" dirty="0"/>
              <a:t> </a:t>
            </a:r>
            <a:r>
              <a:rPr lang="en-US" sz="2400" dirty="0" smtClean="0"/>
              <a:t>designing in contextually meaningful innovation and enterprise, and enabling the space and resources to support them.</a:t>
            </a:r>
            <a:endParaRPr lang="en-US" sz="2400" dirty="0"/>
          </a:p>
          <a:p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" y="1224332"/>
            <a:ext cx="4955997" cy="1664906"/>
          </a:xfrm>
          <a:prstGeom prst="rect">
            <a:avLst/>
          </a:prstGeom>
        </p:spPr>
      </p:pic>
      <p:pic>
        <p:nvPicPr>
          <p:cNvPr id="9" name="Picture 6" descr="bus hub contain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b="10284"/>
          <a:stretch/>
        </p:blipFill>
        <p:spPr bwMode="auto">
          <a:xfrm>
            <a:off x="28705" y="3582674"/>
            <a:ext cx="4955997" cy="323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273231"/>
            <a:ext cx="11594592" cy="65847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" y="15976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2800" b="1" dirty="0"/>
              <a:t>Learning </a:t>
            </a:r>
            <a:r>
              <a:rPr lang="en-GB" sz="2800" b="1" dirty="0" smtClean="0"/>
              <a:t>2020  - what has been delivered so far and what to expect next  (1 of 2).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314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B7AB1D9504C54F9BDC21A13F3D45F8" ma:contentTypeVersion="4" ma:contentTypeDescription="Create a new document." ma:contentTypeScope="" ma:versionID="281a8aee3199a915906587ecc3b4a3d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68fb88f7b8fe3d26c835aeb35faa26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28BB87-3C92-4177-99A6-0D9121581C92}"/>
</file>

<file path=customXml/itemProps2.xml><?xml version="1.0" encoding="utf-8"?>
<ds:datastoreItem xmlns:ds="http://schemas.openxmlformats.org/officeDocument/2006/customXml" ds:itemID="{16DE6877-131D-4EA0-B578-E579B4D7725B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E6164D3-029A-45D5-BCFC-9FC445F4BF68}"/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675</Words>
  <Application>Microsoft Office PowerPoint</Application>
  <PresentationFormat>Widescreen</PresentationFormat>
  <Paragraphs>128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Courier New</vt:lpstr>
      <vt:lpstr>Georgia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Programmatic Blackboard </vt:lpstr>
      <vt:lpstr>PowerPoint Presentation</vt:lpstr>
      <vt:lpstr>PowerPoint Presentation</vt:lpstr>
    </vt:vector>
  </TitlesOfParts>
  <Company>University of the West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Moriarty</dc:creator>
  <cp:lastModifiedBy>Neil Clark</cp:lastModifiedBy>
  <cp:revision>78</cp:revision>
  <cp:lastPrinted>2018-05-25T17:07:55Z</cp:lastPrinted>
  <dcterms:created xsi:type="dcterms:W3CDTF">2018-04-30T13:41:27Z</dcterms:created>
  <dcterms:modified xsi:type="dcterms:W3CDTF">2018-07-05T14:52:29Z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0x01010087B7AB1D9504C54F9BDC21A13F3D45F8</vt:lpwstr>
  </property>
  <property fmtid="{D5CDD505-2E9C-101B-9397-08002B2CF9AE}" pid="3" name="Archive">
    <vt:lpwstr>false</vt:lpwstr>
  </property>
  <property fmtid="{D5CDD505-2E9C-101B-9397-08002B2CF9AE}" pid="4" name="Document Type">
    <vt:lpwstr>Workshops</vt:lpwstr>
  </property>
</Properties>
</file>