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342" r:id="rId5"/>
    <p:sldId id="401" r:id="rId6"/>
    <p:sldId id="258" r:id="rId7"/>
    <p:sldId id="297" r:id="rId8"/>
    <p:sldId id="259" r:id="rId9"/>
    <p:sldId id="276" r:id="rId10"/>
    <p:sldId id="343" r:id="rId11"/>
    <p:sldId id="344" r:id="rId12"/>
    <p:sldId id="278" r:id="rId13"/>
    <p:sldId id="324" r:id="rId14"/>
    <p:sldId id="325" r:id="rId15"/>
    <p:sldId id="318" r:id="rId16"/>
    <p:sldId id="345" r:id="rId17"/>
    <p:sldId id="383" r:id="rId18"/>
    <p:sldId id="385" r:id="rId19"/>
    <p:sldId id="386" r:id="rId20"/>
    <p:sldId id="380"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9" r:id="rId42"/>
    <p:sldId id="378" r:id="rId43"/>
    <p:sldId id="384" r:id="rId44"/>
    <p:sldId id="395" r:id="rId45"/>
    <p:sldId id="274" r:id="rId46"/>
    <p:sldId id="305" r:id="rId47"/>
    <p:sldId id="338" r:id="rId48"/>
    <p:sldId id="339" r:id="rId49"/>
    <p:sldId id="340" r:id="rId50"/>
    <p:sldId id="341" r:id="rId51"/>
    <p:sldId id="399" r:id="rId52"/>
    <p:sldId id="322" r:id="rId53"/>
    <p:sldId id="402" r:id="rId5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4110">
          <p15:clr>
            <a:srgbClr val="A4A3A4"/>
          </p15:clr>
        </p15:guide>
        <p15:guide id="3" orient="horz" pos="4065">
          <p15:clr>
            <a:srgbClr val="A4A3A4"/>
          </p15:clr>
        </p15:guide>
        <p15:guide id="4" orient="horz" pos="1162">
          <p15:clr>
            <a:srgbClr val="A4A3A4"/>
          </p15:clr>
        </p15:guide>
        <p15:guide id="5" orient="horz" pos="2840">
          <p15:clr>
            <a:srgbClr val="A4A3A4"/>
          </p15:clr>
        </p15:guide>
        <p15:guide id="6" orient="horz" pos="1476">
          <p15:clr>
            <a:srgbClr val="A4A3A4"/>
          </p15:clr>
        </p15:guide>
        <p15:guide id="7" pos="2880">
          <p15:clr>
            <a:srgbClr val="A4A3A4"/>
          </p15:clr>
        </p15:guide>
        <p15:guide id="8" pos="204">
          <p15:clr>
            <a:srgbClr val="A4A3A4"/>
          </p15:clr>
        </p15:guide>
        <p15:guide id="9" pos="5244">
          <p15:clr>
            <a:srgbClr val="A4A3A4"/>
          </p15:clr>
        </p15:guide>
        <p15:guide id="10" pos="5370">
          <p15:clr>
            <a:srgbClr val="A4A3A4"/>
          </p15:clr>
        </p15:guide>
        <p15:guide id="11" pos="2789">
          <p15:clr>
            <a:srgbClr val="A4A3A4"/>
          </p15:clr>
        </p15:guide>
        <p15:guide id="12" pos="975">
          <p15:clr>
            <a:srgbClr val="A4A3A4"/>
          </p15:clr>
        </p15:guide>
        <p15:guide id="13" pos="41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9900FF"/>
    <a:srgbClr val="CC7CD2"/>
    <a:srgbClr val="FC0070"/>
    <a:srgbClr val="AE00D2"/>
    <a:srgbClr val="38D81F"/>
    <a:srgbClr val="FF9300"/>
    <a:srgbClr val="C2D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84000" autoAdjust="0"/>
  </p:normalViewPr>
  <p:slideViewPr>
    <p:cSldViewPr showGuides="1">
      <p:cViewPr varScale="1">
        <p:scale>
          <a:sx n="65" d="100"/>
          <a:sy n="65" d="100"/>
        </p:scale>
        <p:origin x="1722" y="66"/>
      </p:cViewPr>
      <p:guideLst>
        <p:guide orient="horz" pos="255"/>
        <p:guide orient="horz" pos="4110"/>
        <p:guide orient="horz" pos="4065"/>
        <p:guide orient="horz" pos="1162"/>
        <p:guide orient="horz" pos="2840"/>
        <p:guide orient="horz" pos="1476"/>
        <p:guide pos="2880"/>
        <p:guide pos="204"/>
        <p:guide pos="5244"/>
        <p:guide pos="5370"/>
        <p:guide pos="2789"/>
        <p:guide pos="975"/>
        <p:guide pos="415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2" d="100"/>
          <a:sy n="82" d="100"/>
        </p:scale>
        <p:origin x="-395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O%20NAME:Paper%201:Data:Attrition%20and%20Awar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solidFill>
                  <a:schemeClr val="accent1"/>
                </a:solidFill>
              </a:rPr>
              <a:t>Marked pieces </a:t>
            </a:r>
            <a:r>
              <a:rPr lang="en-US" dirty="0">
                <a:solidFill>
                  <a:schemeClr val="accent1"/>
                </a:solidFill>
              </a:rPr>
              <a:t>of </a:t>
            </a:r>
            <a:r>
              <a:rPr lang="en-US" dirty="0" smtClean="0">
                <a:solidFill>
                  <a:schemeClr val="accent1"/>
                </a:solidFill>
              </a:rPr>
              <a:t>work/year</a:t>
            </a:r>
            <a:endParaRPr lang="en-US" dirty="0">
              <a:solidFill>
                <a:schemeClr val="accent1"/>
              </a:solidFill>
            </a:endParaRPr>
          </a:p>
        </c:rich>
      </c:tx>
      <c:overlay val="0"/>
    </c:title>
    <c:autoTitleDeleted val="0"/>
    <c:plotArea>
      <c:layout/>
      <c:barChart>
        <c:barDir val="col"/>
        <c:grouping val="clustered"/>
        <c:varyColors val="0"/>
        <c:ser>
          <c:idx val="0"/>
          <c:order val="0"/>
          <c:tx>
            <c:strRef>
              <c:f>'[Chart in Microsoft Office PowerPoint]Sheet1'!$B$1</c:f>
              <c:strCache>
                <c:ptCount val="1"/>
                <c:pt idx="0">
                  <c:v>Pieces of work</c:v>
                </c:pt>
              </c:strCache>
            </c:strRef>
          </c:tx>
          <c:spPr>
            <a:solidFill>
              <a:schemeClr val="accent1">
                <a:lumMod val="50000"/>
                <a:lumOff val="50000"/>
              </a:schemeClr>
            </a:solidFill>
          </c:spPr>
          <c:invertIfNegative val="0"/>
          <c:cat>
            <c:strRef>
              <c:f>'[Chart in Microsoft Office PowerPoint]Sheet1'!$A$2:$A$3</c:f>
              <c:strCache>
                <c:ptCount val="2"/>
                <c:pt idx="0">
                  <c:v>Pre-IPA</c:v>
                </c:pt>
                <c:pt idx="1">
                  <c:v>Post-IPA</c:v>
                </c:pt>
              </c:strCache>
            </c:strRef>
          </c:cat>
          <c:val>
            <c:numRef>
              <c:f>'[Chart in Microsoft Office PowerPoint]Sheet1'!$B$2:$B$3</c:f>
              <c:numCache>
                <c:formatCode>#,##0</c:formatCode>
                <c:ptCount val="2"/>
                <c:pt idx="0">
                  <c:v>10000</c:v>
                </c:pt>
                <c:pt idx="1">
                  <c:v>3000</c:v>
                </c:pt>
              </c:numCache>
            </c:numRef>
          </c:val>
          <c:extLst>
            <c:ext xmlns:c16="http://schemas.microsoft.com/office/drawing/2014/chart" uri="{C3380CC4-5D6E-409C-BE32-E72D297353CC}">
              <c16:uniqueId val="{00000000-DAED-4635-A72A-BB4C5EAC4FCB}"/>
            </c:ext>
          </c:extLst>
        </c:ser>
        <c:dLbls>
          <c:showLegendKey val="0"/>
          <c:showVal val="0"/>
          <c:showCatName val="0"/>
          <c:showSerName val="0"/>
          <c:showPercent val="0"/>
          <c:showBubbleSize val="0"/>
        </c:dLbls>
        <c:gapWidth val="150"/>
        <c:axId val="38988032"/>
        <c:axId val="38989824"/>
      </c:barChart>
      <c:catAx>
        <c:axId val="38988032"/>
        <c:scaling>
          <c:orientation val="minMax"/>
        </c:scaling>
        <c:delete val="0"/>
        <c:axPos val="b"/>
        <c:numFmt formatCode="General" sourceLinked="0"/>
        <c:majorTickMark val="out"/>
        <c:minorTickMark val="none"/>
        <c:tickLblPos val="nextTo"/>
        <c:txPr>
          <a:bodyPr/>
          <a:lstStyle/>
          <a:p>
            <a:pPr>
              <a:defRPr sz="1200" b="1">
                <a:solidFill>
                  <a:schemeClr val="accent2"/>
                </a:solidFill>
              </a:defRPr>
            </a:pPr>
            <a:endParaRPr lang="en-US"/>
          </a:p>
        </c:txPr>
        <c:crossAx val="38989824"/>
        <c:crosses val="autoZero"/>
        <c:auto val="1"/>
        <c:lblAlgn val="ctr"/>
        <c:lblOffset val="100"/>
        <c:noMultiLvlLbl val="0"/>
      </c:catAx>
      <c:valAx>
        <c:axId val="38989824"/>
        <c:scaling>
          <c:orientation val="minMax"/>
          <c:max val="10000"/>
        </c:scaling>
        <c:delete val="0"/>
        <c:axPos val="l"/>
        <c:majorGridlines/>
        <c:numFmt formatCode="#,##0" sourceLinked="1"/>
        <c:majorTickMark val="out"/>
        <c:minorTickMark val="none"/>
        <c:tickLblPos val="nextTo"/>
        <c:txPr>
          <a:bodyPr/>
          <a:lstStyle/>
          <a:p>
            <a:pPr>
              <a:defRPr b="1">
                <a:solidFill>
                  <a:srgbClr val="00325B"/>
                </a:solidFill>
              </a:defRPr>
            </a:pPr>
            <a:endParaRPr lang="en-US"/>
          </a:p>
        </c:txPr>
        <c:crossAx val="38988032"/>
        <c:crosses val="autoZero"/>
        <c:crossBetween val="between"/>
        <c:majorUnit val="2000"/>
      </c:valAx>
      <c:spPr>
        <a:ln>
          <a:solidFill>
            <a:schemeClr val="bg2">
              <a:lumMod val="90000"/>
            </a:schemeClr>
          </a:solidFill>
        </a:ln>
      </c:spPr>
    </c:plotArea>
    <c:plotVisOnly val="1"/>
    <c:dispBlanksAs val="gap"/>
    <c:showDLblsOverMax val="0"/>
  </c:chart>
  <c:spPr>
    <a:ln w="38100" cmpd="sng">
      <a:solidFill>
        <a:srgbClr val="8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solidFill>
                  <a:schemeClr val="accent6">
                    <a:lumMod val="25000"/>
                  </a:schemeClr>
                </a:solidFill>
              </a:rPr>
              <a:t>Degree Outcomes</a:t>
            </a:r>
          </a:p>
        </c:rich>
      </c:tx>
      <c:overlay val="0"/>
    </c:title>
    <c:autoTitleDeleted val="0"/>
    <c:plotArea>
      <c:layout>
        <c:manualLayout>
          <c:layoutTarget val="inner"/>
          <c:xMode val="edge"/>
          <c:yMode val="edge"/>
          <c:x val="0.14669337849976"/>
          <c:y val="0.143074846663899"/>
          <c:w val="0.82133499417965306"/>
          <c:h val="0.72566795269944795"/>
        </c:manualLayout>
      </c:layout>
      <c:barChart>
        <c:barDir val="col"/>
        <c:grouping val="clustered"/>
        <c:varyColors val="0"/>
        <c:ser>
          <c:idx val="0"/>
          <c:order val="0"/>
          <c:tx>
            <c:strRef>
              <c:f>Awards!$G$15</c:f>
              <c:strCache>
                <c:ptCount val="1"/>
                <c:pt idx="0">
                  <c:v>1st/2.1</c:v>
                </c:pt>
              </c:strCache>
            </c:strRef>
          </c:tx>
          <c:invertIfNegative val="0"/>
          <c:dPt>
            <c:idx val="0"/>
            <c:invertIfNegative val="0"/>
            <c:bubble3D val="0"/>
            <c:spPr>
              <a:solidFill>
                <a:srgbClr val="2EA1FF"/>
              </a:solidFill>
            </c:spPr>
            <c:extLst>
              <c:ext xmlns:c16="http://schemas.microsoft.com/office/drawing/2014/chart" uri="{C3380CC4-5D6E-409C-BE32-E72D297353CC}">
                <c16:uniqueId val="{00000001-4352-4CA6-BED4-294E1873233F}"/>
              </c:ext>
            </c:extLst>
          </c:dPt>
          <c:dPt>
            <c:idx val="1"/>
            <c:invertIfNegative val="0"/>
            <c:bubble3D val="0"/>
            <c:spPr>
              <a:solidFill>
                <a:schemeClr val="accent1">
                  <a:lumMod val="50000"/>
                  <a:lumOff val="50000"/>
                </a:schemeClr>
              </a:solidFill>
            </c:spPr>
            <c:extLst>
              <c:ext xmlns:c16="http://schemas.microsoft.com/office/drawing/2014/chart" uri="{C3380CC4-5D6E-409C-BE32-E72D297353CC}">
                <c16:uniqueId val="{00000003-4352-4CA6-BED4-294E1873233F}"/>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5-4352-4CA6-BED4-294E1873233F}"/>
              </c:ext>
            </c:extLst>
          </c:dPt>
          <c:cat>
            <c:strRef>
              <c:f>Awards!$F$16:$F$20</c:f>
              <c:strCache>
                <c:ptCount val="5"/>
                <c:pt idx="0">
                  <c:v>2011-12</c:v>
                </c:pt>
                <c:pt idx="1">
                  <c:v>2012-13</c:v>
                </c:pt>
                <c:pt idx="2">
                  <c:v>2013-14</c:v>
                </c:pt>
                <c:pt idx="3">
                  <c:v>2014-15</c:v>
                </c:pt>
                <c:pt idx="4">
                  <c:v>2015-16</c:v>
                </c:pt>
              </c:strCache>
            </c:strRef>
          </c:cat>
          <c:val>
            <c:numRef>
              <c:f>Awards!$G$16:$G$20</c:f>
              <c:numCache>
                <c:formatCode>0.00</c:formatCode>
                <c:ptCount val="5"/>
                <c:pt idx="0">
                  <c:v>68.292682926829229</c:v>
                </c:pt>
                <c:pt idx="1">
                  <c:v>63.779527559055111</c:v>
                </c:pt>
                <c:pt idx="2">
                  <c:v>70.588235294117666</c:v>
                </c:pt>
                <c:pt idx="3">
                  <c:v>79.464285714285722</c:v>
                </c:pt>
                <c:pt idx="4">
                  <c:v>81.081081081081081</c:v>
                </c:pt>
              </c:numCache>
            </c:numRef>
          </c:val>
          <c:extLst>
            <c:ext xmlns:c16="http://schemas.microsoft.com/office/drawing/2014/chart" uri="{C3380CC4-5D6E-409C-BE32-E72D297353CC}">
              <c16:uniqueId val="{00000006-4352-4CA6-BED4-294E1873233F}"/>
            </c:ext>
          </c:extLst>
        </c:ser>
        <c:dLbls>
          <c:showLegendKey val="0"/>
          <c:showVal val="0"/>
          <c:showCatName val="0"/>
          <c:showSerName val="0"/>
          <c:showPercent val="0"/>
          <c:showBubbleSize val="0"/>
        </c:dLbls>
        <c:gapWidth val="150"/>
        <c:axId val="41999744"/>
        <c:axId val="42001536"/>
      </c:barChart>
      <c:catAx>
        <c:axId val="41999744"/>
        <c:scaling>
          <c:orientation val="minMax"/>
        </c:scaling>
        <c:delete val="0"/>
        <c:axPos val="b"/>
        <c:numFmt formatCode="General" sourceLinked="0"/>
        <c:majorTickMark val="none"/>
        <c:minorTickMark val="none"/>
        <c:tickLblPos val="nextTo"/>
        <c:txPr>
          <a:bodyPr/>
          <a:lstStyle/>
          <a:p>
            <a:pPr>
              <a:defRPr sz="1400"/>
            </a:pPr>
            <a:endParaRPr lang="en-US"/>
          </a:p>
        </c:txPr>
        <c:crossAx val="42001536"/>
        <c:crosses val="autoZero"/>
        <c:auto val="1"/>
        <c:lblAlgn val="ctr"/>
        <c:lblOffset val="100"/>
        <c:noMultiLvlLbl val="0"/>
      </c:catAx>
      <c:valAx>
        <c:axId val="42001536"/>
        <c:scaling>
          <c:orientation val="minMax"/>
        </c:scaling>
        <c:delete val="0"/>
        <c:axPos val="l"/>
        <c:majorGridlines/>
        <c:title>
          <c:tx>
            <c:rich>
              <a:bodyPr rot="-5400000" vert="horz"/>
              <a:lstStyle/>
              <a:p>
                <a:pPr>
                  <a:defRPr sz="1600"/>
                </a:pPr>
                <a:r>
                  <a:rPr lang="en-US" sz="1600"/>
                  <a:t>Percentage 1st/2.1</a:t>
                </a:r>
              </a:p>
            </c:rich>
          </c:tx>
          <c:layout>
            <c:manualLayout>
              <c:xMode val="edge"/>
              <c:yMode val="edge"/>
              <c:x val="1.2926271581268E-3"/>
              <c:y val="0.26171886272673001"/>
            </c:manualLayout>
          </c:layout>
          <c:overlay val="0"/>
        </c:title>
        <c:numFmt formatCode="0.00" sourceLinked="1"/>
        <c:majorTickMark val="none"/>
        <c:minorTickMark val="none"/>
        <c:tickLblPos val="nextTo"/>
        <c:txPr>
          <a:bodyPr/>
          <a:lstStyle/>
          <a:p>
            <a:pPr>
              <a:defRPr sz="1400"/>
            </a:pPr>
            <a:endParaRPr lang="en-US"/>
          </a:p>
        </c:txPr>
        <c:crossAx val="419997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Sheet1!$A$3</c:f>
              <c:strCache>
                <c:ptCount val="1"/>
                <c:pt idx="0">
                  <c:v>Studying</c:v>
                </c:pt>
              </c:strCache>
            </c:strRef>
          </c:tx>
          <c:spPr>
            <a:solidFill>
              <a:srgbClr val="002060"/>
            </a:solidFill>
          </c:spPr>
          <c:invertIfNegative val="0"/>
          <c:cat>
            <c:strRef>
              <c:f>Sheet1!$B$1:$F$2</c:f>
              <c:strCache>
                <c:ptCount val="5"/>
                <c:pt idx="0">
                  <c:v>2011/12</c:v>
                </c:pt>
                <c:pt idx="1">
                  <c:v>2012/13</c:v>
                </c:pt>
                <c:pt idx="2">
                  <c:v>2013/14</c:v>
                </c:pt>
                <c:pt idx="3">
                  <c:v>2014/15</c:v>
                </c:pt>
                <c:pt idx="4">
                  <c:v>2015/16</c:v>
                </c:pt>
              </c:strCache>
            </c:strRef>
          </c:cat>
          <c:val>
            <c:numRef>
              <c:f>Sheet1!$B$3:$F$3</c:f>
              <c:numCache>
                <c:formatCode>General</c:formatCode>
                <c:ptCount val="5"/>
                <c:pt idx="0">
                  <c:v>36</c:v>
                </c:pt>
                <c:pt idx="1">
                  <c:v>37</c:v>
                </c:pt>
                <c:pt idx="2">
                  <c:v>39</c:v>
                </c:pt>
                <c:pt idx="3">
                  <c:v>31</c:v>
                </c:pt>
                <c:pt idx="4">
                  <c:v>49</c:v>
                </c:pt>
              </c:numCache>
            </c:numRef>
          </c:val>
          <c:extLst>
            <c:ext xmlns:c16="http://schemas.microsoft.com/office/drawing/2014/chart" uri="{C3380CC4-5D6E-409C-BE32-E72D297353CC}">
              <c16:uniqueId val="{00000000-187B-4515-8FD6-656B53741BBE}"/>
            </c:ext>
          </c:extLst>
        </c:ser>
        <c:ser>
          <c:idx val="1"/>
          <c:order val="1"/>
          <c:tx>
            <c:strRef>
              <c:f>Sheet1!$A$4</c:f>
              <c:strCache>
                <c:ptCount val="1"/>
                <c:pt idx="0">
                  <c:v>Grad work</c:v>
                </c:pt>
              </c:strCache>
            </c:strRef>
          </c:tx>
          <c:spPr>
            <a:solidFill>
              <a:schemeClr val="accent1">
                <a:lumMod val="75000"/>
                <a:lumOff val="25000"/>
              </a:schemeClr>
            </a:solidFill>
          </c:spPr>
          <c:invertIfNegative val="0"/>
          <c:cat>
            <c:strRef>
              <c:f>Sheet1!$B$1:$F$2</c:f>
              <c:strCache>
                <c:ptCount val="5"/>
                <c:pt idx="0">
                  <c:v>2011/12</c:v>
                </c:pt>
                <c:pt idx="1">
                  <c:v>2012/13</c:v>
                </c:pt>
                <c:pt idx="2">
                  <c:v>2013/14</c:v>
                </c:pt>
                <c:pt idx="3">
                  <c:v>2014/15</c:v>
                </c:pt>
                <c:pt idx="4">
                  <c:v>2015/16</c:v>
                </c:pt>
              </c:strCache>
            </c:strRef>
          </c:cat>
          <c:val>
            <c:numRef>
              <c:f>Sheet1!$B$4:$F$4</c:f>
              <c:numCache>
                <c:formatCode>General</c:formatCode>
                <c:ptCount val="5"/>
                <c:pt idx="0">
                  <c:v>22</c:v>
                </c:pt>
                <c:pt idx="1">
                  <c:v>21</c:v>
                </c:pt>
                <c:pt idx="2">
                  <c:v>36</c:v>
                </c:pt>
                <c:pt idx="3">
                  <c:v>38</c:v>
                </c:pt>
                <c:pt idx="4">
                  <c:v>21</c:v>
                </c:pt>
              </c:numCache>
            </c:numRef>
          </c:val>
          <c:extLst>
            <c:ext xmlns:c16="http://schemas.microsoft.com/office/drawing/2014/chart" uri="{C3380CC4-5D6E-409C-BE32-E72D297353CC}">
              <c16:uniqueId val="{00000001-187B-4515-8FD6-656B53741BBE}"/>
            </c:ext>
          </c:extLst>
        </c:ser>
        <c:ser>
          <c:idx val="2"/>
          <c:order val="2"/>
          <c:tx>
            <c:strRef>
              <c:f>Sheet1!$A$5</c:f>
              <c:strCache>
                <c:ptCount val="1"/>
                <c:pt idx="0">
                  <c:v>Non-grad work</c:v>
                </c:pt>
              </c:strCache>
            </c:strRef>
          </c:tx>
          <c:spPr>
            <a:solidFill>
              <a:schemeClr val="accent2">
                <a:lumMod val="60000"/>
                <a:lumOff val="40000"/>
              </a:schemeClr>
            </a:solidFill>
          </c:spPr>
          <c:invertIfNegative val="0"/>
          <c:cat>
            <c:strRef>
              <c:f>Sheet1!$B$1:$F$2</c:f>
              <c:strCache>
                <c:ptCount val="5"/>
                <c:pt idx="0">
                  <c:v>2011/12</c:v>
                </c:pt>
                <c:pt idx="1">
                  <c:v>2012/13</c:v>
                </c:pt>
                <c:pt idx="2">
                  <c:v>2013/14</c:v>
                </c:pt>
                <c:pt idx="3">
                  <c:v>2014/15</c:v>
                </c:pt>
                <c:pt idx="4">
                  <c:v>2015/16</c:v>
                </c:pt>
              </c:strCache>
            </c:strRef>
          </c:cat>
          <c:val>
            <c:numRef>
              <c:f>Sheet1!$B$5:$F$5</c:f>
              <c:numCache>
                <c:formatCode>General</c:formatCode>
                <c:ptCount val="5"/>
                <c:pt idx="0">
                  <c:v>31</c:v>
                </c:pt>
                <c:pt idx="1">
                  <c:v>31</c:v>
                </c:pt>
                <c:pt idx="2">
                  <c:v>14</c:v>
                </c:pt>
                <c:pt idx="3">
                  <c:v>25</c:v>
                </c:pt>
                <c:pt idx="4">
                  <c:v>24</c:v>
                </c:pt>
              </c:numCache>
            </c:numRef>
          </c:val>
          <c:extLst>
            <c:ext xmlns:c16="http://schemas.microsoft.com/office/drawing/2014/chart" uri="{C3380CC4-5D6E-409C-BE32-E72D297353CC}">
              <c16:uniqueId val="{00000002-187B-4515-8FD6-656B53741BBE}"/>
            </c:ext>
          </c:extLst>
        </c:ser>
        <c:ser>
          <c:idx val="3"/>
          <c:order val="3"/>
          <c:tx>
            <c:strRef>
              <c:f>Sheet1!$A$6</c:f>
              <c:strCache>
                <c:ptCount val="1"/>
                <c:pt idx="0">
                  <c:v>Unemployed</c:v>
                </c:pt>
              </c:strCache>
            </c:strRef>
          </c:tx>
          <c:spPr>
            <a:solidFill>
              <a:schemeClr val="accent2"/>
            </a:solidFill>
          </c:spPr>
          <c:invertIfNegative val="0"/>
          <c:cat>
            <c:strRef>
              <c:f>Sheet1!$B$1:$F$2</c:f>
              <c:strCache>
                <c:ptCount val="5"/>
                <c:pt idx="0">
                  <c:v>2011/12</c:v>
                </c:pt>
                <c:pt idx="1">
                  <c:v>2012/13</c:v>
                </c:pt>
                <c:pt idx="2">
                  <c:v>2013/14</c:v>
                </c:pt>
                <c:pt idx="3">
                  <c:v>2014/15</c:v>
                </c:pt>
                <c:pt idx="4">
                  <c:v>2015/16</c:v>
                </c:pt>
              </c:strCache>
            </c:strRef>
          </c:cat>
          <c:val>
            <c:numRef>
              <c:f>Sheet1!$B$6:$F$6</c:f>
              <c:numCache>
                <c:formatCode>General</c:formatCode>
                <c:ptCount val="5"/>
                <c:pt idx="0">
                  <c:v>11</c:v>
                </c:pt>
                <c:pt idx="1">
                  <c:v>12</c:v>
                </c:pt>
                <c:pt idx="2">
                  <c:v>11</c:v>
                </c:pt>
                <c:pt idx="3">
                  <c:v>6</c:v>
                </c:pt>
                <c:pt idx="4">
                  <c:v>5</c:v>
                </c:pt>
              </c:numCache>
            </c:numRef>
          </c:val>
          <c:extLst>
            <c:ext xmlns:c16="http://schemas.microsoft.com/office/drawing/2014/chart" uri="{C3380CC4-5D6E-409C-BE32-E72D297353CC}">
              <c16:uniqueId val="{00000003-187B-4515-8FD6-656B53741BBE}"/>
            </c:ext>
          </c:extLst>
        </c:ser>
        <c:dLbls>
          <c:showLegendKey val="0"/>
          <c:showVal val="0"/>
          <c:showCatName val="0"/>
          <c:showSerName val="0"/>
          <c:showPercent val="0"/>
          <c:showBubbleSize val="0"/>
        </c:dLbls>
        <c:gapWidth val="150"/>
        <c:overlap val="100"/>
        <c:axId val="42433920"/>
        <c:axId val="42435712"/>
      </c:barChart>
      <c:catAx>
        <c:axId val="42433920"/>
        <c:scaling>
          <c:orientation val="minMax"/>
        </c:scaling>
        <c:delete val="0"/>
        <c:axPos val="b"/>
        <c:numFmt formatCode="General" sourceLinked="0"/>
        <c:majorTickMark val="out"/>
        <c:minorTickMark val="none"/>
        <c:tickLblPos val="nextTo"/>
        <c:txPr>
          <a:bodyPr/>
          <a:lstStyle/>
          <a:p>
            <a:pPr>
              <a:defRPr b="1">
                <a:solidFill>
                  <a:schemeClr val="accent1"/>
                </a:solidFill>
              </a:defRPr>
            </a:pPr>
            <a:endParaRPr lang="en-US"/>
          </a:p>
        </c:txPr>
        <c:crossAx val="42435712"/>
        <c:crosses val="autoZero"/>
        <c:auto val="1"/>
        <c:lblAlgn val="ctr"/>
        <c:lblOffset val="100"/>
        <c:noMultiLvlLbl val="0"/>
      </c:catAx>
      <c:valAx>
        <c:axId val="42435712"/>
        <c:scaling>
          <c:orientation val="minMax"/>
        </c:scaling>
        <c:delete val="0"/>
        <c:axPos val="l"/>
        <c:majorGridlines/>
        <c:numFmt formatCode="0%" sourceLinked="1"/>
        <c:majorTickMark val="out"/>
        <c:minorTickMark val="none"/>
        <c:tickLblPos val="nextTo"/>
        <c:txPr>
          <a:bodyPr/>
          <a:lstStyle/>
          <a:p>
            <a:pPr>
              <a:defRPr b="1">
                <a:solidFill>
                  <a:schemeClr val="accent1"/>
                </a:solidFill>
              </a:defRPr>
            </a:pPr>
            <a:endParaRPr lang="en-US"/>
          </a:p>
        </c:txPr>
        <c:crossAx val="42433920"/>
        <c:crosses val="autoZero"/>
        <c:crossBetween val="between"/>
      </c:valAx>
    </c:plotArea>
    <c:legend>
      <c:legendPos val="r"/>
      <c:legendEntry>
        <c:idx val="0"/>
        <c:txPr>
          <a:bodyPr/>
          <a:lstStyle/>
          <a:p>
            <a:pPr>
              <a:defRPr b="1">
                <a:solidFill>
                  <a:schemeClr val="accent1"/>
                </a:solidFill>
              </a:defRPr>
            </a:pPr>
            <a:endParaRPr lang="en-US"/>
          </a:p>
        </c:txPr>
      </c:legendEntry>
      <c:legendEntry>
        <c:idx val="1"/>
        <c:txPr>
          <a:bodyPr/>
          <a:lstStyle/>
          <a:p>
            <a:pPr>
              <a:defRPr b="1">
                <a:solidFill>
                  <a:schemeClr val="accent1"/>
                </a:solidFill>
              </a:defRPr>
            </a:pPr>
            <a:endParaRPr lang="en-US"/>
          </a:p>
        </c:txPr>
      </c:legendEntry>
      <c:legendEntry>
        <c:idx val="2"/>
        <c:txPr>
          <a:bodyPr/>
          <a:lstStyle/>
          <a:p>
            <a:pPr>
              <a:defRPr b="1">
                <a:solidFill>
                  <a:schemeClr val="accent1"/>
                </a:solidFill>
              </a:defRPr>
            </a:pPr>
            <a:endParaRPr lang="en-US"/>
          </a:p>
        </c:txPr>
      </c:legendEntry>
      <c:legendEntry>
        <c:idx val="3"/>
        <c:txPr>
          <a:bodyPr/>
          <a:lstStyle/>
          <a:p>
            <a:pPr>
              <a:defRPr b="1">
                <a:solidFill>
                  <a:schemeClr val="accent1"/>
                </a:solidFill>
              </a:defRPr>
            </a:pPr>
            <a:endParaRPr lang="en-US"/>
          </a:p>
        </c:txPr>
      </c:legendEntry>
      <c:layout>
        <c:manualLayout>
          <c:xMode val="edge"/>
          <c:yMode val="edge"/>
          <c:x val="0.82635059899711505"/>
          <c:y val="0.40133018007106702"/>
          <c:w val="0.17364940100288501"/>
          <c:h val="0.2378178380908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325B"/>
                </a:solidFill>
                <a:latin typeface="+mn-lt"/>
                <a:ea typeface="+mn-ea"/>
                <a:cs typeface="+mn-cs"/>
              </a:defRPr>
            </a:pPr>
            <a:r>
              <a:rPr lang="en-US" sz="2000" b="1">
                <a:solidFill>
                  <a:srgbClr val="00325B"/>
                </a:solidFill>
              </a:rPr>
              <a:t>Prepared</a:t>
            </a:r>
            <a:r>
              <a:rPr lang="en-US" sz="2000" b="1" baseline="0">
                <a:solidFill>
                  <a:srgbClr val="00325B"/>
                </a:solidFill>
              </a:rPr>
              <a:t> for Employment</a:t>
            </a:r>
            <a:r>
              <a:rPr lang="en-US" sz="2000" b="1">
                <a:solidFill>
                  <a:srgbClr val="00325B"/>
                </a:solidFill>
              </a:rPr>
              <a:t> </a:t>
            </a:r>
          </a:p>
        </c:rich>
      </c:tx>
      <c:overlay val="0"/>
      <c:spPr>
        <a:noFill/>
        <a:ln>
          <a:noFill/>
        </a:ln>
        <a:effectLst/>
      </c:spPr>
    </c:title>
    <c:autoTitleDeleted val="0"/>
    <c:plotArea>
      <c:layout/>
      <c:barChart>
        <c:barDir val="col"/>
        <c:grouping val="clustered"/>
        <c:varyColors val="0"/>
        <c:ser>
          <c:idx val="0"/>
          <c:order val="0"/>
          <c:tx>
            <c:strRef>
              <c:f>Sheet1!$A$5</c:f>
              <c:strCache>
                <c:ptCount val="1"/>
                <c:pt idx="0">
                  <c:v>DLS</c:v>
                </c:pt>
              </c:strCache>
            </c:strRef>
          </c:tx>
          <c:spPr>
            <a:solidFill>
              <a:schemeClr val="accent1">
                <a:lumMod val="50000"/>
                <a:lumOff val="50000"/>
              </a:schemeClr>
            </a:solidFill>
            <a:ln>
              <a:noFill/>
            </a:ln>
            <a:effectLst/>
          </c:spPr>
          <c:invertIfNegative val="0"/>
          <c:cat>
            <c:strRef>
              <c:f>Sheet1!$B$2:$C$2</c:f>
              <c:strCache>
                <c:ptCount val="2"/>
                <c:pt idx="0">
                  <c:v>2012-13</c:v>
                </c:pt>
                <c:pt idx="1">
                  <c:v>2014-15</c:v>
                </c:pt>
              </c:strCache>
            </c:strRef>
          </c:cat>
          <c:val>
            <c:numRef>
              <c:f>Sheet1!$B$29:$C$29</c:f>
              <c:numCache>
                <c:formatCode>General</c:formatCode>
                <c:ptCount val="2"/>
                <c:pt idx="0">
                  <c:v>58.5</c:v>
                </c:pt>
                <c:pt idx="1">
                  <c:v>68.599999999999994</c:v>
                </c:pt>
              </c:numCache>
            </c:numRef>
          </c:val>
          <c:extLst>
            <c:ext xmlns:c16="http://schemas.microsoft.com/office/drawing/2014/chart" uri="{C3380CC4-5D6E-409C-BE32-E72D297353CC}">
              <c16:uniqueId val="{00000000-E52C-49D9-B753-C9632FA342DD}"/>
            </c:ext>
          </c:extLst>
        </c:ser>
        <c:ser>
          <c:idx val="1"/>
          <c:order val="1"/>
          <c:tx>
            <c:strRef>
              <c:f>Sheet1!$A$6</c:f>
              <c:strCache>
                <c:ptCount val="1"/>
                <c:pt idx="0">
                  <c:v>BIO</c:v>
                </c:pt>
              </c:strCache>
            </c:strRef>
          </c:tx>
          <c:spPr>
            <a:solidFill>
              <a:schemeClr val="accent1"/>
            </a:solidFill>
            <a:ln>
              <a:noFill/>
            </a:ln>
            <a:effectLst/>
          </c:spPr>
          <c:invertIfNegative val="0"/>
          <c:cat>
            <c:strRef>
              <c:f>Sheet1!$B$2:$C$2</c:f>
              <c:strCache>
                <c:ptCount val="2"/>
                <c:pt idx="0">
                  <c:v>2012-13</c:v>
                </c:pt>
                <c:pt idx="1">
                  <c:v>2014-15</c:v>
                </c:pt>
              </c:strCache>
            </c:strRef>
          </c:cat>
          <c:val>
            <c:numRef>
              <c:f>Sheet1!$B$30:$C$30</c:f>
              <c:numCache>
                <c:formatCode>General</c:formatCode>
                <c:ptCount val="2"/>
                <c:pt idx="0">
                  <c:v>62.8</c:v>
                </c:pt>
                <c:pt idx="1">
                  <c:v>80.900000000000006</c:v>
                </c:pt>
              </c:numCache>
            </c:numRef>
          </c:val>
          <c:extLst>
            <c:ext xmlns:c16="http://schemas.microsoft.com/office/drawing/2014/chart" uri="{C3380CC4-5D6E-409C-BE32-E72D297353CC}">
              <c16:uniqueId val="{00000001-E52C-49D9-B753-C9632FA342DD}"/>
            </c:ext>
          </c:extLst>
        </c:ser>
        <c:dLbls>
          <c:showLegendKey val="0"/>
          <c:showVal val="0"/>
          <c:showCatName val="0"/>
          <c:showSerName val="0"/>
          <c:showPercent val="0"/>
          <c:showBubbleSize val="0"/>
        </c:dLbls>
        <c:gapWidth val="150"/>
        <c:axId val="42556800"/>
        <c:axId val="42562688"/>
      </c:barChart>
      <c:catAx>
        <c:axId val="42556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crossAx val="42562688"/>
        <c:crosses val="autoZero"/>
        <c:auto val="1"/>
        <c:lblAlgn val="ctr"/>
        <c:lblOffset val="100"/>
        <c:noMultiLvlLbl val="0"/>
      </c:catAx>
      <c:valAx>
        <c:axId val="4256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00325B"/>
                    </a:solidFill>
                    <a:latin typeface="+mn-lt"/>
                    <a:ea typeface="+mn-ea"/>
                    <a:cs typeface="+mn-cs"/>
                  </a:defRPr>
                </a:pPr>
                <a:r>
                  <a:rPr lang="en-US" sz="1600" b="1">
                    <a:solidFill>
                      <a:srgbClr val="00325B"/>
                    </a:solidFill>
                  </a:rPr>
                  <a:t>PERCENTAGE</a:t>
                </a:r>
              </a:p>
            </c:rich>
          </c:tx>
          <c:layout>
            <c:manualLayout>
              <c:xMode val="edge"/>
              <c:yMode val="edge"/>
              <c:x val="2.2222222222222199E-2"/>
              <c:y val="0.34764289880431598"/>
            </c:manualLayout>
          </c:layout>
          <c:overlay val="0"/>
          <c:spPr>
            <a:noFill/>
            <a:ln>
              <a:noFill/>
            </a:ln>
            <a:effectLst/>
          </c:sp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rgbClr val="00325B"/>
                </a:solidFill>
                <a:latin typeface="+mn-lt"/>
                <a:ea typeface="+mn-ea"/>
                <a:cs typeface="+mn-cs"/>
              </a:defRPr>
            </a:pPr>
            <a:endParaRPr lang="en-US"/>
          </a:p>
        </c:txPr>
        <c:crossAx val="425568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7483A-5C3A-9E40-8415-78BD3CAB25CF}" type="doc">
      <dgm:prSet loTypeId="urn:microsoft.com/office/officeart/2008/layout/HorizontalMultiLevelHierarchy" loCatId="" qsTypeId="urn:microsoft.com/office/officeart/2005/8/quickstyle/3D9" qsCatId="3D" csTypeId="urn:microsoft.com/office/officeart/2005/8/colors/accent1_2" csCatId="accent1" phldr="1"/>
      <dgm:spPr/>
      <dgm:t>
        <a:bodyPr/>
        <a:lstStyle/>
        <a:p>
          <a:endParaRPr lang="en-US"/>
        </a:p>
      </dgm:t>
    </dgm:pt>
    <dgm:pt modelId="{CF4C100E-3553-0740-98B7-E9A2A3917C25}">
      <dgm:prSet phldrT="[Text]"/>
      <dgm:spPr>
        <a:solidFill>
          <a:schemeClr val="accent2"/>
        </a:solidFill>
      </dgm:spPr>
      <dgm:t>
        <a:bodyPr/>
        <a:lstStyle/>
        <a:p>
          <a:r>
            <a:rPr lang="en-US" dirty="0" smtClean="0">
              <a:solidFill>
                <a:schemeClr val="bg1"/>
              </a:solidFill>
            </a:rPr>
            <a:t>Coherence</a:t>
          </a:r>
          <a:endParaRPr lang="en-US" dirty="0">
            <a:solidFill>
              <a:schemeClr val="bg1"/>
            </a:solidFill>
          </a:endParaRPr>
        </a:p>
      </dgm:t>
    </dgm:pt>
    <dgm:pt modelId="{CC8B0432-E545-7D41-B6D7-2F21E95B5D6A}" type="parTrans" cxnId="{6C60B8C9-2EEF-4348-B58F-C8BA2E6012C9}">
      <dgm:prSet/>
      <dgm:spPr/>
      <dgm:t>
        <a:bodyPr/>
        <a:lstStyle/>
        <a:p>
          <a:endParaRPr lang="en-US"/>
        </a:p>
      </dgm:t>
    </dgm:pt>
    <dgm:pt modelId="{962928DD-A679-0741-8ABE-36EF52D8983C}" type="sibTrans" cxnId="{6C60B8C9-2EEF-4348-B58F-C8BA2E6012C9}">
      <dgm:prSet/>
      <dgm:spPr/>
      <dgm:t>
        <a:bodyPr/>
        <a:lstStyle/>
        <a:p>
          <a:endParaRPr lang="en-US"/>
        </a:p>
      </dgm:t>
    </dgm:pt>
    <dgm:pt modelId="{39F32717-88C0-D543-9850-1CFD1E4AA337}">
      <dgm:prSet phldrT="[Text]"/>
      <dgm:spPr/>
      <dgm:t>
        <a:bodyPr/>
        <a:lstStyle/>
        <a:p>
          <a:r>
            <a:rPr lang="en-US" dirty="0" smtClean="0"/>
            <a:t>Level 6</a:t>
          </a:r>
          <a:endParaRPr lang="en-US" dirty="0"/>
        </a:p>
      </dgm:t>
    </dgm:pt>
    <dgm:pt modelId="{20FB868C-5682-BD4F-B061-71EA9B3A0872}" type="parTrans" cxnId="{62F583D8-12E1-8A46-A16C-C73B39DD42BB}">
      <dgm:prSet/>
      <dgm:spPr/>
      <dgm:t>
        <a:bodyPr/>
        <a:lstStyle/>
        <a:p>
          <a:endParaRPr lang="en-US"/>
        </a:p>
      </dgm:t>
    </dgm:pt>
    <dgm:pt modelId="{2432ED9D-78B4-A140-B197-2E8C14FD3089}" type="sibTrans" cxnId="{62F583D8-12E1-8A46-A16C-C73B39DD42BB}">
      <dgm:prSet/>
      <dgm:spPr/>
      <dgm:t>
        <a:bodyPr/>
        <a:lstStyle/>
        <a:p>
          <a:endParaRPr lang="en-US"/>
        </a:p>
      </dgm:t>
    </dgm:pt>
    <dgm:pt modelId="{A807B2E6-3C6F-7140-AB9C-35E098AA2E11}">
      <dgm:prSet phldrT="[Text]"/>
      <dgm:spPr/>
      <dgm:t>
        <a:bodyPr/>
        <a:lstStyle/>
        <a:p>
          <a:r>
            <a:rPr lang="en-US" dirty="0" smtClean="0"/>
            <a:t>Level 5</a:t>
          </a:r>
          <a:endParaRPr lang="en-US" dirty="0"/>
        </a:p>
      </dgm:t>
    </dgm:pt>
    <dgm:pt modelId="{1517806D-69EE-7443-9DC0-4E25972B796F}" type="parTrans" cxnId="{2955CC6E-527C-F94A-9946-E3BB12455383}">
      <dgm:prSet/>
      <dgm:spPr/>
      <dgm:t>
        <a:bodyPr/>
        <a:lstStyle/>
        <a:p>
          <a:endParaRPr lang="en-US"/>
        </a:p>
      </dgm:t>
    </dgm:pt>
    <dgm:pt modelId="{AA1196DE-C2B1-F849-879E-88E17B2F6BB8}" type="sibTrans" cxnId="{2955CC6E-527C-F94A-9946-E3BB12455383}">
      <dgm:prSet/>
      <dgm:spPr/>
      <dgm:t>
        <a:bodyPr/>
        <a:lstStyle/>
        <a:p>
          <a:endParaRPr lang="en-US"/>
        </a:p>
      </dgm:t>
    </dgm:pt>
    <dgm:pt modelId="{A361A084-0472-A24A-AF7E-E895A94BC5F7}">
      <dgm:prSet phldrT="[Text]"/>
      <dgm:spPr/>
      <dgm:t>
        <a:bodyPr/>
        <a:lstStyle/>
        <a:p>
          <a:r>
            <a:rPr lang="en-US" dirty="0" smtClean="0"/>
            <a:t>Level 4</a:t>
          </a:r>
          <a:endParaRPr lang="en-US" dirty="0"/>
        </a:p>
      </dgm:t>
    </dgm:pt>
    <dgm:pt modelId="{7EC55371-ACDC-214D-B432-640073CB9C0C}" type="parTrans" cxnId="{BFFE3097-7DF8-9847-88D3-9AD3CEAC1751}">
      <dgm:prSet/>
      <dgm:spPr/>
      <dgm:t>
        <a:bodyPr/>
        <a:lstStyle/>
        <a:p>
          <a:endParaRPr lang="en-US"/>
        </a:p>
      </dgm:t>
    </dgm:pt>
    <dgm:pt modelId="{028C92AB-C68F-7B41-9643-A8C58575BE51}" type="sibTrans" cxnId="{BFFE3097-7DF8-9847-88D3-9AD3CEAC1751}">
      <dgm:prSet/>
      <dgm:spPr/>
      <dgm:t>
        <a:bodyPr/>
        <a:lstStyle/>
        <a:p>
          <a:endParaRPr lang="en-US"/>
        </a:p>
      </dgm:t>
    </dgm:pt>
    <dgm:pt modelId="{8B683EF5-64DA-5E49-BF37-6AAF5C783511}" type="pres">
      <dgm:prSet presAssocID="{11A7483A-5C3A-9E40-8415-78BD3CAB25CF}" presName="Name0" presStyleCnt="0">
        <dgm:presLayoutVars>
          <dgm:chPref val="1"/>
          <dgm:dir/>
          <dgm:animOne val="branch"/>
          <dgm:animLvl val="lvl"/>
          <dgm:resizeHandles val="exact"/>
        </dgm:presLayoutVars>
      </dgm:prSet>
      <dgm:spPr/>
      <dgm:t>
        <a:bodyPr/>
        <a:lstStyle/>
        <a:p>
          <a:endParaRPr lang="en-US"/>
        </a:p>
      </dgm:t>
    </dgm:pt>
    <dgm:pt modelId="{384B29E9-9E11-514D-B129-656C0A41666C}" type="pres">
      <dgm:prSet presAssocID="{CF4C100E-3553-0740-98B7-E9A2A3917C25}" presName="root1" presStyleCnt="0"/>
      <dgm:spPr/>
    </dgm:pt>
    <dgm:pt modelId="{4524BFC5-3A80-3C45-AE24-414CC562A8A8}" type="pres">
      <dgm:prSet presAssocID="{CF4C100E-3553-0740-98B7-E9A2A3917C25}" presName="LevelOneTextNode" presStyleLbl="node0" presStyleIdx="0" presStyleCnt="1">
        <dgm:presLayoutVars>
          <dgm:chPref val="3"/>
        </dgm:presLayoutVars>
      </dgm:prSet>
      <dgm:spPr/>
      <dgm:t>
        <a:bodyPr/>
        <a:lstStyle/>
        <a:p>
          <a:endParaRPr lang="en-US"/>
        </a:p>
      </dgm:t>
    </dgm:pt>
    <dgm:pt modelId="{944863D1-51CE-E345-A928-2C1609EE67F7}" type="pres">
      <dgm:prSet presAssocID="{CF4C100E-3553-0740-98B7-E9A2A3917C25}" presName="level2hierChild" presStyleCnt="0"/>
      <dgm:spPr/>
    </dgm:pt>
    <dgm:pt modelId="{DC3072F1-5F9E-414B-A596-BAE9ACFD4F32}" type="pres">
      <dgm:prSet presAssocID="{20FB868C-5682-BD4F-B061-71EA9B3A0872}" presName="conn2-1" presStyleLbl="parChTrans1D2" presStyleIdx="0" presStyleCnt="3"/>
      <dgm:spPr/>
      <dgm:t>
        <a:bodyPr/>
        <a:lstStyle/>
        <a:p>
          <a:endParaRPr lang="en-US"/>
        </a:p>
      </dgm:t>
    </dgm:pt>
    <dgm:pt modelId="{C88D4115-AA7E-A34C-833C-EA3C9D9BD98A}" type="pres">
      <dgm:prSet presAssocID="{20FB868C-5682-BD4F-B061-71EA9B3A0872}" presName="connTx" presStyleLbl="parChTrans1D2" presStyleIdx="0" presStyleCnt="3"/>
      <dgm:spPr/>
      <dgm:t>
        <a:bodyPr/>
        <a:lstStyle/>
        <a:p>
          <a:endParaRPr lang="en-US"/>
        </a:p>
      </dgm:t>
    </dgm:pt>
    <dgm:pt modelId="{9F5F6FE3-765D-1546-9E45-6A90462B5423}" type="pres">
      <dgm:prSet presAssocID="{39F32717-88C0-D543-9850-1CFD1E4AA337}" presName="root2" presStyleCnt="0"/>
      <dgm:spPr/>
    </dgm:pt>
    <dgm:pt modelId="{40BDED9D-BB63-1144-9CF7-73D319A1667A}" type="pres">
      <dgm:prSet presAssocID="{39F32717-88C0-D543-9850-1CFD1E4AA337}" presName="LevelTwoTextNode" presStyleLbl="node2" presStyleIdx="0" presStyleCnt="3">
        <dgm:presLayoutVars>
          <dgm:chPref val="3"/>
        </dgm:presLayoutVars>
      </dgm:prSet>
      <dgm:spPr/>
      <dgm:t>
        <a:bodyPr/>
        <a:lstStyle/>
        <a:p>
          <a:endParaRPr lang="en-US"/>
        </a:p>
      </dgm:t>
    </dgm:pt>
    <dgm:pt modelId="{FB4045E5-48B7-8742-AC7A-DADF025F8F9F}" type="pres">
      <dgm:prSet presAssocID="{39F32717-88C0-D543-9850-1CFD1E4AA337}" presName="level3hierChild" presStyleCnt="0"/>
      <dgm:spPr/>
    </dgm:pt>
    <dgm:pt modelId="{C7D4348C-EEEF-8749-A4BD-8D0C3DDC02D7}" type="pres">
      <dgm:prSet presAssocID="{1517806D-69EE-7443-9DC0-4E25972B796F}" presName="conn2-1" presStyleLbl="parChTrans1D2" presStyleIdx="1" presStyleCnt="3"/>
      <dgm:spPr/>
      <dgm:t>
        <a:bodyPr/>
        <a:lstStyle/>
        <a:p>
          <a:endParaRPr lang="en-US"/>
        </a:p>
      </dgm:t>
    </dgm:pt>
    <dgm:pt modelId="{35BDAF58-2229-CF49-9821-9590125A540B}" type="pres">
      <dgm:prSet presAssocID="{1517806D-69EE-7443-9DC0-4E25972B796F}" presName="connTx" presStyleLbl="parChTrans1D2" presStyleIdx="1" presStyleCnt="3"/>
      <dgm:spPr/>
      <dgm:t>
        <a:bodyPr/>
        <a:lstStyle/>
        <a:p>
          <a:endParaRPr lang="en-US"/>
        </a:p>
      </dgm:t>
    </dgm:pt>
    <dgm:pt modelId="{86AD59CF-833B-AA46-91FD-2432FC8AF331}" type="pres">
      <dgm:prSet presAssocID="{A807B2E6-3C6F-7140-AB9C-35E098AA2E11}" presName="root2" presStyleCnt="0"/>
      <dgm:spPr/>
    </dgm:pt>
    <dgm:pt modelId="{3738B36C-E047-AE4E-B7E5-2691D8EB35BF}" type="pres">
      <dgm:prSet presAssocID="{A807B2E6-3C6F-7140-AB9C-35E098AA2E11}" presName="LevelTwoTextNode" presStyleLbl="node2" presStyleIdx="1" presStyleCnt="3">
        <dgm:presLayoutVars>
          <dgm:chPref val="3"/>
        </dgm:presLayoutVars>
      </dgm:prSet>
      <dgm:spPr/>
      <dgm:t>
        <a:bodyPr/>
        <a:lstStyle/>
        <a:p>
          <a:endParaRPr lang="en-US"/>
        </a:p>
      </dgm:t>
    </dgm:pt>
    <dgm:pt modelId="{C6BEDA68-C6A4-324C-A976-E4CD511D703C}" type="pres">
      <dgm:prSet presAssocID="{A807B2E6-3C6F-7140-AB9C-35E098AA2E11}" presName="level3hierChild" presStyleCnt="0"/>
      <dgm:spPr/>
    </dgm:pt>
    <dgm:pt modelId="{2A3F9D43-B0AD-FE4B-A9F4-025F27BBDCE1}" type="pres">
      <dgm:prSet presAssocID="{7EC55371-ACDC-214D-B432-640073CB9C0C}" presName="conn2-1" presStyleLbl="parChTrans1D2" presStyleIdx="2" presStyleCnt="3"/>
      <dgm:spPr/>
      <dgm:t>
        <a:bodyPr/>
        <a:lstStyle/>
        <a:p>
          <a:endParaRPr lang="en-US"/>
        </a:p>
      </dgm:t>
    </dgm:pt>
    <dgm:pt modelId="{E02D7778-80F0-664E-AC6D-1919AE3E7003}" type="pres">
      <dgm:prSet presAssocID="{7EC55371-ACDC-214D-B432-640073CB9C0C}" presName="connTx" presStyleLbl="parChTrans1D2" presStyleIdx="2" presStyleCnt="3"/>
      <dgm:spPr/>
      <dgm:t>
        <a:bodyPr/>
        <a:lstStyle/>
        <a:p>
          <a:endParaRPr lang="en-US"/>
        </a:p>
      </dgm:t>
    </dgm:pt>
    <dgm:pt modelId="{776B1751-A6C2-1349-881E-5BCAA72D8247}" type="pres">
      <dgm:prSet presAssocID="{A361A084-0472-A24A-AF7E-E895A94BC5F7}" presName="root2" presStyleCnt="0"/>
      <dgm:spPr/>
    </dgm:pt>
    <dgm:pt modelId="{72310336-68AB-0A4A-8E68-6340C273FB81}" type="pres">
      <dgm:prSet presAssocID="{A361A084-0472-A24A-AF7E-E895A94BC5F7}" presName="LevelTwoTextNode" presStyleLbl="node2" presStyleIdx="2" presStyleCnt="3">
        <dgm:presLayoutVars>
          <dgm:chPref val="3"/>
        </dgm:presLayoutVars>
      </dgm:prSet>
      <dgm:spPr/>
      <dgm:t>
        <a:bodyPr/>
        <a:lstStyle/>
        <a:p>
          <a:endParaRPr lang="en-US"/>
        </a:p>
      </dgm:t>
    </dgm:pt>
    <dgm:pt modelId="{B3FF84E9-C2B9-B544-BD03-2D4C07E973B2}" type="pres">
      <dgm:prSet presAssocID="{A361A084-0472-A24A-AF7E-E895A94BC5F7}" presName="level3hierChild" presStyleCnt="0"/>
      <dgm:spPr/>
    </dgm:pt>
  </dgm:ptLst>
  <dgm:cxnLst>
    <dgm:cxn modelId="{520AEEE9-AEBA-40F3-B141-7CACC5803BF6}" type="presOf" srcId="{20FB868C-5682-BD4F-B061-71EA9B3A0872}" destId="{DC3072F1-5F9E-414B-A596-BAE9ACFD4F32}" srcOrd="0" destOrd="0" presId="urn:microsoft.com/office/officeart/2008/layout/HorizontalMultiLevelHierarchy"/>
    <dgm:cxn modelId="{25CD1F8E-832E-4630-BDB9-8ECB8A5B694B}" type="presOf" srcId="{A361A084-0472-A24A-AF7E-E895A94BC5F7}" destId="{72310336-68AB-0A4A-8E68-6340C273FB81}" srcOrd="0" destOrd="0" presId="urn:microsoft.com/office/officeart/2008/layout/HorizontalMultiLevelHierarchy"/>
    <dgm:cxn modelId="{8B09990E-B88B-434F-A209-CC43B931F5F8}" type="presOf" srcId="{CF4C100E-3553-0740-98B7-E9A2A3917C25}" destId="{4524BFC5-3A80-3C45-AE24-414CC562A8A8}" srcOrd="0" destOrd="0" presId="urn:microsoft.com/office/officeart/2008/layout/HorizontalMultiLevelHierarchy"/>
    <dgm:cxn modelId="{B05BE533-E319-4A45-8E5C-364AFBEDC44D}" type="presOf" srcId="{A807B2E6-3C6F-7140-AB9C-35E098AA2E11}" destId="{3738B36C-E047-AE4E-B7E5-2691D8EB35BF}" srcOrd="0" destOrd="0" presId="urn:microsoft.com/office/officeart/2008/layout/HorizontalMultiLevelHierarchy"/>
    <dgm:cxn modelId="{2955CC6E-527C-F94A-9946-E3BB12455383}" srcId="{CF4C100E-3553-0740-98B7-E9A2A3917C25}" destId="{A807B2E6-3C6F-7140-AB9C-35E098AA2E11}" srcOrd="1" destOrd="0" parTransId="{1517806D-69EE-7443-9DC0-4E25972B796F}" sibTransId="{AA1196DE-C2B1-F849-879E-88E17B2F6BB8}"/>
    <dgm:cxn modelId="{BFFE3097-7DF8-9847-88D3-9AD3CEAC1751}" srcId="{CF4C100E-3553-0740-98B7-E9A2A3917C25}" destId="{A361A084-0472-A24A-AF7E-E895A94BC5F7}" srcOrd="2" destOrd="0" parTransId="{7EC55371-ACDC-214D-B432-640073CB9C0C}" sibTransId="{028C92AB-C68F-7B41-9643-A8C58575BE51}"/>
    <dgm:cxn modelId="{62F583D8-12E1-8A46-A16C-C73B39DD42BB}" srcId="{CF4C100E-3553-0740-98B7-E9A2A3917C25}" destId="{39F32717-88C0-D543-9850-1CFD1E4AA337}" srcOrd="0" destOrd="0" parTransId="{20FB868C-5682-BD4F-B061-71EA9B3A0872}" sibTransId="{2432ED9D-78B4-A140-B197-2E8C14FD3089}"/>
    <dgm:cxn modelId="{DC991CC4-6F7C-43B3-8AA5-6C7912B5907A}" type="presOf" srcId="{39F32717-88C0-D543-9850-1CFD1E4AA337}" destId="{40BDED9D-BB63-1144-9CF7-73D319A1667A}" srcOrd="0" destOrd="0" presId="urn:microsoft.com/office/officeart/2008/layout/HorizontalMultiLevelHierarchy"/>
    <dgm:cxn modelId="{5686DFEC-FB14-4188-B7B9-E2CB4463A92F}" type="presOf" srcId="{20FB868C-5682-BD4F-B061-71EA9B3A0872}" destId="{C88D4115-AA7E-A34C-833C-EA3C9D9BD98A}" srcOrd="1" destOrd="0" presId="urn:microsoft.com/office/officeart/2008/layout/HorizontalMultiLevelHierarchy"/>
    <dgm:cxn modelId="{8B1C5B5E-3C7E-4825-9F3B-3F023C0C9488}" type="presOf" srcId="{11A7483A-5C3A-9E40-8415-78BD3CAB25CF}" destId="{8B683EF5-64DA-5E49-BF37-6AAF5C783511}" srcOrd="0" destOrd="0" presId="urn:microsoft.com/office/officeart/2008/layout/HorizontalMultiLevelHierarchy"/>
    <dgm:cxn modelId="{82956CB4-2784-44AE-B0AA-5D2DD34A84E5}" type="presOf" srcId="{1517806D-69EE-7443-9DC0-4E25972B796F}" destId="{35BDAF58-2229-CF49-9821-9590125A540B}" srcOrd="1" destOrd="0" presId="urn:microsoft.com/office/officeart/2008/layout/HorizontalMultiLevelHierarchy"/>
    <dgm:cxn modelId="{2ADBDC98-88ED-4FF4-9DED-1FCF1C5A0791}" type="presOf" srcId="{7EC55371-ACDC-214D-B432-640073CB9C0C}" destId="{2A3F9D43-B0AD-FE4B-A9F4-025F27BBDCE1}" srcOrd="0" destOrd="0" presId="urn:microsoft.com/office/officeart/2008/layout/HorizontalMultiLevelHierarchy"/>
    <dgm:cxn modelId="{98B06C7A-ACFC-4682-90DA-69FCD9B7432C}" type="presOf" srcId="{7EC55371-ACDC-214D-B432-640073CB9C0C}" destId="{E02D7778-80F0-664E-AC6D-1919AE3E7003}" srcOrd="1" destOrd="0" presId="urn:microsoft.com/office/officeart/2008/layout/HorizontalMultiLevelHierarchy"/>
    <dgm:cxn modelId="{6C60B8C9-2EEF-4348-B58F-C8BA2E6012C9}" srcId="{11A7483A-5C3A-9E40-8415-78BD3CAB25CF}" destId="{CF4C100E-3553-0740-98B7-E9A2A3917C25}" srcOrd="0" destOrd="0" parTransId="{CC8B0432-E545-7D41-B6D7-2F21E95B5D6A}" sibTransId="{962928DD-A679-0741-8ABE-36EF52D8983C}"/>
    <dgm:cxn modelId="{4F5A8EA8-7BF2-462C-927B-B65EF6B4CBB4}" type="presOf" srcId="{1517806D-69EE-7443-9DC0-4E25972B796F}" destId="{C7D4348C-EEEF-8749-A4BD-8D0C3DDC02D7}" srcOrd="0" destOrd="0" presId="urn:microsoft.com/office/officeart/2008/layout/HorizontalMultiLevelHierarchy"/>
    <dgm:cxn modelId="{7952CAB3-2FA1-4F76-A7C9-BEBC067049F4}" type="presParOf" srcId="{8B683EF5-64DA-5E49-BF37-6AAF5C783511}" destId="{384B29E9-9E11-514D-B129-656C0A41666C}" srcOrd="0" destOrd="0" presId="urn:microsoft.com/office/officeart/2008/layout/HorizontalMultiLevelHierarchy"/>
    <dgm:cxn modelId="{3F5B42AC-0EA9-4D5A-8B3F-B9CB42170BC7}" type="presParOf" srcId="{384B29E9-9E11-514D-B129-656C0A41666C}" destId="{4524BFC5-3A80-3C45-AE24-414CC562A8A8}" srcOrd="0" destOrd="0" presId="urn:microsoft.com/office/officeart/2008/layout/HorizontalMultiLevelHierarchy"/>
    <dgm:cxn modelId="{77F07ADF-1AAE-4081-8CB9-8607750362C5}" type="presParOf" srcId="{384B29E9-9E11-514D-B129-656C0A41666C}" destId="{944863D1-51CE-E345-A928-2C1609EE67F7}" srcOrd="1" destOrd="0" presId="urn:microsoft.com/office/officeart/2008/layout/HorizontalMultiLevelHierarchy"/>
    <dgm:cxn modelId="{74BF39FE-CE95-489E-B3BF-0858CAD84DC0}" type="presParOf" srcId="{944863D1-51CE-E345-A928-2C1609EE67F7}" destId="{DC3072F1-5F9E-414B-A596-BAE9ACFD4F32}" srcOrd="0" destOrd="0" presId="urn:microsoft.com/office/officeart/2008/layout/HorizontalMultiLevelHierarchy"/>
    <dgm:cxn modelId="{E51E026E-EB79-4076-A6D4-123C6DB8CD54}" type="presParOf" srcId="{DC3072F1-5F9E-414B-A596-BAE9ACFD4F32}" destId="{C88D4115-AA7E-A34C-833C-EA3C9D9BD98A}" srcOrd="0" destOrd="0" presId="urn:microsoft.com/office/officeart/2008/layout/HorizontalMultiLevelHierarchy"/>
    <dgm:cxn modelId="{3445FDB8-A82E-4AAB-B7F5-3182BC39B008}" type="presParOf" srcId="{944863D1-51CE-E345-A928-2C1609EE67F7}" destId="{9F5F6FE3-765D-1546-9E45-6A90462B5423}" srcOrd="1" destOrd="0" presId="urn:microsoft.com/office/officeart/2008/layout/HorizontalMultiLevelHierarchy"/>
    <dgm:cxn modelId="{CD952883-ADEA-463A-94EA-3B281B1EB249}" type="presParOf" srcId="{9F5F6FE3-765D-1546-9E45-6A90462B5423}" destId="{40BDED9D-BB63-1144-9CF7-73D319A1667A}" srcOrd="0" destOrd="0" presId="urn:microsoft.com/office/officeart/2008/layout/HorizontalMultiLevelHierarchy"/>
    <dgm:cxn modelId="{FD3719B6-FC0E-404C-92FF-CF130258A359}" type="presParOf" srcId="{9F5F6FE3-765D-1546-9E45-6A90462B5423}" destId="{FB4045E5-48B7-8742-AC7A-DADF025F8F9F}" srcOrd="1" destOrd="0" presId="urn:microsoft.com/office/officeart/2008/layout/HorizontalMultiLevelHierarchy"/>
    <dgm:cxn modelId="{8F9C3755-32B0-4A1A-91B9-346AFF5BCB34}" type="presParOf" srcId="{944863D1-51CE-E345-A928-2C1609EE67F7}" destId="{C7D4348C-EEEF-8749-A4BD-8D0C3DDC02D7}" srcOrd="2" destOrd="0" presId="urn:microsoft.com/office/officeart/2008/layout/HorizontalMultiLevelHierarchy"/>
    <dgm:cxn modelId="{5F845B8B-EB23-46A6-965B-065A64B5E5D8}" type="presParOf" srcId="{C7D4348C-EEEF-8749-A4BD-8D0C3DDC02D7}" destId="{35BDAF58-2229-CF49-9821-9590125A540B}" srcOrd="0" destOrd="0" presId="urn:microsoft.com/office/officeart/2008/layout/HorizontalMultiLevelHierarchy"/>
    <dgm:cxn modelId="{F60AEBAC-3B04-40B2-91F7-3D7877A2EDD6}" type="presParOf" srcId="{944863D1-51CE-E345-A928-2C1609EE67F7}" destId="{86AD59CF-833B-AA46-91FD-2432FC8AF331}" srcOrd="3" destOrd="0" presId="urn:microsoft.com/office/officeart/2008/layout/HorizontalMultiLevelHierarchy"/>
    <dgm:cxn modelId="{BD00707D-5CFE-4FCB-A9FE-67DDBEB252B4}" type="presParOf" srcId="{86AD59CF-833B-AA46-91FD-2432FC8AF331}" destId="{3738B36C-E047-AE4E-B7E5-2691D8EB35BF}" srcOrd="0" destOrd="0" presId="urn:microsoft.com/office/officeart/2008/layout/HorizontalMultiLevelHierarchy"/>
    <dgm:cxn modelId="{C7AE3565-9856-4239-8D25-01256B3CAB68}" type="presParOf" srcId="{86AD59CF-833B-AA46-91FD-2432FC8AF331}" destId="{C6BEDA68-C6A4-324C-A976-E4CD511D703C}" srcOrd="1" destOrd="0" presId="urn:microsoft.com/office/officeart/2008/layout/HorizontalMultiLevelHierarchy"/>
    <dgm:cxn modelId="{0A2B380A-378F-41DB-8EE1-322AE3BB5C76}" type="presParOf" srcId="{944863D1-51CE-E345-A928-2C1609EE67F7}" destId="{2A3F9D43-B0AD-FE4B-A9F4-025F27BBDCE1}" srcOrd="4" destOrd="0" presId="urn:microsoft.com/office/officeart/2008/layout/HorizontalMultiLevelHierarchy"/>
    <dgm:cxn modelId="{88A27B17-A57A-49FA-9403-859AD6A87CA9}" type="presParOf" srcId="{2A3F9D43-B0AD-FE4B-A9F4-025F27BBDCE1}" destId="{E02D7778-80F0-664E-AC6D-1919AE3E7003}" srcOrd="0" destOrd="0" presId="urn:microsoft.com/office/officeart/2008/layout/HorizontalMultiLevelHierarchy"/>
    <dgm:cxn modelId="{569CCFEA-C561-4D53-80EB-18656AB7BA6E}" type="presParOf" srcId="{944863D1-51CE-E345-A928-2C1609EE67F7}" destId="{776B1751-A6C2-1349-881E-5BCAA72D8247}" srcOrd="5" destOrd="0" presId="urn:microsoft.com/office/officeart/2008/layout/HorizontalMultiLevelHierarchy"/>
    <dgm:cxn modelId="{F2E2B7C6-0BB4-4A59-8E66-3474EFF38CC7}" type="presParOf" srcId="{776B1751-A6C2-1349-881E-5BCAA72D8247}" destId="{72310336-68AB-0A4A-8E68-6340C273FB81}" srcOrd="0" destOrd="0" presId="urn:microsoft.com/office/officeart/2008/layout/HorizontalMultiLevelHierarchy"/>
    <dgm:cxn modelId="{28DEA199-D9D1-472B-B220-721AEDA8E1A8}" type="presParOf" srcId="{776B1751-A6C2-1349-881E-5BCAA72D8247}" destId="{B3FF84E9-C2B9-B544-BD03-2D4C07E973B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F9D43-B0AD-FE4B-A9F4-025F27BBDCE1}">
      <dsp:nvSpPr>
        <dsp:cNvPr id="0" name=""/>
        <dsp:cNvSpPr/>
      </dsp:nvSpPr>
      <dsp:spPr>
        <a:xfrm>
          <a:off x="2224659" y="2520193"/>
          <a:ext cx="628233" cy="1197091"/>
        </a:xfrm>
        <a:custGeom>
          <a:avLst/>
          <a:gdLst/>
          <a:ahLst/>
          <a:cxnLst/>
          <a:rect l="0" t="0" r="0" b="0"/>
          <a:pathLst>
            <a:path>
              <a:moveTo>
                <a:pt x="0" y="0"/>
              </a:moveTo>
              <a:lnTo>
                <a:pt x="314116" y="0"/>
              </a:lnTo>
              <a:lnTo>
                <a:pt x="314116" y="1197091"/>
              </a:lnTo>
              <a:lnTo>
                <a:pt x="628233" y="1197091"/>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4978" y="3084940"/>
        <a:ext cx="67596" cy="67596"/>
      </dsp:txXfrm>
    </dsp:sp>
    <dsp:sp modelId="{C7D4348C-EEEF-8749-A4BD-8D0C3DDC02D7}">
      <dsp:nvSpPr>
        <dsp:cNvPr id="0" name=""/>
        <dsp:cNvSpPr/>
      </dsp:nvSpPr>
      <dsp:spPr>
        <a:xfrm>
          <a:off x="2224659" y="2474473"/>
          <a:ext cx="628233" cy="91440"/>
        </a:xfrm>
        <a:custGeom>
          <a:avLst/>
          <a:gdLst/>
          <a:ahLst/>
          <a:cxnLst/>
          <a:rect l="0" t="0" r="0" b="0"/>
          <a:pathLst>
            <a:path>
              <a:moveTo>
                <a:pt x="0" y="45720"/>
              </a:moveTo>
              <a:lnTo>
                <a:pt x="628233" y="45720"/>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3070" y="2504487"/>
        <a:ext cx="31411" cy="31411"/>
      </dsp:txXfrm>
    </dsp:sp>
    <dsp:sp modelId="{DC3072F1-5F9E-414B-A596-BAE9ACFD4F32}">
      <dsp:nvSpPr>
        <dsp:cNvPr id="0" name=""/>
        <dsp:cNvSpPr/>
      </dsp:nvSpPr>
      <dsp:spPr>
        <a:xfrm>
          <a:off x="2224659" y="1323101"/>
          <a:ext cx="628233" cy="1197091"/>
        </a:xfrm>
        <a:custGeom>
          <a:avLst/>
          <a:gdLst/>
          <a:ahLst/>
          <a:cxnLst/>
          <a:rect l="0" t="0" r="0" b="0"/>
          <a:pathLst>
            <a:path>
              <a:moveTo>
                <a:pt x="0" y="1197091"/>
              </a:moveTo>
              <a:lnTo>
                <a:pt x="314116" y="1197091"/>
              </a:lnTo>
              <a:lnTo>
                <a:pt x="314116" y="0"/>
              </a:lnTo>
              <a:lnTo>
                <a:pt x="628233" y="0"/>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4978" y="1887848"/>
        <a:ext cx="67596" cy="67596"/>
      </dsp:txXfrm>
    </dsp:sp>
    <dsp:sp modelId="{4524BFC5-3A80-3C45-AE24-414CC562A8A8}">
      <dsp:nvSpPr>
        <dsp:cNvPr id="0" name=""/>
        <dsp:cNvSpPr/>
      </dsp:nvSpPr>
      <dsp:spPr>
        <a:xfrm rot="16200000">
          <a:off x="-774370" y="2041356"/>
          <a:ext cx="5040386" cy="957673"/>
        </a:xfrm>
        <a:prstGeom prst="rect">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solidFill>
                <a:schemeClr val="bg1"/>
              </a:solidFill>
            </a:rPr>
            <a:t>Coherence</a:t>
          </a:r>
          <a:endParaRPr lang="en-US" sz="6500" kern="1200" dirty="0">
            <a:solidFill>
              <a:schemeClr val="bg1"/>
            </a:solidFill>
          </a:endParaRPr>
        </a:p>
      </dsp:txBody>
      <dsp:txXfrm>
        <a:off x="-774370" y="2041356"/>
        <a:ext cx="5040386" cy="957673"/>
      </dsp:txXfrm>
    </dsp:sp>
    <dsp:sp modelId="{40BDED9D-BB63-1144-9CF7-73D319A1667A}">
      <dsp:nvSpPr>
        <dsp:cNvPr id="0" name=""/>
        <dsp:cNvSpPr/>
      </dsp:nvSpPr>
      <dsp:spPr>
        <a:xfrm>
          <a:off x="2852893" y="844264"/>
          <a:ext cx="3141168" cy="95767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Level 6</a:t>
          </a:r>
          <a:endParaRPr lang="en-US" sz="6500" kern="1200" dirty="0"/>
        </a:p>
      </dsp:txBody>
      <dsp:txXfrm>
        <a:off x="2852893" y="844264"/>
        <a:ext cx="3141168" cy="957673"/>
      </dsp:txXfrm>
    </dsp:sp>
    <dsp:sp modelId="{3738B36C-E047-AE4E-B7E5-2691D8EB35BF}">
      <dsp:nvSpPr>
        <dsp:cNvPr id="0" name=""/>
        <dsp:cNvSpPr/>
      </dsp:nvSpPr>
      <dsp:spPr>
        <a:xfrm>
          <a:off x="2852893" y="2041356"/>
          <a:ext cx="3141168" cy="95767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Level 5</a:t>
          </a:r>
          <a:endParaRPr lang="en-US" sz="6500" kern="1200" dirty="0"/>
        </a:p>
      </dsp:txBody>
      <dsp:txXfrm>
        <a:off x="2852893" y="2041356"/>
        <a:ext cx="3141168" cy="957673"/>
      </dsp:txXfrm>
    </dsp:sp>
    <dsp:sp modelId="{72310336-68AB-0A4A-8E68-6340C273FB81}">
      <dsp:nvSpPr>
        <dsp:cNvPr id="0" name=""/>
        <dsp:cNvSpPr/>
      </dsp:nvSpPr>
      <dsp:spPr>
        <a:xfrm>
          <a:off x="2852893" y="3238448"/>
          <a:ext cx="3141168" cy="95767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Level 4</a:t>
          </a:r>
          <a:endParaRPr lang="en-US" sz="6500" kern="1200" dirty="0"/>
        </a:p>
      </dsp:txBody>
      <dsp:txXfrm>
        <a:off x="2852893" y="3238448"/>
        <a:ext cx="3141168" cy="95767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6332"/>
          </a:xfrm>
          <a:prstGeom prst="rect">
            <a:avLst/>
          </a:prstGeom>
        </p:spPr>
        <p:txBody>
          <a:bodyPr vert="horz" lIns="91568" tIns="45784" rIns="91568" bIns="45784" rtlCol="0"/>
          <a:lstStyle>
            <a:lvl1pPr algn="r">
              <a:defRPr sz="1200"/>
            </a:lvl1pPr>
          </a:lstStyle>
          <a:p>
            <a:fld id="{D4D4F26C-CB73-4035-80B0-9BE5D4A2FF7A}" type="datetimeFigureOut">
              <a:rPr lang="en-GB" smtClean="0"/>
              <a:t>06/06/2018</a:t>
            </a:fld>
            <a:endParaRPr lang="en-GB"/>
          </a:p>
        </p:txBody>
      </p:sp>
      <p:sp>
        <p:nvSpPr>
          <p:cNvPr id="4" name="Footer Placeholder 3"/>
          <p:cNvSpPr>
            <a:spLocks noGrp="1"/>
          </p:cNvSpPr>
          <p:nvPr>
            <p:ph type="ftr" sz="quarter" idx="2"/>
          </p:nvPr>
        </p:nvSpPr>
        <p:spPr>
          <a:xfrm>
            <a:off x="1" y="9428716"/>
            <a:ext cx="2946189" cy="496332"/>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428716"/>
            <a:ext cx="2946189" cy="496332"/>
          </a:xfrm>
          <a:prstGeom prst="rect">
            <a:avLst/>
          </a:prstGeom>
        </p:spPr>
        <p:txBody>
          <a:bodyPr vert="horz" lIns="91568" tIns="45784" rIns="91568" bIns="45784" rtlCol="0" anchor="b"/>
          <a:lstStyle>
            <a:lvl1pPr algn="r">
              <a:defRPr sz="1200"/>
            </a:lvl1pPr>
          </a:lstStyle>
          <a:p>
            <a:fld id="{69CAD850-16CB-438A-A47E-AC60E1670EA0}" type="slidenum">
              <a:rPr lang="en-GB" smtClean="0"/>
              <a:t>‹#›</a:t>
            </a:fld>
            <a:endParaRPr lang="en-GB"/>
          </a:p>
        </p:txBody>
      </p:sp>
    </p:spTree>
    <p:extLst>
      <p:ext uri="{BB962C8B-B14F-4D97-AF65-F5344CB8AC3E}">
        <p14:creationId xmlns:p14="http://schemas.microsoft.com/office/powerpoint/2010/main" val="3404580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vl1pPr>
          </a:lstStyle>
          <a:p>
            <a:fld id="{589B0E03-C90C-4258-8D02-0A4F5AC3406A}" type="datetimeFigureOut">
              <a:rPr lang="en-GB" smtClean="0"/>
              <a:t>06/06/2018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568" tIns="45784" rIns="91568" bIns="45784" rtlCol="0" anchor="b"/>
          <a:lstStyle>
            <a:lvl1pPr algn="r">
              <a:defRPr sz="1200"/>
            </a:lvl1pPr>
          </a:lstStyle>
          <a:p>
            <a:fld id="{971ABCF1-EB76-4FBC-9FD9-4DF29005E979}" type="slidenum">
              <a:rPr lang="en-GB" smtClean="0"/>
              <a:t>‹#›</a:t>
            </a:fld>
            <a:endParaRPr lang="en-GB"/>
          </a:p>
        </p:txBody>
      </p:sp>
    </p:spTree>
    <p:extLst>
      <p:ext uri="{BB962C8B-B14F-4D97-AF65-F5344CB8AC3E}">
        <p14:creationId xmlns:p14="http://schemas.microsoft.com/office/powerpoint/2010/main" val="336443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invitation to talk to you</a:t>
            </a:r>
            <a:r>
              <a:rPr lang="en-US" baseline="0" dirty="0" smtClean="0"/>
              <a:t> about an innovative assessment approach we have been using at Brunel, for which we received a Collaborative Award for Teaching Excellence, sponsored by the HEA (UK). </a:t>
            </a:r>
          </a:p>
          <a:p>
            <a:r>
              <a:rPr lang="en-US" baseline="0" dirty="0" smtClean="0"/>
              <a:t>Whilst Amanda Harvey and myself collected the award last January, this was on behalf of all the Biosciences staff, some of which you see here. </a:t>
            </a:r>
          </a:p>
          <a:p>
            <a:r>
              <a:rPr lang="en-US" baseline="0" dirty="0" smtClean="0"/>
              <a:t>IPA is used in about half of the subject areas at Brunel, but Biosciences remains the flagship.</a:t>
            </a:r>
          </a:p>
          <a:p>
            <a:endParaRPr lang="en-US" baseline="0" dirty="0" smtClean="0"/>
          </a:p>
          <a:p>
            <a:r>
              <a:rPr lang="en-US" baseline="0" dirty="0" smtClean="0"/>
              <a:t>What is it?</a:t>
            </a:r>
          </a:p>
          <a:p>
            <a:r>
              <a:rPr lang="en-US" baseline="0" dirty="0" smtClean="0"/>
              <a:t>Why we developed it?</a:t>
            </a:r>
          </a:p>
          <a:p>
            <a:r>
              <a:rPr lang="en-US" baseline="0" dirty="0" smtClean="0"/>
              <a:t>What are the outcomes?</a:t>
            </a:r>
          </a:p>
          <a:p>
            <a:r>
              <a:rPr lang="en-US" baseline="0" dirty="0" smtClean="0"/>
              <a:t>How did we do it?</a:t>
            </a:r>
          </a:p>
          <a:p>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1</a:t>
            </a:fld>
            <a:endParaRPr lang="en-GB"/>
          </a:p>
        </p:txBody>
      </p:sp>
    </p:spTree>
    <p:extLst>
      <p:ext uri="{BB962C8B-B14F-4D97-AF65-F5344CB8AC3E}">
        <p14:creationId xmlns:p14="http://schemas.microsoft.com/office/powerpoint/2010/main" val="16862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NSS also improved pre- and post-IPA. Held steady in 2016, but this year students boycotted and so no reliable data.</a:t>
            </a:r>
          </a:p>
          <a:p>
            <a:endParaRPr lang="en-US" dirty="0" smtClean="0"/>
          </a:p>
          <a:p>
            <a:r>
              <a:rPr lang="en-US" dirty="0" smtClean="0"/>
              <a:t>Outcomes good</a:t>
            </a:r>
            <a:r>
              <a:rPr lang="en-US" baseline="0" dirty="0" smtClean="0"/>
              <a:t> </a:t>
            </a:r>
            <a:r>
              <a:rPr lang="mr-IN" baseline="0" dirty="0" smtClean="0"/>
              <a:t>–</a:t>
            </a:r>
            <a:r>
              <a:rPr lang="en-US" baseline="0" dirty="0" smtClean="0"/>
              <a:t> what did we do?</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10</a:t>
            </a:fld>
            <a:endParaRPr lang="en-GB"/>
          </a:p>
        </p:txBody>
      </p:sp>
    </p:spTree>
    <p:extLst>
      <p:ext uri="{BB962C8B-B14F-4D97-AF65-F5344CB8AC3E}">
        <p14:creationId xmlns:p14="http://schemas.microsoft.com/office/powerpoint/2010/main" val="422649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regulatory changes are</a:t>
            </a:r>
            <a:r>
              <a:rPr lang="en-US" baseline="0" dirty="0" smtClean="0"/>
              <a:t> actually very simple </a:t>
            </a:r>
            <a:r>
              <a:rPr lang="mr-IN" baseline="0" dirty="0" smtClean="0"/>
              <a:t>–</a:t>
            </a:r>
            <a:r>
              <a:rPr lang="en-US" baseline="0" dirty="0" smtClean="0"/>
              <a:t> we changed from </a:t>
            </a:r>
            <a:r>
              <a:rPr lang="mr-IN" baseline="0" dirty="0" smtClean="0"/>
              <a:t>–</a:t>
            </a:r>
            <a:r>
              <a:rPr lang="en-US" baseline="0" dirty="0" smtClean="0"/>
              <a:t> to:</a:t>
            </a:r>
            <a:endParaRPr lang="en-US" dirty="0" smtClean="0"/>
          </a:p>
          <a:p>
            <a:endParaRPr lang="en-US" dirty="0" smtClean="0"/>
          </a:p>
          <a:p>
            <a:r>
              <a:rPr lang="en-US" dirty="0" smtClean="0"/>
              <a:t>Note that this description</a:t>
            </a:r>
            <a:r>
              <a:rPr lang="en-US" baseline="0" dirty="0" smtClean="0"/>
              <a:t> does not preclude modules.</a:t>
            </a:r>
            <a:endParaRPr lang="en-US" dirty="0" smtClean="0"/>
          </a:p>
          <a:p>
            <a:r>
              <a:rPr lang="en-US" dirty="0" smtClean="0"/>
              <a:t>We adhere to the UK credit framework and so each student will do</a:t>
            </a:r>
            <a:r>
              <a:rPr lang="en-US" baseline="0" dirty="0" smtClean="0"/>
              <a:t> 120 credits worth of study per year, and 120 credits worth of assessment. </a:t>
            </a:r>
          </a:p>
          <a:p>
            <a:endParaRPr lang="en-US" baseline="0" dirty="0" smtClean="0"/>
          </a:p>
          <a:p>
            <a:r>
              <a:rPr lang="en-US" baseline="0" dirty="0" smtClean="0"/>
              <a:t>This then allows us to weight the assessment independently of the study hours.</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11</a:t>
            </a:fld>
            <a:endParaRPr lang="en-GB"/>
          </a:p>
        </p:txBody>
      </p:sp>
    </p:spTree>
    <p:extLst>
      <p:ext uri="{BB962C8B-B14F-4D97-AF65-F5344CB8AC3E}">
        <p14:creationId xmlns:p14="http://schemas.microsoft.com/office/powerpoint/2010/main" val="125729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a:t>
            </a:r>
            <a:r>
              <a:rPr lang="en-US" baseline="0" dirty="0" smtClean="0"/>
              <a:t> can be described in 5 easy steps, using what has been termed backwards design (Wiggins and </a:t>
            </a:r>
            <a:r>
              <a:rPr lang="en-US" baseline="0" dirty="0" err="1" smtClean="0"/>
              <a:t>McTighe</a:t>
            </a:r>
            <a:r>
              <a:rPr lang="en-US" baseline="0" dirty="0" smtClean="0"/>
              <a:t>, 1998) </a:t>
            </a:r>
          </a:p>
          <a:p>
            <a:r>
              <a:rPr lang="en-US" baseline="0" dirty="0" smtClean="0"/>
              <a:t>1 Defining what the the purpose of the </a:t>
            </a:r>
            <a:r>
              <a:rPr lang="en-US" baseline="0" dirty="0" err="1" smtClean="0"/>
              <a:t>programme</a:t>
            </a:r>
            <a:r>
              <a:rPr lang="en-US" baseline="0" dirty="0" smtClean="0"/>
              <a:t> is. This gives you the aim.</a:t>
            </a:r>
          </a:p>
          <a:p>
            <a:pPr defTabSz="915680">
              <a:defRPr/>
            </a:pPr>
            <a:r>
              <a:rPr lang="en-US" baseline="0" dirty="0" smtClean="0"/>
              <a:t>2 Determine what the </a:t>
            </a:r>
            <a:r>
              <a:rPr lang="en-US" baseline="0" dirty="0" err="1" smtClean="0"/>
              <a:t>p</a:t>
            </a:r>
            <a:r>
              <a:rPr lang="en-US" dirty="0" err="1" smtClean="0"/>
              <a:t>rogramme</a:t>
            </a:r>
            <a:r>
              <a:rPr lang="en-US" dirty="0" smtClean="0"/>
              <a:t>-wide attributes are and define explicit outcomes </a:t>
            </a:r>
            <a:r>
              <a:rPr lang="mr-IN" dirty="0" smtClean="0"/>
              <a:t>–</a:t>
            </a:r>
            <a:r>
              <a:rPr lang="en-US" baseline="0" dirty="0" smtClean="0"/>
              <a:t> we defined Learning Outcomes for each level, </a:t>
            </a:r>
            <a:r>
              <a:rPr lang="en-US" dirty="0" smtClean="0"/>
              <a:t>but could be done for</a:t>
            </a:r>
            <a:r>
              <a:rPr lang="en-US" baseline="0" dirty="0" smtClean="0"/>
              <a:t> the </a:t>
            </a:r>
            <a:r>
              <a:rPr lang="en-US" baseline="0" dirty="0" err="1" smtClean="0"/>
              <a:t>programme</a:t>
            </a:r>
            <a:r>
              <a:rPr lang="en-US" baseline="0" dirty="0" smtClean="0"/>
              <a:t> </a:t>
            </a:r>
            <a:r>
              <a:rPr lang="en-US" dirty="0" smtClean="0"/>
              <a:t>overall to reduce summative assessment even further.</a:t>
            </a:r>
          </a:p>
          <a:p>
            <a:r>
              <a:rPr lang="en-US" dirty="0" smtClean="0"/>
              <a:t>3 Once</a:t>
            </a:r>
            <a:r>
              <a:rPr lang="en-US" baseline="0" dirty="0" smtClean="0"/>
              <a:t> the </a:t>
            </a:r>
            <a:r>
              <a:rPr lang="en-US" baseline="0" dirty="0" err="1" smtClean="0"/>
              <a:t>LOs</a:t>
            </a:r>
            <a:r>
              <a:rPr lang="en-US" baseline="0" dirty="0" smtClean="0"/>
              <a:t> have been determined you need to think about how students are going to demonstrate that they have achieved them.</a:t>
            </a:r>
          </a:p>
          <a:p>
            <a:pPr defTabSz="915680">
              <a:defRPr/>
            </a:pPr>
            <a:r>
              <a:rPr lang="en-US" baseline="0" dirty="0" smtClean="0"/>
              <a:t>This will form the assessment strategy, and for us an important factor was that they had to integrate information</a:t>
            </a:r>
          </a:p>
          <a:p>
            <a:pPr defTabSz="915680">
              <a:defRPr/>
            </a:pPr>
            <a:r>
              <a:rPr lang="en-US" baseline="0" dirty="0" smtClean="0"/>
              <a:t>4 </a:t>
            </a:r>
            <a:r>
              <a:rPr lang="en-US" dirty="0" smtClean="0"/>
              <a:t>How</a:t>
            </a:r>
            <a:r>
              <a:rPr lang="en-US" baseline="0" dirty="0" smtClean="0"/>
              <a:t> students are supported to through l</a:t>
            </a:r>
            <a:r>
              <a:rPr lang="en-US" dirty="0" smtClean="0"/>
              <a:t>ectures,</a:t>
            </a:r>
            <a:r>
              <a:rPr lang="en-US" baseline="0" dirty="0" smtClean="0"/>
              <a:t> seminars, practical classes, formative tasks to  be successful in assessments forms the teaching strategy. </a:t>
            </a:r>
          </a:p>
          <a:p>
            <a:r>
              <a:rPr lang="en-US" baseline="0" dirty="0" smtClean="0"/>
              <a:t>5 </a:t>
            </a:r>
            <a:r>
              <a:rPr lang="en-US" dirty="0" smtClean="0"/>
              <a:t>And finally, the delivery schedule is decided. </a:t>
            </a:r>
          </a:p>
          <a:p>
            <a:r>
              <a:rPr lang="en-US" dirty="0" smtClean="0"/>
              <a:t>I don’t know about you, but</a:t>
            </a:r>
            <a:r>
              <a:rPr lang="en-US" baseline="0" dirty="0" smtClean="0"/>
              <a:t> traditionally at Brunel this is often the starting point, and we have worked very hard to convince our staff that starting with what you already do is unlikely to give the innovative curriculum and exciting </a:t>
            </a:r>
            <a:r>
              <a:rPr lang="en-US" baseline="0" dirty="0" err="1" smtClean="0"/>
              <a:t>programmes</a:t>
            </a:r>
            <a:r>
              <a:rPr lang="en-US" baseline="0" dirty="0" smtClean="0"/>
              <a:t> that we should be delivering.</a:t>
            </a:r>
            <a:endParaRPr lang="en-US" dirty="0" smtClean="0"/>
          </a:p>
        </p:txBody>
      </p:sp>
      <p:sp>
        <p:nvSpPr>
          <p:cNvPr id="4" name="Slide Number Placeholder 3"/>
          <p:cNvSpPr>
            <a:spLocks noGrp="1"/>
          </p:cNvSpPr>
          <p:nvPr>
            <p:ph type="sldNum" sz="quarter" idx="10"/>
          </p:nvPr>
        </p:nvSpPr>
        <p:spPr/>
        <p:txBody>
          <a:bodyPr/>
          <a:lstStyle/>
          <a:p>
            <a:fld id="{971ABCF1-EB76-4FBC-9FD9-4DF29005E979}" type="slidenum">
              <a:rPr lang="en-GB" smtClean="0"/>
              <a:t>12</a:t>
            </a:fld>
            <a:endParaRPr lang="en-GB"/>
          </a:p>
        </p:txBody>
      </p:sp>
    </p:spTree>
    <p:extLst>
      <p:ext uri="{BB962C8B-B14F-4D97-AF65-F5344CB8AC3E}">
        <p14:creationId xmlns:p14="http://schemas.microsoft.com/office/powerpoint/2010/main" val="2316649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a:t>
            </a:r>
            <a:r>
              <a:rPr lang="en-US" baseline="0" dirty="0" smtClean="0"/>
              <a:t> by subject benchmark statement we settled on 4 broad skills areas: </a:t>
            </a:r>
          </a:p>
          <a:p>
            <a:r>
              <a:rPr lang="en-US" baseline="0" dirty="0" smtClean="0"/>
              <a:t>These did not change, but were developed to an increasing complexity from level 4 to level 6.</a:t>
            </a:r>
          </a:p>
          <a:p>
            <a:r>
              <a:rPr lang="en-US" baseline="0" dirty="0" smtClean="0"/>
              <a:t>And in describing the LOs we had due regard to Bloom’s taxonomy.</a:t>
            </a:r>
          </a:p>
          <a:p>
            <a:endParaRPr lang="en-US" baseline="0" dirty="0" smtClean="0"/>
          </a:p>
        </p:txBody>
      </p:sp>
      <p:sp>
        <p:nvSpPr>
          <p:cNvPr id="4" name="Slide Number Placeholder 3"/>
          <p:cNvSpPr>
            <a:spLocks noGrp="1"/>
          </p:cNvSpPr>
          <p:nvPr>
            <p:ph type="sldNum" sz="quarter" idx="10"/>
          </p:nvPr>
        </p:nvSpPr>
        <p:spPr/>
        <p:txBody>
          <a:bodyPr/>
          <a:lstStyle/>
          <a:p>
            <a:fld id="{971ABCF1-EB76-4FBC-9FD9-4DF29005E979}" type="slidenum">
              <a:rPr lang="en-GB" smtClean="0"/>
              <a:t>13</a:t>
            </a:fld>
            <a:endParaRPr lang="en-GB"/>
          </a:p>
        </p:txBody>
      </p:sp>
    </p:spTree>
    <p:extLst>
      <p:ext uri="{BB962C8B-B14F-4D97-AF65-F5344CB8AC3E}">
        <p14:creationId xmlns:p14="http://schemas.microsoft.com/office/powerpoint/2010/main" val="133445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in describing the LOs we had due regard to Bloom’s taxonomy.</a:t>
            </a:r>
          </a:p>
          <a:p>
            <a:endParaRPr lang="en-US" baseline="0" dirty="0" smtClean="0"/>
          </a:p>
        </p:txBody>
      </p:sp>
      <p:sp>
        <p:nvSpPr>
          <p:cNvPr id="4" name="Slide Number Placeholder 3"/>
          <p:cNvSpPr>
            <a:spLocks noGrp="1"/>
          </p:cNvSpPr>
          <p:nvPr>
            <p:ph type="sldNum" sz="quarter" idx="10"/>
          </p:nvPr>
        </p:nvSpPr>
        <p:spPr/>
        <p:txBody>
          <a:bodyPr/>
          <a:lstStyle/>
          <a:p>
            <a:fld id="{971ABCF1-EB76-4FBC-9FD9-4DF29005E979}" type="slidenum">
              <a:rPr lang="en-GB" smtClean="0"/>
              <a:t>14</a:t>
            </a:fld>
            <a:endParaRPr lang="en-GB"/>
          </a:p>
        </p:txBody>
      </p:sp>
    </p:spTree>
    <p:extLst>
      <p:ext uri="{BB962C8B-B14F-4D97-AF65-F5344CB8AC3E}">
        <p14:creationId xmlns:p14="http://schemas.microsoft.com/office/powerpoint/2010/main" val="133445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a:t>
            </a:r>
            <a:r>
              <a:rPr lang="en-US" baseline="0" dirty="0" smtClean="0"/>
              <a:t> by subject benchmark statement we settled on 4 broad skills areas: </a:t>
            </a:r>
          </a:p>
          <a:p>
            <a:r>
              <a:rPr lang="en-US" baseline="0" dirty="0" smtClean="0"/>
              <a:t>These did not change, but were developed to an increasing complexity from level 4 to level 6.</a:t>
            </a:r>
          </a:p>
          <a:p>
            <a:r>
              <a:rPr lang="en-US" baseline="0" dirty="0" smtClean="0"/>
              <a:t>And in describing the LOs we had due regard to Bloom’s taxonomy.</a:t>
            </a:r>
          </a:p>
          <a:p>
            <a:endParaRPr lang="en-US" baseline="0" dirty="0" smtClean="0"/>
          </a:p>
        </p:txBody>
      </p:sp>
      <p:sp>
        <p:nvSpPr>
          <p:cNvPr id="4" name="Slide Number Placeholder 3"/>
          <p:cNvSpPr>
            <a:spLocks noGrp="1"/>
          </p:cNvSpPr>
          <p:nvPr>
            <p:ph type="sldNum" sz="quarter" idx="10"/>
          </p:nvPr>
        </p:nvSpPr>
        <p:spPr/>
        <p:txBody>
          <a:bodyPr/>
          <a:lstStyle/>
          <a:p>
            <a:fld id="{971ABCF1-EB76-4FBC-9FD9-4DF29005E979}" type="slidenum">
              <a:rPr lang="en-GB" smtClean="0"/>
              <a:t>15</a:t>
            </a:fld>
            <a:endParaRPr lang="en-GB"/>
          </a:p>
        </p:txBody>
      </p:sp>
    </p:spTree>
    <p:extLst>
      <p:ext uri="{BB962C8B-B14F-4D97-AF65-F5344CB8AC3E}">
        <p14:creationId xmlns:p14="http://schemas.microsoft.com/office/powerpoint/2010/main" val="133445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a:t>
            </a:r>
            <a:r>
              <a:rPr lang="en-US" baseline="0" dirty="0" smtClean="0"/>
              <a:t> by QAA subject benchmark statement we settled on 4 broad skills areas: </a:t>
            </a:r>
          </a:p>
          <a:p>
            <a:r>
              <a:rPr lang="en-US" baseline="0" dirty="0" smtClean="0"/>
              <a:t>These did not change, but were developed to an increasing complexity from level 4 to level 6.</a:t>
            </a:r>
          </a:p>
          <a:p>
            <a:endParaRPr lang="en-US" dirty="0" smtClean="0"/>
          </a:p>
          <a:p>
            <a:r>
              <a:rPr lang="en-US" dirty="0" smtClean="0"/>
              <a:t>In order to ensure that assessment was fit-for-purpose</a:t>
            </a:r>
            <a:r>
              <a:rPr lang="en-US" baseline="0" dirty="0" smtClean="0"/>
              <a:t> (</a:t>
            </a:r>
            <a:r>
              <a:rPr lang="en-US" dirty="0" smtClean="0"/>
              <a:t>Sally Brown 2004) we developed a clear rationale for what and how we wanted students to demonstrate they met the LOs, and this</a:t>
            </a:r>
            <a:r>
              <a:rPr lang="en-US" baseline="0" dirty="0" smtClean="0"/>
              <a:t> gives you an idea of the type of assessments we are using:</a:t>
            </a:r>
          </a:p>
          <a:p>
            <a:endParaRPr lang="en-US" baseline="0" dirty="0" smtClean="0"/>
          </a:p>
          <a:p>
            <a:r>
              <a:rPr lang="en-US" baseline="0" dirty="0" smtClean="0"/>
              <a:t>And you can see we have tried to give a sense of progression in the requirements from Level 4-6, example is for written communication.</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16</a:t>
            </a:fld>
            <a:endParaRPr lang="en-GB"/>
          </a:p>
        </p:txBody>
      </p:sp>
    </p:spTree>
    <p:extLst>
      <p:ext uri="{BB962C8B-B14F-4D97-AF65-F5344CB8AC3E}">
        <p14:creationId xmlns:p14="http://schemas.microsoft.com/office/powerpoint/2010/main" val="133445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developed each level, and then did a vertical check to ensure there was coherence and progression, avoiding unnecessary repetition.</a:t>
            </a:r>
          </a:p>
          <a:p>
            <a:r>
              <a:rPr lang="en-US" baseline="0" dirty="0" smtClean="0"/>
              <a:t>Iterative process.</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17</a:t>
            </a:fld>
            <a:endParaRPr lang="en-GB"/>
          </a:p>
        </p:txBody>
      </p:sp>
    </p:spTree>
    <p:extLst>
      <p:ext uri="{BB962C8B-B14F-4D97-AF65-F5344CB8AC3E}">
        <p14:creationId xmlns:p14="http://schemas.microsoft.com/office/powerpoint/2010/main" val="50314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t>38</a:t>
            </a:fld>
            <a:endParaRPr lang="en-GB"/>
          </a:p>
        </p:txBody>
      </p:sp>
    </p:spTree>
    <p:extLst>
      <p:ext uri="{BB962C8B-B14F-4D97-AF65-F5344CB8AC3E}">
        <p14:creationId xmlns:p14="http://schemas.microsoft.com/office/powerpoint/2010/main" val="1110976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380" indent="-343380">
              <a:buFont typeface="Arial"/>
              <a:buChar char="•"/>
            </a:pPr>
            <a:r>
              <a:rPr lang="en-US" dirty="0">
                <a:solidFill>
                  <a:srgbClr val="00325B"/>
                </a:solidFill>
              </a:rPr>
              <a:t>Overcoming </a:t>
            </a:r>
            <a:r>
              <a:rPr lang="en-US" i="1" dirty="0">
                <a:solidFill>
                  <a:srgbClr val="00325B"/>
                </a:solidFill>
              </a:rPr>
              <a:t>“You’re messing with MY module”</a:t>
            </a:r>
          </a:p>
          <a:p>
            <a:pPr marL="343380" indent="-343380">
              <a:buFont typeface="Arial"/>
              <a:buChar char="•"/>
            </a:pPr>
            <a:endParaRPr lang="en-US" i="1" dirty="0">
              <a:solidFill>
                <a:srgbClr val="00325B"/>
              </a:solidFill>
            </a:endParaRPr>
          </a:p>
          <a:p>
            <a:pPr marL="343380" indent="-343380">
              <a:buFont typeface="Arial"/>
              <a:buChar char="•"/>
            </a:pPr>
            <a:r>
              <a:rPr lang="en-US" dirty="0">
                <a:solidFill>
                  <a:srgbClr val="00325B"/>
                </a:solidFill>
              </a:rPr>
              <a:t>Staff need to know more about what (and how) colleagues teach</a:t>
            </a:r>
          </a:p>
          <a:p>
            <a:pPr marL="343380" indent="-343380">
              <a:buFont typeface="Arial"/>
              <a:buChar char="•"/>
            </a:pPr>
            <a:r>
              <a:rPr lang="en-US" dirty="0">
                <a:solidFill>
                  <a:srgbClr val="00325B"/>
                </a:solidFill>
              </a:rPr>
              <a:t>Multiple markers for each assessment requires thorough moderation </a:t>
            </a:r>
          </a:p>
          <a:p>
            <a:pPr marL="343380" indent="-343380">
              <a:buFont typeface="Arial"/>
              <a:buChar char="•"/>
            </a:pPr>
            <a:r>
              <a:rPr lang="en-US" dirty="0">
                <a:solidFill>
                  <a:srgbClr val="00325B"/>
                </a:solidFill>
              </a:rPr>
              <a:t>Need to be creative with synoptic assessment</a:t>
            </a:r>
          </a:p>
          <a:p>
            <a:pPr marL="343380" indent="-343380">
              <a:buFont typeface="Arial"/>
              <a:buChar char="•"/>
            </a:pPr>
            <a:endParaRPr lang="en-US" dirty="0">
              <a:solidFill>
                <a:srgbClr val="00325B"/>
              </a:solidFill>
            </a:endParaRPr>
          </a:p>
          <a:p>
            <a:pPr marL="343380" indent="-343380">
              <a:buFont typeface="Arial"/>
              <a:buChar char="•"/>
            </a:pPr>
            <a:r>
              <a:rPr lang="en-US" dirty="0">
                <a:solidFill>
                  <a:srgbClr val="00325B"/>
                </a:solidFill>
              </a:rPr>
              <a:t>Weaker areas are exposed (exam only assessment units)</a:t>
            </a:r>
          </a:p>
          <a:p>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40</a:t>
            </a:fld>
            <a:endParaRPr lang="en-GB"/>
          </a:p>
        </p:txBody>
      </p:sp>
    </p:spTree>
    <p:extLst>
      <p:ext uri="{BB962C8B-B14F-4D97-AF65-F5344CB8AC3E}">
        <p14:creationId xmlns:p14="http://schemas.microsoft.com/office/powerpoint/2010/main" val="383331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David </a:t>
            </a:r>
            <a:r>
              <a:rPr lang="en-GB" dirty="0" err="1"/>
              <a:t>Boud</a:t>
            </a:r>
            <a:r>
              <a:rPr lang="en-GB" dirty="0"/>
              <a:t> (Australia)</a:t>
            </a:r>
          </a:p>
          <a:p>
            <a:r>
              <a:rPr lang="en-GB" dirty="0"/>
              <a:t>Standard based assessment – where students meet or don’t meet the requirements; clear transparency of how LOs are met;</a:t>
            </a:r>
          </a:p>
          <a:p>
            <a:r>
              <a:rPr lang="en-GB" dirty="0"/>
              <a:t>Sustainable assessment - </a:t>
            </a:r>
            <a:r>
              <a:rPr lang="en-US" dirty="0"/>
              <a:t>meets needs of the present w/o compromising students ability to meet their own future learning need </a:t>
            </a:r>
            <a:r>
              <a:rPr lang="mr-IN" dirty="0"/>
              <a:t>–</a:t>
            </a:r>
            <a:r>
              <a:rPr lang="en-US" dirty="0"/>
              <a:t> fosters long-term learning </a:t>
            </a: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971ABCF1-EB76-4FBC-9FD9-4DF29005E979}" type="slidenum">
              <a:rPr lang="en-GB" smtClean="0"/>
              <a:t>2</a:t>
            </a:fld>
            <a:endParaRPr lang="en-GB"/>
          </a:p>
        </p:txBody>
      </p:sp>
    </p:spTree>
    <p:extLst>
      <p:ext uri="{BB962C8B-B14F-4D97-AF65-F5344CB8AC3E}">
        <p14:creationId xmlns:p14="http://schemas.microsoft.com/office/powerpoint/2010/main" val="3389696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42</a:t>
            </a:fld>
            <a:endParaRPr lang="en-GB"/>
          </a:p>
        </p:txBody>
      </p:sp>
    </p:spTree>
    <p:extLst>
      <p:ext uri="{BB962C8B-B14F-4D97-AF65-F5344CB8AC3E}">
        <p14:creationId xmlns:p14="http://schemas.microsoft.com/office/powerpoint/2010/main" val="383331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1ABCF1-EB76-4FBC-9FD9-4DF29005E979}" type="slidenum">
              <a:rPr lang="en-GB" smtClean="0"/>
              <a:t>43</a:t>
            </a:fld>
            <a:endParaRPr lang="en-GB"/>
          </a:p>
        </p:txBody>
      </p:sp>
    </p:spTree>
    <p:extLst>
      <p:ext uri="{BB962C8B-B14F-4D97-AF65-F5344CB8AC3E}">
        <p14:creationId xmlns:p14="http://schemas.microsoft.com/office/powerpoint/2010/main" val="2276527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more aware of their skills and graduate</a:t>
            </a:r>
            <a:r>
              <a:rPr lang="en-US" baseline="0" dirty="0" smtClean="0"/>
              <a:t> attributes </a:t>
            </a:r>
            <a:r>
              <a:rPr lang="en-US" dirty="0" smtClean="0"/>
              <a:t>and therefore more likely to be able to demonstrate</a:t>
            </a:r>
            <a:r>
              <a:rPr lang="en-US" baseline="0" dirty="0" smtClean="0"/>
              <a:t> how they fit the role. May explain why we see better employment outcomes.</a:t>
            </a:r>
            <a:r>
              <a:rPr lang="en-US" dirty="0" smtClean="0"/>
              <a:t> </a:t>
            </a:r>
          </a:p>
          <a:p>
            <a:endParaRPr lang="en-US" dirty="0" smtClean="0"/>
          </a:p>
          <a:p>
            <a:r>
              <a:rPr lang="en-US" dirty="0" smtClean="0"/>
              <a:t>I made a big claim in</a:t>
            </a:r>
            <a:r>
              <a:rPr lang="en-US" baseline="0" dirty="0" smtClean="0"/>
              <a:t> the title of my talk </a:t>
            </a:r>
            <a:r>
              <a:rPr lang="mr-IN" baseline="0" dirty="0" smtClean="0"/>
              <a:t>–</a:t>
            </a:r>
            <a:r>
              <a:rPr lang="en-US" baseline="0" dirty="0" smtClean="0"/>
              <a:t> Better Graduates </a:t>
            </a:r>
            <a:r>
              <a:rPr lang="mr-IN" baseline="0" dirty="0" smtClean="0"/>
              <a:t>–</a:t>
            </a:r>
            <a:r>
              <a:rPr lang="en-US" baseline="0" dirty="0" smtClean="0"/>
              <a:t> I hope this demonstrates why.</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44</a:t>
            </a:fld>
            <a:endParaRPr lang="en-GB"/>
          </a:p>
        </p:txBody>
      </p:sp>
    </p:spTree>
    <p:extLst>
      <p:ext uri="{BB962C8B-B14F-4D97-AF65-F5344CB8AC3E}">
        <p14:creationId xmlns:p14="http://schemas.microsoft.com/office/powerpoint/2010/main" val="311842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t>45</a:t>
            </a:fld>
            <a:endParaRPr lang="en-GB"/>
          </a:p>
        </p:txBody>
      </p:sp>
    </p:spTree>
    <p:extLst>
      <p:ext uri="{BB962C8B-B14F-4D97-AF65-F5344CB8AC3E}">
        <p14:creationId xmlns:p14="http://schemas.microsoft.com/office/powerpoint/2010/main" val="618099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All students, irrespective of chosen options, have the same opportunities for skills development. </a:t>
            </a:r>
          </a:p>
          <a:p>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46</a:t>
            </a:fld>
            <a:endParaRPr lang="en-GB"/>
          </a:p>
        </p:txBody>
      </p:sp>
    </p:spTree>
    <p:extLst>
      <p:ext uri="{BB962C8B-B14F-4D97-AF65-F5344CB8AC3E}">
        <p14:creationId xmlns:p14="http://schemas.microsoft.com/office/powerpoint/2010/main" val="2864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t>47</a:t>
            </a:fld>
            <a:endParaRPr lang="en-GB"/>
          </a:p>
        </p:txBody>
      </p:sp>
    </p:spTree>
    <p:extLst>
      <p:ext uri="{BB962C8B-B14F-4D97-AF65-F5344CB8AC3E}">
        <p14:creationId xmlns:p14="http://schemas.microsoft.com/office/powerpoint/2010/main" val="1440337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t>48</a:t>
            </a:fld>
            <a:endParaRPr lang="en-GB"/>
          </a:p>
        </p:txBody>
      </p:sp>
    </p:spTree>
    <p:extLst>
      <p:ext uri="{BB962C8B-B14F-4D97-AF65-F5344CB8AC3E}">
        <p14:creationId xmlns:p14="http://schemas.microsoft.com/office/powerpoint/2010/main" val="12109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1ABCF1-EB76-4FBC-9FD9-4DF29005E979}" type="slidenum">
              <a:rPr lang="en-GB" smtClean="0"/>
              <a:t>49</a:t>
            </a:fld>
            <a:endParaRPr lang="en-GB"/>
          </a:p>
        </p:txBody>
      </p:sp>
    </p:spTree>
    <p:extLst>
      <p:ext uri="{BB962C8B-B14F-4D97-AF65-F5344CB8AC3E}">
        <p14:creationId xmlns:p14="http://schemas.microsoft.com/office/powerpoint/2010/main" val="3527908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invitation to talk to you</a:t>
            </a:r>
            <a:r>
              <a:rPr lang="en-US" baseline="0" dirty="0" smtClean="0"/>
              <a:t> about an innovative assessment approach we have been using at Brunel, for which we received a Collaborative Award for Teaching Excellence, sponsored by the HEA (UK). </a:t>
            </a:r>
          </a:p>
          <a:p>
            <a:r>
              <a:rPr lang="en-US" baseline="0" dirty="0" smtClean="0"/>
              <a:t>Whilst Amanda Harvey and myself collected the award last January, this was on behalf of all the Biosciences staff, some of which you see here. </a:t>
            </a:r>
          </a:p>
          <a:p>
            <a:r>
              <a:rPr lang="en-US" baseline="0" dirty="0" smtClean="0"/>
              <a:t>IPA is used in about half of the subject areas at Brunel, but Biosciences remains the flagship.</a:t>
            </a:r>
          </a:p>
          <a:p>
            <a:endParaRPr lang="en-US" baseline="0" dirty="0" smtClean="0"/>
          </a:p>
          <a:p>
            <a:r>
              <a:rPr lang="en-US" baseline="0" dirty="0" smtClean="0"/>
              <a:t>What is it?</a:t>
            </a:r>
          </a:p>
          <a:p>
            <a:r>
              <a:rPr lang="en-US" baseline="0" dirty="0" smtClean="0"/>
              <a:t>Why we developed it?</a:t>
            </a:r>
          </a:p>
          <a:p>
            <a:r>
              <a:rPr lang="en-US" baseline="0" dirty="0" smtClean="0"/>
              <a:t>What are the outcomes?</a:t>
            </a:r>
          </a:p>
          <a:p>
            <a:r>
              <a:rPr lang="en-US" baseline="0" dirty="0" smtClean="0"/>
              <a:t>How did we do it?</a:t>
            </a:r>
          </a:p>
          <a:p>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50</a:t>
            </a:fld>
            <a:endParaRPr lang="en-GB"/>
          </a:p>
        </p:txBody>
      </p:sp>
    </p:spTree>
    <p:extLst>
      <p:ext uri="{BB962C8B-B14F-4D97-AF65-F5344CB8AC3E}">
        <p14:creationId xmlns:p14="http://schemas.microsoft.com/office/powerpoint/2010/main" val="383175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Brunel we deliver a core Biomedical</a:t>
            </a:r>
            <a:r>
              <a:rPr lang="en-US" baseline="0" dirty="0" smtClean="0"/>
              <a:t> Sciences </a:t>
            </a:r>
            <a:r>
              <a:rPr lang="en-US" baseline="0" dirty="0" err="1" smtClean="0"/>
              <a:t>programme</a:t>
            </a:r>
            <a:r>
              <a:rPr lang="en-US" baseline="0" dirty="0" smtClean="0"/>
              <a:t>, with a number of specialist pathways that so that students can tailor their degree according to their interests.</a:t>
            </a:r>
          </a:p>
          <a:p>
            <a:r>
              <a:rPr lang="en-US" baseline="0" dirty="0" smtClean="0"/>
              <a:t>In 2010, this was a typical science </a:t>
            </a:r>
            <a:r>
              <a:rPr lang="en-US" baseline="0" dirty="0" err="1" smtClean="0"/>
              <a:t>programme</a:t>
            </a:r>
            <a:r>
              <a:rPr lang="en-US" baseline="0" dirty="0" smtClean="0"/>
              <a:t> with many assessments, often for small credits, and student numbers </a:t>
            </a:r>
            <a:r>
              <a:rPr lang="en-US" dirty="0" smtClean="0"/>
              <a:t>had doubled without a corresponding change in assessment practice</a:t>
            </a:r>
            <a:r>
              <a:rPr lang="en-US" baseline="0" dirty="0" smtClean="0"/>
              <a:t> </a:t>
            </a:r>
            <a:r>
              <a:rPr lang="mr-IN" baseline="0" dirty="0" smtClean="0"/>
              <a:t>–</a:t>
            </a:r>
            <a:r>
              <a:rPr lang="en-US" baseline="0" dirty="0" smtClean="0"/>
              <a:t> so a heavy assessment burden both for students and staff.</a:t>
            </a:r>
          </a:p>
          <a:p>
            <a:endParaRPr lang="en-US" baseline="0" dirty="0" smtClean="0"/>
          </a:p>
          <a:p>
            <a:r>
              <a:rPr lang="en-US" baseline="0" dirty="0" smtClean="0"/>
              <a:t>We were also increasingly aware of the need to improve graduate attributes, i.e. the skills they can demonstrate on graduation, in particular the </a:t>
            </a:r>
            <a:r>
              <a:rPr lang="en-US" u="sng" baseline="0" dirty="0" smtClean="0"/>
              <a:t>application</a:t>
            </a:r>
            <a:r>
              <a:rPr lang="en-US" baseline="0" dirty="0" smtClean="0"/>
              <a:t> of knowledge, as well as developing a greater range of skills, and to try to tackle the </a:t>
            </a:r>
            <a:r>
              <a:rPr lang="en-US" baseline="0" dirty="0" err="1" smtClean="0"/>
              <a:t>compartamentalised</a:t>
            </a:r>
            <a:r>
              <a:rPr lang="en-US" baseline="0" dirty="0" smtClean="0"/>
              <a:t> learning that is often so evident in students in a modular system.</a:t>
            </a:r>
          </a:p>
          <a:p>
            <a:endParaRPr lang="en-US" baseline="0" dirty="0" smtClean="0"/>
          </a:p>
          <a:p>
            <a:r>
              <a:rPr lang="en-US" baseline="0" dirty="0" smtClean="0"/>
              <a:t>At the same time, changes to our Academic regulations had facilitated uncoupling teaching and assessment</a:t>
            </a:r>
          </a:p>
        </p:txBody>
      </p:sp>
      <p:sp>
        <p:nvSpPr>
          <p:cNvPr id="4" name="Slide Number Placeholder 3"/>
          <p:cNvSpPr>
            <a:spLocks noGrp="1"/>
          </p:cNvSpPr>
          <p:nvPr>
            <p:ph type="sldNum" sz="quarter" idx="10"/>
          </p:nvPr>
        </p:nvSpPr>
        <p:spPr/>
        <p:txBody>
          <a:bodyPr/>
          <a:lstStyle/>
          <a:p>
            <a:fld id="{971ABCF1-EB76-4FBC-9FD9-4DF29005E979}" type="slidenum">
              <a:rPr lang="en-GB" smtClean="0"/>
              <a:t>3</a:t>
            </a:fld>
            <a:endParaRPr lang="en-GB"/>
          </a:p>
        </p:txBody>
      </p:sp>
    </p:spTree>
    <p:extLst>
      <p:ext uri="{BB962C8B-B14F-4D97-AF65-F5344CB8AC3E}">
        <p14:creationId xmlns:p14="http://schemas.microsoft.com/office/powerpoint/2010/main" val="74735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module</a:t>
            </a:r>
          </a:p>
          <a:p>
            <a:endParaRPr lang="en-GB" dirty="0" smtClean="0"/>
          </a:p>
          <a:p>
            <a:r>
              <a:rPr lang="en-GB" dirty="0" smtClean="0"/>
              <a:t>….. </a:t>
            </a:r>
            <a:r>
              <a:rPr lang="en-US" dirty="0" smtClean="0"/>
              <a:t>allows us to move away from a structure</a:t>
            </a:r>
            <a:r>
              <a:rPr lang="en-US" baseline="0" dirty="0" smtClean="0"/>
              <a:t> where teaching and assessment is contained within single modules, to one where assessment is separated from the teaching. Tried to illustrate how assessment can then require integration of information from a teaching activities that may be delivered across a range of modules..</a:t>
            </a:r>
          </a:p>
          <a:p>
            <a:r>
              <a:rPr lang="en-US" baseline="0" dirty="0" smtClean="0"/>
              <a:t>This is reflective of real life </a:t>
            </a:r>
            <a:r>
              <a:rPr lang="mr-IN" baseline="0" dirty="0" smtClean="0"/>
              <a:t>…</a:t>
            </a:r>
            <a:r>
              <a:rPr lang="en-GB" baseline="0" dirty="0" smtClean="0"/>
              <a:t>.</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4</a:t>
            </a:fld>
            <a:endParaRPr lang="en-GB"/>
          </a:p>
        </p:txBody>
      </p:sp>
    </p:spTree>
    <p:extLst>
      <p:ext uri="{BB962C8B-B14F-4D97-AF65-F5344CB8AC3E}">
        <p14:creationId xmlns:p14="http://schemas.microsoft.com/office/powerpoint/2010/main" val="424903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telling you about</a:t>
            </a:r>
            <a:r>
              <a:rPr lang="en-US" baseline="0" dirty="0" smtClean="0"/>
              <a:t> how we made the changes, I want to give you the outcomes and perhaps pique your interest!</a:t>
            </a:r>
          </a:p>
          <a:p>
            <a:r>
              <a:rPr lang="en-US" baseline="0" dirty="0" smtClean="0"/>
              <a:t>In 2010, staff in Biosciences were marking ~10,000 pieces of work each year. This reduced to about 3000 pieces after IPA.</a:t>
            </a:r>
          </a:p>
          <a:p>
            <a:endParaRPr lang="en-US" baseline="0" dirty="0" smtClean="0"/>
          </a:p>
          <a:p>
            <a:r>
              <a:rPr lang="en-US" baseline="0" dirty="0" smtClean="0"/>
              <a:t>We moved away from assessment that tested knowledge to ones that developed </a:t>
            </a:r>
            <a:r>
              <a:rPr lang="mr-IN" baseline="0" dirty="0" smtClean="0"/>
              <a:t>…</a:t>
            </a:r>
            <a:r>
              <a:rPr lang="en-GB" baseline="0" dirty="0" smtClean="0"/>
              <a:t>..</a:t>
            </a:r>
          </a:p>
          <a:p>
            <a:endParaRPr lang="en-GB" baseline="0" dirty="0" smtClean="0"/>
          </a:p>
          <a:p>
            <a:r>
              <a:rPr lang="en-GB" baseline="0" dirty="0" smtClean="0"/>
              <a:t>We made sure that all students had the same opportunities to develop skills irrespective of optional modules studied, and we have seen improved outcomes: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5</a:t>
            </a:fld>
            <a:endParaRPr lang="en-GB"/>
          </a:p>
        </p:txBody>
      </p:sp>
    </p:spTree>
    <p:extLst>
      <p:ext uri="{BB962C8B-B14F-4D97-AF65-F5344CB8AC3E}">
        <p14:creationId xmlns:p14="http://schemas.microsoft.com/office/powerpoint/2010/main" val="188237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a:t>
            </a:r>
            <a:r>
              <a:rPr lang="en-US" baseline="0" dirty="0" smtClean="0"/>
              <a:t> in good degrees.</a:t>
            </a:r>
            <a:endParaRPr lang="en-US" dirty="0" smtClean="0"/>
          </a:p>
          <a:p>
            <a:r>
              <a:rPr lang="en-US" dirty="0" smtClean="0"/>
              <a:t>Introduced for new starters in September 2011,</a:t>
            </a:r>
            <a:r>
              <a:rPr lang="en-US" baseline="0" dirty="0" smtClean="0"/>
              <a:t> so first graduates would come through in summer 2014; however we have placements and so this cohort was a mix of those subject to new and old assessment regime. Summer 2015 was the first year where all graduates had followed IPA.</a:t>
            </a:r>
          </a:p>
          <a:p>
            <a:endParaRPr lang="en-US" baseline="0" dirty="0" smtClean="0"/>
          </a:p>
          <a:p>
            <a:r>
              <a:rPr lang="en-US" baseline="0" dirty="0" smtClean="0"/>
              <a:t>This year’s data has not been </a:t>
            </a:r>
            <a:r>
              <a:rPr lang="en-US" baseline="0" dirty="0" err="1" smtClean="0"/>
              <a:t>finalised</a:t>
            </a:r>
            <a:r>
              <a:rPr lang="en-US" baseline="0" dirty="0" smtClean="0"/>
              <a:t> yet as we are awaiting outcomes from reassessment, but it looks to be in line. Whilst I don’t want to put too much emphasis on this data as the assessment tasks were changed, we believe that with fewer pieces of assessments they become more high stakes for students, who take them more seriously. Crucially students have the time to work on them. To support fewer assessments, there are formative feedback provided on various tasks, and so students are also better supported. </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6</a:t>
            </a:fld>
            <a:endParaRPr lang="en-GB"/>
          </a:p>
        </p:txBody>
      </p:sp>
    </p:spTree>
    <p:extLst>
      <p:ext uri="{BB962C8B-B14F-4D97-AF65-F5344CB8AC3E}">
        <p14:creationId xmlns:p14="http://schemas.microsoft.com/office/powerpoint/2010/main" val="347449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just started to</a:t>
            </a:r>
            <a:r>
              <a:rPr lang="en-GB" baseline="0" dirty="0" smtClean="0"/>
              <a:t> look at different groups of students, and the overall picture is that improved outcome is observed for all groups, and whilst the attainment gap still persists, it is reduced.</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7</a:t>
            </a:fld>
            <a:endParaRPr lang="en-GB"/>
          </a:p>
        </p:txBody>
      </p:sp>
    </p:spTree>
    <p:extLst>
      <p:ext uri="{BB962C8B-B14F-4D97-AF65-F5344CB8AC3E}">
        <p14:creationId xmlns:p14="http://schemas.microsoft.com/office/powerpoint/2010/main" val="422649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a more interesting  measure is the DLHE graduate level outcomes data, which shows that an increased proportion (10%) of Biomed graduates had positive</a:t>
            </a:r>
            <a:r>
              <a:rPr lang="en-US" baseline="0" dirty="0" smtClean="0"/>
              <a:t> outcomes after experiencing IPA </a:t>
            </a:r>
            <a:r>
              <a:rPr lang="en-US" baseline="0" dirty="0" err="1" smtClean="0"/>
              <a:t>programme</a:t>
            </a:r>
            <a:r>
              <a:rPr lang="en-US" baseline="0" dirty="0" smtClean="0"/>
              <a:t>, compared to the modular </a:t>
            </a:r>
            <a:r>
              <a:rPr lang="en-US" baseline="0" dirty="0" err="1" smtClean="0"/>
              <a:t>programme</a:t>
            </a:r>
            <a:r>
              <a:rPr lang="en-US" baseline="0" dirty="0" smtClean="0"/>
              <a:t>. There is a reduction in unemployment and non-graduate work. </a:t>
            </a:r>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8</a:t>
            </a:fld>
            <a:endParaRPr lang="en-GB"/>
          </a:p>
        </p:txBody>
      </p:sp>
    </p:spTree>
    <p:extLst>
      <p:ext uri="{BB962C8B-B14F-4D97-AF65-F5344CB8AC3E}">
        <p14:creationId xmlns:p14="http://schemas.microsoft.com/office/powerpoint/2010/main" val="357336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students</a:t>
            </a:r>
            <a:r>
              <a:rPr lang="en-US" baseline="0" dirty="0" smtClean="0"/>
              <a:t> report via additional questions in the DLHE survey that they are better prepared for employment, compared to the </a:t>
            </a:r>
            <a:r>
              <a:rPr lang="en-US" baseline="0" dirty="0" err="1" smtClean="0"/>
              <a:t>dept</a:t>
            </a:r>
            <a:r>
              <a:rPr lang="en-US" baseline="0" dirty="0" smtClean="0"/>
              <a:t> as a whole. </a:t>
            </a:r>
          </a:p>
          <a:p>
            <a:endParaRPr lang="en-US" dirty="0"/>
          </a:p>
        </p:txBody>
      </p:sp>
      <p:sp>
        <p:nvSpPr>
          <p:cNvPr id="4" name="Slide Number Placeholder 3"/>
          <p:cNvSpPr>
            <a:spLocks noGrp="1"/>
          </p:cNvSpPr>
          <p:nvPr>
            <p:ph type="sldNum" sz="quarter" idx="10"/>
          </p:nvPr>
        </p:nvSpPr>
        <p:spPr/>
        <p:txBody>
          <a:bodyPr/>
          <a:lstStyle/>
          <a:p>
            <a:fld id="{971ABCF1-EB76-4FBC-9FD9-4DF29005E979}" type="slidenum">
              <a:rPr lang="en-GB" smtClean="0"/>
              <a:t>9</a:t>
            </a:fld>
            <a:endParaRPr lang="en-GB"/>
          </a:p>
        </p:txBody>
      </p:sp>
    </p:spTree>
    <p:extLst>
      <p:ext uri="{BB962C8B-B14F-4D97-AF65-F5344CB8AC3E}">
        <p14:creationId xmlns:p14="http://schemas.microsoft.com/office/powerpoint/2010/main" val="2709953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64088" y="0"/>
            <a:ext cx="3779912" cy="6858000"/>
          </a:xfrm>
        </p:spPr>
        <p:txBody>
          <a:bodyPr/>
          <a:lstStyle/>
          <a:p>
            <a:endParaRPr lang="en-GB"/>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4207" r="34250"/>
          <a:stretch/>
        </p:blipFill>
        <p:spPr>
          <a:xfrm>
            <a:off x="4802814" y="0"/>
            <a:ext cx="633281" cy="6858000"/>
          </a:xfrm>
          <a:prstGeom prst="rect">
            <a:avLst/>
          </a:prstGeom>
          <a:solidFill>
            <a:schemeClr val="accent1"/>
          </a:solidFill>
        </p:spPr>
      </p:pic>
      <p:grpSp>
        <p:nvGrpSpPr>
          <p:cNvPr id="8" name="Group 7"/>
          <p:cNvGrpSpPr/>
          <p:nvPr userDrawn="1"/>
        </p:nvGrpSpPr>
        <p:grpSpPr>
          <a:xfrm>
            <a:off x="4343892" y="1"/>
            <a:ext cx="458887" cy="6858000"/>
            <a:chOff x="8924955" y="2492896"/>
            <a:chExt cx="94075" cy="2544655"/>
          </a:xfrm>
        </p:grpSpPr>
        <p:sp>
          <p:nvSpPr>
            <p:cNvPr id="11" name="Rectangle 10"/>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8996171" y="2492896"/>
              <a:ext cx="2285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293549" y="2130425"/>
            <a:ext cx="4084912" cy="1470025"/>
          </a:xfrm>
        </p:spPr>
        <p:txBody>
          <a:bodyPr lIns="36000" rIns="36000">
            <a:normAutofit/>
          </a:bodyPr>
          <a:lstStyle>
            <a:lvl1pPr algn="l">
              <a:defRPr sz="3000"/>
            </a:lvl1pPr>
          </a:lstStyle>
          <a:p>
            <a:r>
              <a:rPr lang="en-US" dirty="0" smtClean="0"/>
              <a:t>Click to edit Master title style</a:t>
            </a:r>
            <a:endParaRPr lang="en-GB" dirty="0"/>
          </a:p>
        </p:txBody>
      </p:sp>
      <p:sp>
        <p:nvSpPr>
          <p:cNvPr id="3" name="Subtitle 2"/>
          <p:cNvSpPr>
            <a:spLocks noGrp="1"/>
          </p:cNvSpPr>
          <p:nvPr>
            <p:ph type="subTitle" idx="1"/>
          </p:nvPr>
        </p:nvSpPr>
        <p:spPr>
          <a:xfrm>
            <a:off x="293549" y="3620616"/>
            <a:ext cx="4084911" cy="1752600"/>
          </a:xfrm>
        </p:spPr>
        <p:txBody>
          <a:bodyPr lIns="36000" rIns="36000">
            <a:normAutofit/>
          </a:bodyPr>
          <a:lstStyle>
            <a:lvl1pPr marL="0" indent="0" algn="l">
              <a:buNone/>
              <a:defRPr sz="16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66" y="295900"/>
            <a:ext cx="1842827" cy="677446"/>
          </a:xfrm>
          <a:prstGeom prst="rect">
            <a:avLst/>
          </a:prstGeom>
        </p:spPr>
      </p:pic>
    </p:spTree>
    <p:extLst>
      <p:ext uri="{BB962C8B-B14F-4D97-AF65-F5344CB8AC3E}">
        <p14:creationId xmlns:p14="http://schemas.microsoft.com/office/powerpoint/2010/main" val="396775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4pt Blu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2400">
                <a:solidFill>
                  <a:schemeClr val="accent1"/>
                </a:solidFill>
              </a:defRPr>
            </a:lvl1pPr>
            <a:lvl2pPr marL="457200" indent="0">
              <a:buNone/>
              <a:defRPr sz="2000">
                <a:solidFill>
                  <a:schemeClr val="accent1"/>
                </a:solidFill>
              </a:defRPr>
            </a:lvl2pPr>
            <a:lvl3pPr marL="914400" indent="0">
              <a:buNone/>
              <a:defRPr sz="1800">
                <a:solidFill>
                  <a:schemeClr val="accent1"/>
                </a:solidFill>
              </a:defRPr>
            </a:lvl3pPr>
            <a:lvl4pPr marL="1371600" indent="0">
              <a:buNone/>
              <a:defRPr sz="1600">
                <a:solidFill>
                  <a:schemeClr val="accent1"/>
                </a:solidFill>
              </a:defRPr>
            </a:lvl4pPr>
            <a:lvl5pPr marL="1828800" indent="0">
              <a:buNone/>
              <a:defRPr sz="16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F95EB17-06C6-4232-B375-440704522892}" type="datetime4">
              <a:rPr lang="en-GB" smtClean="0"/>
              <a:t>06 June 2018</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872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Picture Placeholder 10"/>
          <p:cNvSpPr>
            <a:spLocks noGrp="1"/>
          </p:cNvSpPr>
          <p:nvPr>
            <p:ph type="pic" sz="quarter" idx="14"/>
          </p:nvPr>
        </p:nvSpPr>
        <p:spPr>
          <a:xfrm>
            <a:off x="323850" y="1844675"/>
            <a:ext cx="5688310" cy="4392637"/>
          </a:xfrm>
        </p:spPr>
        <p:txBody>
          <a:bodyPr/>
          <a:lstStyle/>
          <a:p>
            <a:endParaRPr lang="en-GB"/>
          </a:p>
        </p:txBody>
      </p:sp>
      <p:sp>
        <p:nvSpPr>
          <p:cNvPr id="9" name="Date Placeholder 8"/>
          <p:cNvSpPr>
            <a:spLocks noGrp="1"/>
          </p:cNvSpPr>
          <p:nvPr>
            <p:ph type="dt" sz="half" idx="15"/>
          </p:nvPr>
        </p:nvSpPr>
        <p:spPr/>
        <p:txBody>
          <a:bodyPr/>
          <a:lstStyle/>
          <a:p>
            <a:fld id="{0D94F3F4-7326-4768-80B1-DA9CB78CFC5D}" type="datetime4">
              <a:rPr lang="en-GB" smtClean="0"/>
              <a:t>06 June 2018</a:t>
            </a:fld>
            <a:endParaRPr lang="en-GB" dirty="0"/>
          </a:p>
        </p:txBody>
      </p:sp>
      <p:sp>
        <p:nvSpPr>
          <p:cNvPr id="10" name="Footer Placeholder 9"/>
          <p:cNvSpPr>
            <a:spLocks noGrp="1"/>
          </p:cNvSpPr>
          <p:nvPr>
            <p:ph type="ftr" sz="quarter" idx="16"/>
          </p:nvPr>
        </p:nvSpPr>
        <p:spPr/>
        <p:txBody>
          <a:bodyPr/>
          <a:lstStyle/>
          <a:p>
            <a:r>
              <a:rPr lang="en-GB" smtClean="0"/>
              <a:t>Presentation Title</a:t>
            </a:r>
            <a:endParaRPr lang="en-GB" dirty="0"/>
          </a:p>
        </p:txBody>
      </p:sp>
      <p:sp>
        <p:nvSpPr>
          <p:cNvPr id="11" name="Slide Number Placeholder 10"/>
          <p:cNvSpPr>
            <a:spLocks noGrp="1"/>
          </p:cNvSpPr>
          <p:nvPr>
            <p:ph type="sldNum" sz="quarter" idx="17"/>
          </p:nvPr>
        </p:nvSpPr>
        <p:spPr/>
        <p:txBody>
          <a:bodyPr/>
          <a:lstStyle/>
          <a:p>
            <a:fld id="{786194A1-5B28-41B4-A256-7AB656992733}" type="slidenum">
              <a:rPr lang="en-GB" smtClean="0"/>
              <a:pPr/>
              <a:t>‹#›</a:t>
            </a:fld>
            <a:endParaRPr lang="en-GB"/>
          </a:p>
        </p:txBody>
      </p:sp>
    </p:spTree>
    <p:extLst>
      <p:ext uri="{BB962C8B-B14F-4D97-AF65-F5344CB8AC3E}">
        <p14:creationId xmlns:p14="http://schemas.microsoft.com/office/powerpoint/2010/main" val="3206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5CEEF1-EBA6-4FE0-BD3F-2AEC7C213697}" type="datetime4">
              <a:rPr lang="en-GB" smtClean="0"/>
              <a:t>06 June 2018</a:t>
            </a:fld>
            <a:endParaRPr lang="en-GB"/>
          </a:p>
        </p:txBody>
      </p:sp>
      <p:sp>
        <p:nvSpPr>
          <p:cNvPr id="4" name="Footer Placeholder 3"/>
          <p:cNvSpPr>
            <a:spLocks noGrp="1"/>
          </p:cNvSpPr>
          <p:nvPr>
            <p:ph type="ftr" sz="quarter" idx="11"/>
          </p:nvPr>
        </p:nvSpPr>
        <p:spPr/>
        <p:txBody>
          <a:bodyPr/>
          <a:lstStyle/>
          <a:p>
            <a:r>
              <a:rPr lang="en-GB" smtClean="0"/>
              <a:t>Presentation Title</a:t>
            </a:r>
            <a:endParaRPr lang="en-GB"/>
          </a:p>
        </p:txBody>
      </p:sp>
      <p:sp>
        <p:nvSpPr>
          <p:cNvPr id="5" name="Slide Number Placeholder 4"/>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896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F131E-429A-4FBD-A740-D89CA188F899}" type="datetime4">
              <a:rPr lang="en-GB" smtClean="0"/>
              <a:t>06 June 2018</a:t>
            </a:fld>
            <a:endParaRPr lang="en-GB"/>
          </a:p>
        </p:txBody>
      </p:sp>
      <p:sp>
        <p:nvSpPr>
          <p:cNvPr id="3" name="Footer Placeholder 2"/>
          <p:cNvSpPr>
            <a:spLocks noGrp="1"/>
          </p:cNvSpPr>
          <p:nvPr>
            <p:ph type="ftr" sz="quarter" idx="11"/>
          </p:nvPr>
        </p:nvSpPr>
        <p:spPr/>
        <p:txBody>
          <a:bodyPr/>
          <a:lstStyle/>
          <a:p>
            <a:r>
              <a:rPr lang="en-GB" smtClean="0"/>
              <a:t>Presentation Title</a:t>
            </a:r>
            <a:endParaRPr lang="en-GB"/>
          </a:p>
        </p:txBody>
      </p:sp>
      <p:sp>
        <p:nvSpPr>
          <p:cNvPr id="4" name="Slide Number Placeholder 3"/>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23590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6497" b="9666"/>
          <a:stretch/>
        </p:blipFill>
        <p:spPr>
          <a:xfrm>
            <a:off x="0" y="0"/>
            <a:ext cx="8271538" cy="6858001"/>
          </a:xfrm>
          <a:prstGeom prst="rect">
            <a:avLst/>
          </a:prstGeom>
        </p:spPr>
      </p:pic>
      <p:grpSp>
        <p:nvGrpSpPr>
          <p:cNvPr id="6" name="Group 5"/>
          <p:cNvGrpSpPr/>
          <p:nvPr userDrawn="1"/>
        </p:nvGrpSpPr>
        <p:grpSpPr>
          <a:xfrm>
            <a:off x="8235165" y="1"/>
            <a:ext cx="916469" cy="6858000"/>
            <a:chOff x="8271538" y="1"/>
            <a:chExt cx="916469" cy="6858000"/>
          </a:xfrm>
        </p:grpSpPr>
        <p:sp>
          <p:nvSpPr>
            <p:cNvPr id="5" name="Rectangle 4"/>
            <p:cNvSpPr/>
            <p:nvPr userDrawn="1"/>
          </p:nvSpPr>
          <p:spPr>
            <a:xfrm>
              <a:off x="8554691" y="1"/>
              <a:ext cx="63331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8271538" y="1"/>
              <a:ext cx="2832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293548" y="2130425"/>
            <a:ext cx="5286563" cy="2018655"/>
          </a:xfrm>
        </p:spPr>
        <p:txBody>
          <a:bodyPr lIns="36000" rIns="36000">
            <a:normAutofit/>
          </a:bodyPr>
          <a:lstStyle>
            <a:lvl1pPr algn="l">
              <a:defRPr sz="36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199057" y="4996263"/>
            <a:ext cx="4084911" cy="1752600"/>
          </a:xfrm>
        </p:spPr>
        <p:txBody>
          <a:bodyPr lIns="36000" rIns="36000" anchor="b">
            <a:normAutofit/>
          </a:bodyPr>
          <a:lstStyle>
            <a:lvl1pPr marL="0" indent="0" algn="l">
              <a:buNone/>
              <a:defRPr sz="8800" b="0" spc="-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No.</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67" y="295900"/>
            <a:ext cx="1842824" cy="677445"/>
          </a:xfrm>
          <a:prstGeom prst="rect">
            <a:avLst/>
          </a:prstGeom>
        </p:spPr>
      </p:pic>
    </p:spTree>
    <p:extLst>
      <p:ext uri="{BB962C8B-B14F-4D97-AF65-F5344CB8AC3E}">
        <p14:creationId xmlns:p14="http://schemas.microsoft.com/office/powerpoint/2010/main" val="121152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683" b="15890"/>
          <a:stretch/>
        </p:blipFill>
        <p:spPr>
          <a:xfrm>
            <a:off x="0" y="1"/>
            <a:ext cx="8413180" cy="6858000"/>
          </a:xfrm>
          <a:prstGeom prst="rect">
            <a:avLst/>
          </a:prstGeom>
        </p:spPr>
      </p:pic>
      <p:sp>
        <p:nvSpPr>
          <p:cNvPr id="2" name="Title 1"/>
          <p:cNvSpPr>
            <a:spLocks noGrp="1"/>
          </p:cNvSpPr>
          <p:nvPr>
            <p:ph type="ctrTitle"/>
          </p:nvPr>
        </p:nvSpPr>
        <p:spPr>
          <a:xfrm>
            <a:off x="293548" y="2130425"/>
            <a:ext cx="5286563" cy="2018655"/>
          </a:xfrm>
        </p:spPr>
        <p:txBody>
          <a:bodyPr lIns="36000" rIns="36000">
            <a:normAutofit/>
          </a:bodyPr>
          <a:lstStyle>
            <a:lvl1pPr algn="l">
              <a:defRPr sz="36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199057" y="4996263"/>
            <a:ext cx="4084911" cy="1752600"/>
          </a:xfrm>
        </p:spPr>
        <p:txBody>
          <a:bodyPr lIns="36000" rIns="36000" anchor="b">
            <a:normAutofit/>
          </a:bodyPr>
          <a:lstStyle>
            <a:lvl1pPr marL="0" indent="0" algn="l">
              <a:buNone/>
              <a:defRPr sz="8800" b="0" spc="-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No.</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67" y="295900"/>
            <a:ext cx="1842824" cy="677445"/>
          </a:xfrm>
          <a:prstGeom prst="rect">
            <a:avLst/>
          </a:prstGeom>
        </p:spPr>
      </p:pic>
      <p:grpSp>
        <p:nvGrpSpPr>
          <p:cNvPr id="11" name="Group 10"/>
          <p:cNvGrpSpPr/>
          <p:nvPr userDrawn="1"/>
        </p:nvGrpSpPr>
        <p:grpSpPr>
          <a:xfrm>
            <a:off x="8235165" y="1"/>
            <a:ext cx="916469" cy="6858000"/>
            <a:chOff x="8271538" y="1"/>
            <a:chExt cx="916469" cy="6858000"/>
          </a:xfrm>
        </p:grpSpPr>
        <p:sp>
          <p:nvSpPr>
            <p:cNvPr id="12" name="Rectangle 11"/>
            <p:cNvSpPr/>
            <p:nvPr userDrawn="1"/>
          </p:nvSpPr>
          <p:spPr>
            <a:xfrm>
              <a:off x="8554691" y="1"/>
              <a:ext cx="63331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flipH="1">
              <a:off x="8271538" y="1"/>
              <a:ext cx="2832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626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F2AF39-F53C-4E00-924A-075C5FABD984}" type="datetime4">
              <a:rPr lang="en-GB" smtClean="0"/>
              <a:t>06 June 2018</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39312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403860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427984" y="1772816"/>
            <a:ext cx="403860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9EF5E671-99CD-4177-8DBC-0CF7E502D28B}" type="datetime4">
              <a:rPr lang="en-GB" smtClean="0"/>
              <a:t>06 June 2018</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336918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5436278"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5065BC2-2DAA-4D80-B2E4-0F86901ECE4F}" type="datetime4">
              <a:rPr lang="en-GB" smtClean="0"/>
              <a:t>06 June 2018</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29906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 Horizontal righ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356407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211960" y="1772817"/>
            <a:ext cx="4254624" cy="22418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DEBB757-A882-40E6-9573-0CE4F2ECDB20}" type="datetime4">
              <a:rPr lang="en-GB" smtClean="0"/>
              <a:t>06 June 2018</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t>‹#›</a:t>
            </a:fld>
            <a:endParaRPr lang="en-GB"/>
          </a:p>
        </p:txBody>
      </p:sp>
      <p:sp>
        <p:nvSpPr>
          <p:cNvPr id="10" name="Content Placeholder 3"/>
          <p:cNvSpPr>
            <a:spLocks noGrp="1"/>
          </p:cNvSpPr>
          <p:nvPr>
            <p:ph sz="half" idx="14"/>
          </p:nvPr>
        </p:nvSpPr>
        <p:spPr>
          <a:xfrm>
            <a:off x="4211960" y="4139528"/>
            <a:ext cx="4254624" cy="22418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2845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eft - Vertical righ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356407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924176" y="1772816"/>
            <a:ext cx="2232000" cy="3384376"/>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BB6139EF-FFC8-4ECA-877C-C6DEDC2F8671}" type="datetime4">
              <a:rPr lang="en-GB" smtClean="0"/>
              <a:t>06 June 2018</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t>‹#›</a:t>
            </a:fld>
            <a:endParaRPr lang="en-GB"/>
          </a:p>
        </p:txBody>
      </p:sp>
      <p:sp>
        <p:nvSpPr>
          <p:cNvPr id="10" name="Content Placeholder 3"/>
          <p:cNvSpPr>
            <a:spLocks noGrp="1"/>
          </p:cNvSpPr>
          <p:nvPr>
            <p:ph sz="half" idx="14"/>
          </p:nvPr>
        </p:nvSpPr>
        <p:spPr>
          <a:xfrm>
            <a:off x="6228432" y="1772816"/>
            <a:ext cx="2232000" cy="3384376"/>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6779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Image &amp; text ">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fld id="{F618F212-E481-44F7-B42C-806BFC6E29C3}" type="datetime4">
              <a:rPr lang="en-GB" smtClean="0"/>
              <a:t>06 June 2018</a:t>
            </a:fld>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t>‹#›</a:t>
            </a:fld>
            <a:endParaRPr lang="en-GB"/>
          </a:p>
        </p:txBody>
      </p:sp>
      <p:sp>
        <p:nvSpPr>
          <p:cNvPr id="11" name="Picture Placeholder 10"/>
          <p:cNvSpPr>
            <a:spLocks noGrp="1"/>
          </p:cNvSpPr>
          <p:nvPr>
            <p:ph type="pic" sz="quarter" idx="14"/>
          </p:nvPr>
        </p:nvSpPr>
        <p:spPr>
          <a:xfrm>
            <a:off x="323850" y="2420888"/>
            <a:ext cx="1656000" cy="1656184"/>
          </a:xfrm>
        </p:spPr>
        <p:txBody>
          <a:bodyPr/>
          <a:lstStyle/>
          <a:p>
            <a:endParaRPr lang="en-GB"/>
          </a:p>
        </p:txBody>
      </p:sp>
      <p:sp>
        <p:nvSpPr>
          <p:cNvPr id="12" name="Picture Placeholder 10"/>
          <p:cNvSpPr>
            <a:spLocks noGrp="1"/>
          </p:cNvSpPr>
          <p:nvPr>
            <p:ph type="pic" sz="quarter" idx="15"/>
          </p:nvPr>
        </p:nvSpPr>
        <p:spPr>
          <a:xfrm>
            <a:off x="1979954" y="2420888"/>
            <a:ext cx="1656000" cy="1656184"/>
          </a:xfrm>
        </p:spPr>
        <p:txBody>
          <a:bodyPr/>
          <a:lstStyle/>
          <a:p>
            <a:endParaRPr lang="en-GB"/>
          </a:p>
        </p:txBody>
      </p:sp>
      <p:sp>
        <p:nvSpPr>
          <p:cNvPr id="13" name="Picture Placeholder 10"/>
          <p:cNvSpPr>
            <a:spLocks noGrp="1"/>
          </p:cNvSpPr>
          <p:nvPr>
            <p:ph type="pic" sz="quarter" idx="16"/>
          </p:nvPr>
        </p:nvSpPr>
        <p:spPr>
          <a:xfrm>
            <a:off x="3636058" y="2420888"/>
            <a:ext cx="1656000" cy="1656184"/>
          </a:xfrm>
        </p:spPr>
        <p:txBody>
          <a:bodyPr/>
          <a:lstStyle/>
          <a:p>
            <a:endParaRPr lang="en-GB"/>
          </a:p>
        </p:txBody>
      </p:sp>
      <p:sp>
        <p:nvSpPr>
          <p:cNvPr id="14" name="Picture Placeholder 10"/>
          <p:cNvSpPr>
            <a:spLocks noGrp="1"/>
          </p:cNvSpPr>
          <p:nvPr>
            <p:ph type="pic" sz="quarter" idx="17"/>
          </p:nvPr>
        </p:nvSpPr>
        <p:spPr>
          <a:xfrm>
            <a:off x="5292162" y="2420888"/>
            <a:ext cx="1656000" cy="1656184"/>
          </a:xfrm>
        </p:spPr>
        <p:txBody>
          <a:bodyPr/>
          <a:lstStyle/>
          <a:p>
            <a:endParaRPr lang="en-GB"/>
          </a:p>
        </p:txBody>
      </p:sp>
      <p:sp>
        <p:nvSpPr>
          <p:cNvPr id="15" name="Picture Placeholder 10"/>
          <p:cNvSpPr>
            <a:spLocks noGrp="1"/>
          </p:cNvSpPr>
          <p:nvPr>
            <p:ph type="pic" sz="quarter" idx="18"/>
          </p:nvPr>
        </p:nvSpPr>
        <p:spPr>
          <a:xfrm>
            <a:off x="6948264" y="2420888"/>
            <a:ext cx="1656000" cy="1656184"/>
          </a:xfrm>
        </p:spPr>
        <p:txBody>
          <a:bodyPr/>
          <a:lstStyle/>
          <a:p>
            <a:endParaRPr lang="en-GB"/>
          </a:p>
        </p:txBody>
      </p:sp>
      <p:sp>
        <p:nvSpPr>
          <p:cNvPr id="18" name="Text Placeholder 17"/>
          <p:cNvSpPr>
            <a:spLocks noGrp="1"/>
          </p:cNvSpPr>
          <p:nvPr>
            <p:ph type="body" sz="quarter" idx="19"/>
          </p:nvPr>
        </p:nvSpPr>
        <p:spPr>
          <a:xfrm>
            <a:off x="224088"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sz="900" spc="30" baseline="0">
                <a:solidFill>
                  <a:schemeClr val="tx2"/>
                </a:solidFill>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Text Placeholder 17"/>
          <p:cNvSpPr>
            <a:spLocks noGrp="1"/>
          </p:cNvSpPr>
          <p:nvPr>
            <p:ph type="body" sz="quarter" idx="20"/>
          </p:nvPr>
        </p:nvSpPr>
        <p:spPr>
          <a:xfrm>
            <a:off x="1881614"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dirty="0" smtClean="0"/>
              <a:t>Click to edit Master text styles</a:t>
            </a:r>
          </a:p>
          <a:p>
            <a:pPr marL="0" lvl="1" indent="0" algn="l" defTabSz="914400" rtl="0" eaLnBrk="1" latinLnBrk="0" hangingPunct="1">
              <a:spcBef>
                <a:spcPts val="0"/>
              </a:spcBef>
              <a:spcAft>
                <a:spcPts val="600"/>
              </a:spcAft>
              <a:buClr>
                <a:schemeClr val="accent2"/>
              </a:buClr>
              <a:buFont typeface="Arial" panose="020B0604020202020204" pitchFamily="34" charset="0"/>
              <a:buNone/>
            </a:pPr>
            <a:r>
              <a:rPr lang="en-US" dirty="0" smtClean="0"/>
              <a:t>Second level</a:t>
            </a:r>
          </a:p>
          <a:p>
            <a:pPr lvl="2"/>
            <a:r>
              <a:rPr lang="en-US" dirty="0" smtClean="0"/>
              <a:t>Third level</a:t>
            </a:r>
          </a:p>
        </p:txBody>
      </p:sp>
      <p:sp>
        <p:nvSpPr>
          <p:cNvPr id="20" name="Text Placeholder 17"/>
          <p:cNvSpPr>
            <a:spLocks noGrp="1"/>
          </p:cNvSpPr>
          <p:nvPr>
            <p:ph type="body" sz="quarter" idx="21"/>
          </p:nvPr>
        </p:nvSpPr>
        <p:spPr>
          <a:xfrm>
            <a:off x="3539140"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dirty="0" smtClean="0"/>
              <a:t>Click to edit Master text styles</a:t>
            </a:r>
          </a:p>
          <a:p>
            <a:pPr marL="0" lvl="1" indent="0" algn="l" defTabSz="914400" rtl="0" eaLnBrk="1" latinLnBrk="0" hangingPunct="1">
              <a:spcBef>
                <a:spcPts val="0"/>
              </a:spcBef>
              <a:spcAft>
                <a:spcPts val="600"/>
              </a:spcAft>
              <a:buClr>
                <a:schemeClr val="accent2"/>
              </a:buClr>
              <a:buFont typeface="Arial" panose="020B0604020202020204" pitchFamily="34" charset="0"/>
              <a:buNone/>
            </a:pPr>
            <a:r>
              <a:rPr lang="en-US" dirty="0" smtClean="0"/>
              <a:t>Second level</a:t>
            </a:r>
          </a:p>
          <a:p>
            <a:pPr lvl="2"/>
            <a:r>
              <a:rPr lang="en-US" dirty="0" smtClean="0"/>
              <a:t>Third level</a:t>
            </a:r>
          </a:p>
        </p:txBody>
      </p:sp>
      <p:sp>
        <p:nvSpPr>
          <p:cNvPr id="21" name="Text Placeholder 17"/>
          <p:cNvSpPr>
            <a:spLocks noGrp="1"/>
          </p:cNvSpPr>
          <p:nvPr>
            <p:ph type="body" sz="quarter" idx="22"/>
          </p:nvPr>
        </p:nvSpPr>
        <p:spPr>
          <a:xfrm>
            <a:off x="5196666"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dirty="0" smtClean="0"/>
              <a:t>Click to edit Master text styles</a:t>
            </a:r>
          </a:p>
          <a:p>
            <a:pPr marL="0" lvl="1" indent="0" algn="l" defTabSz="914400" rtl="0" eaLnBrk="1" latinLnBrk="0" hangingPunct="1">
              <a:spcBef>
                <a:spcPts val="0"/>
              </a:spcBef>
              <a:spcAft>
                <a:spcPts val="600"/>
              </a:spcAft>
              <a:buClr>
                <a:schemeClr val="accent2"/>
              </a:buClr>
              <a:buFont typeface="Arial" panose="020B0604020202020204" pitchFamily="34" charset="0"/>
              <a:buNone/>
            </a:pPr>
            <a:r>
              <a:rPr lang="en-US" dirty="0" smtClean="0"/>
              <a:t>Second level</a:t>
            </a:r>
          </a:p>
          <a:p>
            <a:pPr lvl="2"/>
            <a:r>
              <a:rPr lang="en-US" dirty="0" smtClean="0"/>
              <a:t>Third level</a:t>
            </a:r>
          </a:p>
        </p:txBody>
      </p:sp>
      <p:sp>
        <p:nvSpPr>
          <p:cNvPr id="22" name="Text Placeholder 17"/>
          <p:cNvSpPr>
            <a:spLocks noGrp="1"/>
          </p:cNvSpPr>
          <p:nvPr>
            <p:ph type="body" sz="quarter" idx="23"/>
          </p:nvPr>
        </p:nvSpPr>
        <p:spPr>
          <a:xfrm>
            <a:off x="6854192"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dirty="0" smtClean="0"/>
              <a:t>Click to edit Master text styles</a:t>
            </a:r>
          </a:p>
          <a:p>
            <a:pPr marL="0" lvl="1" indent="0" algn="l" defTabSz="914400" rtl="0" eaLnBrk="1" latinLnBrk="0" hangingPunct="1">
              <a:spcBef>
                <a:spcPts val="0"/>
              </a:spcBef>
              <a:spcAft>
                <a:spcPts val="600"/>
              </a:spcAft>
              <a:buClr>
                <a:schemeClr val="accent2"/>
              </a:buClr>
              <a:buFont typeface="Arial" panose="020B0604020202020204" pitchFamily="34" charset="0"/>
              <a:buNone/>
            </a:pPr>
            <a:r>
              <a:rPr lang="en-US" dirty="0" smtClean="0"/>
              <a:t>Second level</a:t>
            </a:r>
          </a:p>
          <a:p>
            <a:pPr lvl="2"/>
            <a:r>
              <a:rPr lang="en-US" dirty="0" smtClean="0"/>
              <a:t>Third level</a:t>
            </a:r>
          </a:p>
        </p:txBody>
      </p:sp>
      <p:sp>
        <p:nvSpPr>
          <p:cNvPr id="3" name="Footer Placeholder 2"/>
          <p:cNvSpPr>
            <a:spLocks noGrp="1"/>
          </p:cNvSpPr>
          <p:nvPr>
            <p:ph type="ftr" sz="quarter" idx="24"/>
          </p:nvPr>
        </p:nvSpPr>
        <p:spPr/>
        <p:txBody>
          <a:bodyPr/>
          <a:lstStyle/>
          <a:p>
            <a:r>
              <a:rPr lang="en-GB" smtClean="0"/>
              <a:t>Presentation Title</a:t>
            </a:r>
            <a:endParaRPr lang="en-GB" dirty="0"/>
          </a:p>
        </p:txBody>
      </p:sp>
    </p:spTree>
    <p:extLst>
      <p:ext uri="{BB962C8B-B14F-4D97-AF65-F5344CB8AC3E}">
        <p14:creationId xmlns:p14="http://schemas.microsoft.com/office/powerpoint/2010/main" val="201525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53189"/>
            <a:ext cx="9144000" cy="404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15842" y="269776"/>
            <a:ext cx="8316598" cy="1143000"/>
          </a:xfrm>
          <a:prstGeom prst="rect">
            <a:avLst/>
          </a:prstGeom>
        </p:spPr>
        <p:txBody>
          <a:bodyPr vert="horz" lIns="91440" tIns="45720" rIns="91440" bIns="45720" rtlCol="0" anchor="t">
            <a:normAutofit/>
          </a:bodyPr>
          <a:lstStyle/>
          <a:p>
            <a:r>
              <a:rPr lang="en-US" dirty="0" smtClean="0"/>
              <a:t>Click to edit Master </a:t>
            </a:r>
            <a:br>
              <a:rPr lang="en-US" dirty="0" smtClean="0"/>
            </a:br>
            <a:r>
              <a:rPr lang="en-US" dirty="0" smtClean="0"/>
              <a:t>title style</a:t>
            </a:r>
            <a:endParaRPr lang="en-GB" dirty="0"/>
          </a:p>
        </p:txBody>
      </p:sp>
      <p:sp>
        <p:nvSpPr>
          <p:cNvPr id="3" name="Text Placeholder 2"/>
          <p:cNvSpPr>
            <a:spLocks noGrp="1"/>
          </p:cNvSpPr>
          <p:nvPr>
            <p:ph type="body" idx="1"/>
          </p:nvPr>
        </p:nvSpPr>
        <p:spPr>
          <a:xfrm>
            <a:off x="215842" y="1772816"/>
            <a:ext cx="831659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7308626" y="269776"/>
            <a:ext cx="1295822" cy="365125"/>
          </a:xfrm>
          <a:prstGeom prst="rect">
            <a:avLst/>
          </a:prstGeom>
        </p:spPr>
        <p:txBody>
          <a:bodyPr vert="horz" lIns="91440" tIns="45720" rIns="91440" bIns="45720" rtlCol="0" anchor="ctr"/>
          <a:lstStyle>
            <a:lvl1pPr algn="r">
              <a:defRPr sz="900">
                <a:solidFill>
                  <a:schemeClr val="accent1"/>
                </a:solidFill>
              </a:defRPr>
            </a:lvl1pPr>
          </a:lstStyle>
          <a:p>
            <a:fld id="{1993CCB5-4740-432C-BEC8-CE5EDCA961F2}" type="datetime4">
              <a:rPr lang="en-GB" smtClean="0"/>
              <a:pPr/>
              <a:t>06 June 2018</a:t>
            </a:fld>
            <a:endParaRPr lang="en-GB" dirty="0"/>
          </a:p>
        </p:txBody>
      </p:sp>
      <p:sp>
        <p:nvSpPr>
          <p:cNvPr id="5" name="Footer Placeholder 4"/>
          <p:cNvSpPr>
            <a:spLocks noGrp="1"/>
          </p:cNvSpPr>
          <p:nvPr>
            <p:ph type="ftr" sz="quarter" idx="3"/>
          </p:nvPr>
        </p:nvSpPr>
        <p:spPr>
          <a:xfrm>
            <a:off x="1695780" y="6426298"/>
            <a:ext cx="4964452" cy="365125"/>
          </a:xfrm>
          <a:prstGeom prst="rect">
            <a:avLst/>
          </a:prstGeom>
        </p:spPr>
        <p:txBody>
          <a:bodyPr vert="horz" lIns="91440" tIns="45720" rIns="91440" bIns="45720" rtlCol="0" anchor="ctr"/>
          <a:lstStyle>
            <a:lvl1pPr algn="l">
              <a:defRPr sz="900" b="1" spc="20" baseline="0">
                <a:solidFill>
                  <a:schemeClr val="accent1"/>
                </a:solidFill>
              </a:defRPr>
            </a:lvl1pPr>
          </a:lstStyle>
          <a:p>
            <a:r>
              <a:rPr lang="en-GB" smtClean="0"/>
              <a:t>Presentation Title</a:t>
            </a:r>
            <a:endParaRPr lang="en-GB" dirty="0"/>
          </a:p>
        </p:txBody>
      </p:sp>
      <p:sp>
        <p:nvSpPr>
          <p:cNvPr id="6" name="Slide Number Placeholder 5"/>
          <p:cNvSpPr>
            <a:spLocks noGrp="1"/>
          </p:cNvSpPr>
          <p:nvPr>
            <p:ph type="sldNum" sz="quarter" idx="4"/>
          </p:nvPr>
        </p:nvSpPr>
        <p:spPr>
          <a:xfrm>
            <a:off x="6516216" y="6426298"/>
            <a:ext cx="2133600" cy="365125"/>
          </a:xfrm>
          <a:prstGeom prst="rect">
            <a:avLst/>
          </a:prstGeom>
        </p:spPr>
        <p:txBody>
          <a:bodyPr vert="horz" lIns="91440" tIns="45720" rIns="91440" bIns="45720" rtlCol="0" anchor="ctr"/>
          <a:lstStyle>
            <a:lvl1pPr algn="r">
              <a:defRPr sz="1200">
                <a:solidFill>
                  <a:schemeClr val="accent2"/>
                </a:solidFill>
              </a:defRPr>
            </a:lvl1pPr>
          </a:lstStyle>
          <a:p>
            <a:fld id="{786194A1-5B28-41B4-A256-7AB656992733}" type="slidenum">
              <a:rPr lang="en-GB" smtClean="0"/>
              <a:pPr/>
              <a:t>‹#›</a:t>
            </a:fld>
            <a:endParaRPr lang="en-GB"/>
          </a:p>
        </p:txBody>
      </p:sp>
      <p:grpSp>
        <p:nvGrpSpPr>
          <p:cNvPr id="13" name="Group 12"/>
          <p:cNvGrpSpPr/>
          <p:nvPr userDrawn="1"/>
        </p:nvGrpSpPr>
        <p:grpSpPr>
          <a:xfrm>
            <a:off x="8823051" y="0"/>
            <a:ext cx="325804" cy="6858000"/>
            <a:chOff x="8924955" y="2492896"/>
            <a:chExt cx="223902" cy="2544655"/>
          </a:xfrm>
        </p:grpSpPr>
        <p:sp>
          <p:nvSpPr>
            <p:cNvPr id="9" name="Rectangle 8"/>
            <p:cNvSpPr/>
            <p:nvPr userDrawn="1"/>
          </p:nvSpPr>
          <p:spPr>
            <a:xfrm>
              <a:off x="9041353" y="2492896"/>
              <a:ext cx="107504" cy="2544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8996171" y="2492896"/>
              <a:ext cx="4571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userDrawn="1"/>
        </p:nvSpPr>
        <p:spPr>
          <a:xfrm>
            <a:off x="218720" y="6502536"/>
            <a:ext cx="1616976" cy="230832"/>
          </a:xfrm>
          <a:prstGeom prst="rect">
            <a:avLst/>
          </a:prstGeom>
          <a:noFill/>
        </p:spPr>
        <p:txBody>
          <a:bodyPr wrap="square" rtlCol="0">
            <a:spAutoFit/>
          </a:bodyPr>
          <a:lstStyle/>
          <a:p>
            <a:r>
              <a:rPr lang="en-GB" sz="900" spc="20" baseline="0" dirty="0" smtClean="0">
                <a:solidFill>
                  <a:schemeClr val="accent1"/>
                </a:solidFill>
              </a:rPr>
              <a:t>Brunel University London </a:t>
            </a:r>
            <a:endParaRPr lang="en-GB" sz="900" spc="20" baseline="0" dirty="0">
              <a:solidFill>
                <a:schemeClr val="accent1"/>
              </a:solidFill>
            </a:endParaRPr>
          </a:p>
        </p:txBody>
      </p:sp>
    </p:spTree>
    <p:extLst>
      <p:ext uri="{BB962C8B-B14F-4D97-AF65-F5344CB8AC3E}">
        <p14:creationId xmlns:p14="http://schemas.microsoft.com/office/powerpoint/2010/main" val="323590820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2" r:id="rId5"/>
    <p:sldLayoutId id="2147483660" r:id="rId6"/>
    <p:sldLayoutId id="2147483659" r:id="rId7"/>
    <p:sldLayoutId id="2147483663" r:id="rId8"/>
    <p:sldLayoutId id="2147483661" r:id="rId9"/>
    <p:sldLayoutId id="2147483658" r:id="rId10"/>
    <p:sldLayoutId id="2147483662" r:id="rId11"/>
    <p:sldLayoutId id="2147483654" r:id="rId12"/>
    <p:sldLayoutId id="214748365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Z7veCwqLWAhWMChoKHffdD6sQjRwIBw&amp;url=https://www.pinterest.com/cdavenport2689/gifted-and-talented-highly-capable-resources/&amp;psig=AFQjCNGJthZar9XSrUVfPqxi8E0eC1smZw&amp;ust=1505404248350971"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Z7veCwqLWAhWMChoKHffdD6sQjRwIBw&amp;url=https://www.pinterest.com/cdavenport2689/gifted-and-talented-highly-capable-resources/&amp;psig=AFQjCNGJthZar9XSrUVfPqxi8E0eC1smZw&amp;ust=150540424835097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Z7veCwqLWAhWMChoKHffdD6sQjRwIBw&amp;url=https://www.pinterest.com/cdavenport2689/gifted-and-talented-highly-capable-resources/&amp;psig=AFQjCNGJthZar9XSrUVfPqxi8E0eC1smZw&amp;ust=1505404248350971"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brunel.ac.uk/about/education-innovation"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1196752"/>
            <a:ext cx="3960440" cy="2736304"/>
          </a:xfrm>
        </p:spPr>
        <p:txBody>
          <a:bodyPr>
            <a:normAutofit/>
          </a:bodyPr>
          <a:lstStyle/>
          <a:p>
            <a:r>
              <a:rPr lang="en-GB" sz="2400" dirty="0" smtClean="0"/>
              <a:t/>
            </a:r>
            <a:br>
              <a:rPr lang="en-GB" sz="2400" dirty="0" smtClean="0"/>
            </a:br>
            <a:r>
              <a:rPr lang="en-GB" sz="2400" dirty="0" smtClean="0"/>
              <a:t>Integrated Programme Assessment (IPA):</a:t>
            </a:r>
            <a:br>
              <a:rPr lang="en-GB" sz="2400" dirty="0" smtClean="0"/>
            </a:br>
            <a:r>
              <a:rPr lang="en-GB" sz="2400" dirty="0" smtClean="0"/>
              <a:t/>
            </a:r>
            <a:br>
              <a:rPr lang="en-GB" sz="2400" dirty="0" smtClean="0"/>
            </a:br>
            <a:r>
              <a:rPr lang="en-GB" sz="2400" i="1" dirty="0" smtClean="0"/>
              <a:t>Reduced </a:t>
            </a:r>
            <a:r>
              <a:rPr lang="en-GB" sz="2400" i="1" dirty="0"/>
              <a:t>A</a:t>
            </a:r>
            <a:r>
              <a:rPr lang="en-GB" sz="2400" i="1" dirty="0" smtClean="0"/>
              <a:t>ssessment </a:t>
            </a:r>
            <a:br>
              <a:rPr lang="en-GB" sz="2400" i="1" dirty="0" smtClean="0"/>
            </a:br>
            <a:r>
              <a:rPr lang="en-GB" sz="2400" i="1" dirty="0" smtClean="0"/>
              <a:t>and Better Graduates</a:t>
            </a:r>
            <a:endParaRPr lang="en-GB" sz="2400" i="1" dirty="0"/>
          </a:p>
        </p:txBody>
      </p:sp>
      <p:sp>
        <p:nvSpPr>
          <p:cNvPr id="4" name="Subtitle 3"/>
          <p:cNvSpPr>
            <a:spLocks noGrp="1"/>
          </p:cNvSpPr>
          <p:nvPr>
            <p:ph type="subTitle" idx="1"/>
          </p:nvPr>
        </p:nvSpPr>
        <p:spPr>
          <a:xfrm>
            <a:off x="251520" y="3933056"/>
            <a:ext cx="4084911" cy="2160240"/>
          </a:xfrm>
        </p:spPr>
        <p:txBody>
          <a:bodyPr>
            <a:noAutofit/>
          </a:bodyPr>
          <a:lstStyle/>
          <a:p>
            <a:r>
              <a:rPr lang="en-GB" sz="1800" dirty="0" smtClean="0"/>
              <a:t>David Tree</a:t>
            </a:r>
          </a:p>
          <a:p>
            <a:r>
              <a:rPr lang="en-GB" sz="1800" dirty="0" smtClean="0"/>
              <a:t>Director of Teaching and Learning</a:t>
            </a:r>
          </a:p>
          <a:p>
            <a:r>
              <a:rPr lang="en-GB" sz="1800" dirty="0" smtClean="0"/>
              <a:t>Department of Life Sciences</a:t>
            </a:r>
          </a:p>
        </p:txBody>
      </p:sp>
      <p:pic>
        <p:nvPicPr>
          <p:cNvPr id="9" name="Picture 3" descr="C:\Users\blsrmmr\AppData\Local\Microsoft\Windows\Temporary Internet Files\Content.Outlook\8G3WH9CS\Biosciences team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038" y="0"/>
            <a:ext cx="3734482" cy="2852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52120" y="3068960"/>
            <a:ext cx="3240360" cy="1077218"/>
          </a:xfrm>
          <a:prstGeom prst="rect">
            <a:avLst/>
          </a:prstGeom>
          <a:noFill/>
        </p:spPr>
        <p:txBody>
          <a:bodyPr wrap="square" rtlCol="0">
            <a:spAutoFit/>
          </a:bodyPr>
          <a:lstStyle/>
          <a:p>
            <a:pPr algn="ctr"/>
            <a:r>
              <a:rPr lang="en-GB" sz="3200" b="1" dirty="0" smtClean="0">
                <a:solidFill>
                  <a:schemeClr val="accent1"/>
                </a:solidFill>
              </a:rPr>
              <a:t>CATE WINNERS 2016</a:t>
            </a:r>
            <a:endParaRPr lang="en-GB" sz="3200" b="1" dirty="0">
              <a:solidFill>
                <a:schemeClr val="accent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938" y="4509120"/>
            <a:ext cx="32575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931" y="5534769"/>
            <a:ext cx="3225959"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90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926976"/>
          </a:xfrm>
        </p:spPr>
        <p:txBody>
          <a:bodyPr>
            <a:normAutofit/>
          </a:bodyPr>
          <a:lstStyle/>
          <a:p>
            <a:r>
              <a:rPr lang="en-GB" sz="3200" dirty="0" smtClean="0"/>
              <a:t>NSS </a:t>
            </a:r>
            <a:r>
              <a:rPr lang="mr-IN" sz="3200" dirty="0" smtClean="0"/>
              <a:t>–</a:t>
            </a:r>
            <a:r>
              <a:rPr lang="en-GB" sz="3200" dirty="0" smtClean="0"/>
              <a:t> Assessment and Feedback</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10</a:t>
            </a:fld>
            <a:endParaRPr lang="en-GB"/>
          </a:p>
        </p:txBody>
      </p:sp>
      <p:sp>
        <p:nvSpPr>
          <p:cNvPr id="8" name="Rectangle 7"/>
          <p:cNvSpPr/>
          <p:nvPr/>
        </p:nvSpPr>
        <p:spPr>
          <a:xfrm>
            <a:off x="755576" y="4941168"/>
            <a:ext cx="7776864" cy="461665"/>
          </a:xfrm>
          <a:prstGeom prst="rect">
            <a:avLst/>
          </a:prstGeom>
        </p:spPr>
        <p:txBody>
          <a:bodyPr wrap="square">
            <a:spAutoFit/>
          </a:bodyPr>
          <a:lstStyle/>
          <a:p>
            <a:r>
              <a:rPr lang="en-GB" sz="2400" b="1" dirty="0" smtClean="0">
                <a:solidFill>
                  <a:schemeClr val="accent1"/>
                </a:solidFill>
              </a:rPr>
              <a:t>National subject ranking increased from 28</a:t>
            </a:r>
            <a:r>
              <a:rPr lang="en-GB" sz="2400" b="1" baseline="30000" dirty="0" smtClean="0">
                <a:solidFill>
                  <a:schemeClr val="accent1"/>
                </a:solidFill>
              </a:rPr>
              <a:t>th</a:t>
            </a:r>
            <a:r>
              <a:rPr lang="en-GB" sz="2400" b="1" dirty="0" smtClean="0">
                <a:solidFill>
                  <a:schemeClr val="accent1"/>
                </a:solidFill>
              </a:rPr>
              <a:t> to 8</a:t>
            </a:r>
            <a:r>
              <a:rPr lang="en-GB" sz="2400" b="1" baseline="30000" dirty="0" smtClean="0">
                <a:solidFill>
                  <a:schemeClr val="accent1"/>
                </a:solidFill>
              </a:rPr>
              <a:t>th</a:t>
            </a:r>
            <a:r>
              <a:rPr lang="en-GB" sz="2400" b="1" dirty="0" smtClean="0">
                <a:solidFill>
                  <a:schemeClr val="accent1"/>
                </a:solidFill>
              </a:rPr>
              <a:t> </a:t>
            </a:r>
            <a:endParaRPr lang="en-GB" sz="2400" b="1" dirty="0">
              <a:solidFill>
                <a:schemeClr val="accent1"/>
              </a:solidFill>
            </a:endParaRPr>
          </a:p>
        </p:txBody>
      </p:sp>
      <p:sp>
        <p:nvSpPr>
          <p:cNvPr id="3" name="TextBox 2"/>
          <p:cNvSpPr txBox="1"/>
          <p:nvPr/>
        </p:nvSpPr>
        <p:spPr>
          <a:xfrm>
            <a:off x="3491880" y="4149080"/>
            <a:ext cx="1152128" cy="338554"/>
          </a:xfrm>
          <a:prstGeom prst="rect">
            <a:avLst/>
          </a:prstGeom>
          <a:noFill/>
        </p:spPr>
        <p:txBody>
          <a:bodyPr wrap="square" rtlCol="0">
            <a:spAutoFit/>
          </a:bodyPr>
          <a:lstStyle/>
          <a:p>
            <a:r>
              <a:rPr lang="en-GB" sz="1600" b="1" dirty="0" smtClean="0">
                <a:solidFill>
                  <a:schemeClr val="accent2"/>
                </a:solidFill>
              </a:rPr>
              <a:t>Pre-IPA</a:t>
            </a:r>
            <a:endParaRPr lang="en-GB" sz="1600" b="1" dirty="0">
              <a:solidFill>
                <a:schemeClr val="accent2"/>
              </a:solidFill>
            </a:endParaRPr>
          </a:p>
        </p:txBody>
      </p:sp>
      <p:sp>
        <p:nvSpPr>
          <p:cNvPr id="10" name="TextBox 9"/>
          <p:cNvSpPr txBox="1"/>
          <p:nvPr/>
        </p:nvSpPr>
        <p:spPr>
          <a:xfrm>
            <a:off x="5508104" y="4149080"/>
            <a:ext cx="1152128" cy="338554"/>
          </a:xfrm>
          <a:prstGeom prst="rect">
            <a:avLst/>
          </a:prstGeom>
          <a:noFill/>
        </p:spPr>
        <p:txBody>
          <a:bodyPr wrap="square" rtlCol="0">
            <a:spAutoFit/>
          </a:bodyPr>
          <a:lstStyle/>
          <a:p>
            <a:r>
              <a:rPr lang="en-GB" sz="1600" b="1" dirty="0" smtClean="0">
                <a:solidFill>
                  <a:schemeClr val="accent2"/>
                </a:solidFill>
              </a:rPr>
              <a:t>Post-IPA</a:t>
            </a:r>
            <a:endParaRPr lang="en-GB" sz="1600" b="1" dirty="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13682281"/>
              </p:ext>
            </p:extLst>
          </p:nvPr>
        </p:nvGraphicFramePr>
        <p:xfrm>
          <a:off x="1115616" y="1196752"/>
          <a:ext cx="5976663" cy="2781770"/>
        </p:xfrm>
        <a:graphic>
          <a:graphicData uri="http://schemas.openxmlformats.org/drawingml/2006/table">
            <a:tbl>
              <a:tblPr firstRow="1" bandRow="1">
                <a:tableStyleId>{5C22544A-7EE6-4342-B048-85BDC9FD1C3A}</a:tableStyleId>
              </a:tblPr>
              <a:tblGrid>
                <a:gridCol w="1992221">
                  <a:extLst>
                    <a:ext uri="{9D8B030D-6E8A-4147-A177-3AD203B41FA5}">
                      <a16:colId xmlns:a16="http://schemas.microsoft.com/office/drawing/2014/main" val="20000"/>
                    </a:ext>
                  </a:extLst>
                </a:gridCol>
                <a:gridCol w="1992221">
                  <a:extLst>
                    <a:ext uri="{9D8B030D-6E8A-4147-A177-3AD203B41FA5}">
                      <a16:colId xmlns:a16="http://schemas.microsoft.com/office/drawing/2014/main" val="20001"/>
                    </a:ext>
                  </a:extLst>
                </a:gridCol>
                <a:gridCol w="1992221">
                  <a:extLst>
                    <a:ext uri="{9D8B030D-6E8A-4147-A177-3AD203B41FA5}">
                      <a16:colId xmlns:a16="http://schemas.microsoft.com/office/drawing/2014/main" val="20002"/>
                    </a:ext>
                  </a:extLst>
                </a:gridCol>
              </a:tblGrid>
              <a:tr h="731059">
                <a:tc>
                  <a:txBody>
                    <a:bodyPr/>
                    <a:lstStyle/>
                    <a:p>
                      <a:endParaRPr lang="en-US" dirty="0"/>
                    </a:p>
                  </a:txBody>
                  <a:tcPr/>
                </a:tc>
                <a:tc>
                  <a:txBody>
                    <a:bodyPr/>
                    <a:lstStyle/>
                    <a:p>
                      <a:pPr algn="ctr"/>
                      <a:r>
                        <a:rPr lang="en-US" sz="2400" dirty="0" smtClean="0"/>
                        <a:t>2013</a:t>
                      </a:r>
                      <a:endParaRPr lang="en-US" sz="2400" dirty="0"/>
                    </a:p>
                  </a:txBody>
                  <a:tcPr/>
                </a:tc>
                <a:tc>
                  <a:txBody>
                    <a:bodyPr/>
                    <a:lstStyle/>
                    <a:p>
                      <a:pPr algn="ctr"/>
                      <a:r>
                        <a:rPr lang="en-US" sz="2400" dirty="0" smtClean="0"/>
                        <a:t>2015</a:t>
                      </a:r>
                      <a:endParaRPr lang="en-US" sz="2400" dirty="0"/>
                    </a:p>
                  </a:txBody>
                  <a:tcPr/>
                </a:tc>
                <a:extLst>
                  <a:ext uri="{0D108BD9-81ED-4DB2-BD59-A6C34878D82A}">
                    <a16:rowId xmlns:a16="http://schemas.microsoft.com/office/drawing/2014/main" val="10000"/>
                  </a:ext>
                </a:extLst>
              </a:tr>
              <a:tr h="781109">
                <a:tc>
                  <a:txBody>
                    <a:bodyPr/>
                    <a:lstStyle/>
                    <a:p>
                      <a:r>
                        <a:rPr lang="en-US" sz="2400" b="1" dirty="0" smtClean="0"/>
                        <a:t>Biosciences</a:t>
                      </a:r>
                      <a:endParaRPr lang="en-US" sz="2400" b="1" dirty="0"/>
                    </a:p>
                  </a:txBody>
                  <a:tcPr/>
                </a:tc>
                <a:tc>
                  <a:txBody>
                    <a:bodyPr/>
                    <a:lstStyle/>
                    <a:p>
                      <a:pPr algn="ctr"/>
                      <a:r>
                        <a:rPr lang="en-US" sz="2400" b="1" dirty="0" smtClean="0"/>
                        <a:t>73%</a:t>
                      </a:r>
                      <a:endParaRPr lang="en-US" sz="2400" b="1" dirty="0"/>
                    </a:p>
                  </a:txBody>
                  <a:tcPr/>
                </a:tc>
                <a:tc>
                  <a:txBody>
                    <a:bodyPr/>
                    <a:lstStyle/>
                    <a:p>
                      <a:pPr algn="ctr"/>
                      <a:r>
                        <a:rPr lang="en-US" sz="2400" b="1" dirty="0" smtClean="0"/>
                        <a:t>79%</a:t>
                      </a:r>
                      <a:endParaRPr lang="en-US" sz="2400" b="1" dirty="0"/>
                    </a:p>
                  </a:txBody>
                  <a:tcPr/>
                </a:tc>
                <a:extLst>
                  <a:ext uri="{0D108BD9-81ED-4DB2-BD59-A6C34878D82A}">
                    <a16:rowId xmlns:a16="http://schemas.microsoft.com/office/drawing/2014/main" val="10001"/>
                  </a:ext>
                </a:extLst>
              </a:tr>
              <a:tr h="634801">
                <a:tc>
                  <a:txBody>
                    <a:bodyPr/>
                    <a:lstStyle/>
                    <a:p>
                      <a:r>
                        <a:rPr lang="en-US" sz="2400" b="1" dirty="0" smtClean="0"/>
                        <a:t>Brunel</a:t>
                      </a:r>
                      <a:endParaRPr lang="en-US" sz="2400" b="1" dirty="0"/>
                    </a:p>
                  </a:txBody>
                  <a:tcPr/>
                </a:tc>
                <a:tc>
                  <a:txBody>
                    <a:bodyPr/>
                    <a:lstStyle/>
                    <a:p>
                      <a:pPr algn="ctr"/>
                      <a:r>
                        <a:rPr lang="en-US" sz="2400" b="1" dirty="0" smtClean="0"/>
                        <a:t>72%</a:t>
                      </a:r>
                      <a:endParaRPr lang="en-US" sz="2400" b="1" dirty="0"/>
                    </a:p>
                  </a:txBody>
                  <a:tcPr/>
                </a:tc>
                <a:tc>
                  <a:txBody>
                    <a:bodyPr/>
                    <a:lstStyle/>
                    <a:p>
                      <a:pPr algn="ctr"/>
                      <a:r>
                        <a:rPr lang="en-US" sz="2400" b="1" dirty="0" smtClean="0"/>
                        <a:t>71%</a:t>
                      </a:r>
                      <a:endParaRPr lang="en-US" sz="2400" b="1" dirty="0"/>
                    </a:p>
                  </a:txBody>
                  <a:tcPr/>
                </a:tc>
                <a:extLst>
                  <a:ext uri="{0D108BD9-81ED-4DB2-BD59-A6C34878D82A}">
                    <a16:rowId xmlns:a16="http://schemas.microsoft.com/office/drawing/2014/main" val="10002"/>
                  </a:ext>
                </a:extLst>
              </a:tr>
              <a:tr h="634801">
                <a:tc>
                  <a:txBody>
                    <a:bodyPr/>
                    <a:lstStyle/>
                    <a:p>
                      <a:r>
                        <a:rPr lang="en-US" sz="2400" b="1" dirty="0" smtClean="0"/>
                        <a:t>Sector</a:t>
                      </a:r>
                      <a:endParaRPr lang="en-US" sz="2400" b="1" dirty="0"/>
                    </a:p>
                  </a:txBody>
                  <a:tcPr/>
                </a:tc>
                <a:tc>
                  <a:txBody>
                    <a:bodyPr/>
                    <a:lstStyle/>
                    <a:p>
                      <a:pPr algn="ctr"/>
                      <a:r>
                        <a:rPr lang="en-US" sz="2400" b="1" dirty="0" smtClean="0"/>
                        <a:t>74%</a:t>
                      </a:r>
                      <a:endParaRPr lang="en-US" sz="2400" b="1" dirty="0"/>
                    </a:p>
                  </a:txBody>
                  <a:tcPr/>
                </a:tc>
                <a:tc>
                  <a:txBody>
                    <a:bodyPr/>
                    <a:lstStyle/>
                    <a:p>
                      <a:pPr algn="ctr"/>
                      <a:r>
                        <a:rPr lang="en-US" sz="2400" b="1" dirty="0" smtClean="0"/>
                        <a:t>76%</a:t>
                      </a:r>
                      <a:endParaRPr lang="en-US" sz="2400" b="1"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7380312" y="2780928"/>
            <a:ext cx="864096" cy="461665"/>
          </a:xfrm>
          <a:prstGeom prst="rect">
            <a:avLst/>
          </a:prstGeom>
          <a:noFill/>
          <a:ln w="28575">
            <a:solidFill>
              <a:schemeClr val="accent2"/>
            </a:solidFill>
          </a:ln>
        </p:spPr>
        <p:txBody>
          <a:bodyPr wrap="square" rtlCol="0">
            <a:spAutoFit/>
          </a:bodyPr>
          <a:lstStyle/>
          <a:p>
            <a:r>
              <a:rPr lang="en-GB" sz="2400" b="1" dirty="0" smtClean="0">
                <a:solidFill>
                  <a:schemeClr val="accent2"/>
                </a:solidFill>
              </a:rPr>
              <a:t>-1%</a:t>
            </a:r>
            <a:endParaRPr lang="en-GB" sz="2400" b="1" dirty="0">
              <a:solidFill>
                <a:schemeClr val="accent2"/>
              </a:solidFill>
            </a:endParaRPr>
          </a:p>
        </p:txBody>
      </p:sp>
      <p:sp>
        <p:nvSpPr>
          <p:cNvPr id="11" name="TextBox 10"/>
          <p:cNvSpPr txBox="1"/>
          <p:nvPr/>
        </p:nvSpPr>
        <p:spPr>
          <a:xfrm>
            <a:off x="7380312" y="2060848"/>
            <a:ext cx="864096" cy="461665"/>
          </a:xfrm>
          <a:prstGeom prst="rect">
            <a:avLst/>
          </a:prstGeom>
          <a:noFill/>
          <a:ln w="28575">
            <a:solidFill>
              <a:schemeClr val="accent2"/>
            </a:solidFill>
          </a:ln>
        </p:spPr>
        <p:txBody>
          <a:bodyPr wrap="square" rtlCol="0">
            <a:spAutoFit/>
          </a:bodyPr>
          <a:lstStyle/>
          <a:p>
            <a:r>
              <a:rPr lang="en-GB" sz="2400" b="1" dirty="0" smtClean="0">
                <a:solidFill>
                  <a:schemeClr val="accent2"/>
                </a:solidFill>
              </a:rPr>
              <a:t>+6%</a:t>
            </a:r>
            <a:endParaRPr lang="en-GB" sz="2400" b="1" dirty="0">
              <a:solidFill>
                <a:schemeClr val="accent2"/>
              </a:solidFill>
            </a:endParaRPr>
          </a:p>
        </p:txBody>
      </p:sp>
      <p:sp>
        <p:nvSpPr>
          <p:cNvPr id="12" name="TextBox 11"/>
          <p:cNvSpPr txBox="1"/>
          <p:nvPr/>
        </p:nvSpPr>
        <p:spPr>
          <a:xfrm>
            <a:off x="7380312" y="3414409"/>
            <a:ext cx="864096" cy="461665"/>
          </a:xfrm>
          <a:prstGeom prst="rect">
            <a:avLst/>
          </a:prstGeom>
          <a:noFill/>
          <a:ln w="28575">
            <a:solidFill>
              <a:schemeClr val="accent2"/>
            </a:solidFill>
          </a:ln>
        </p:spPr>
        <p:txBody>
          <a:bodyPr wrap="square" rtlCol="0">
            <a:spAutoFit/>
          </a:bodyPr>
          <a:lstStyle/>
          <a:p>
            <a:r>
              <a:rPr lang="en-GB" sz="2400" b="1" dirty="0" smtClean="0">
                <a:solidFill>
                  <a:schemeClr val="accent2"/>
                </a:solidFill>
              </a:rPr>
              <a:t>+2%</a:t>
            </a:r>
            <a:endParaRPr lang="en-GB" sz="2400" b="1" dirty="0">
              <a:solidFill>
                <a:schemeClr val="accent2"/>
              </a:solidFill>
            </a:endParaRPr>
          </a:p>
        </p:txBody>
      </p:sp>
    </p:spTree>
    <p:extLst>
      <p:ext uri="{BB962C8B-B14F-4D97-AF65-F5344CB8AC3E}">
        <p14:creationId xmlns:p14="http://schemas.microsoft.com/office/powerpoint/2010/main" val="180993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sz="3200" dirty="0" smtClean="0"/>
              <a:t>Senate Regulation changes </a:t>
            </a:r>
            <a:endParaRPr lang="en-GB" sz="3200" dirty="0"/>
          </a:p>
        </p:txBody>
      </p:sp>
      <p:sp>
        <p:nvSpPr>
          <p:cNvPr id="3" name="Content Placeholder 2"/>
          <p:cNvSpPr>
            <a:spLocks noGrp="1"/>
          </p:cNvSpPr>
          <p:nvPr>
            <p:ph idx="1"/>
          </p:nvPr>
        </p:nvSpPr>
        <p:spPr>
          <a:xfrm>
            <a:off x="179512" y="1052736"/>
            <a:ext cx="8316598" cy="5112568"/>
          </a:xfrm>
        </p:spPr>
        <p:txBody>
          <a:bodyPr>
            <a:normAutofit/>
          </a:bodyPr>
          <a:lstStyle/>
          <a:p>
            <a:r>
              <a:rPr lang="en-GB" sz="2400" u="sng" dirty="0" smtClean="0">
                <a:solidFill>
                  <a:srgbClr val="00325B"/>
                </a:solidFill>
              </a:rPr>
              <a:t>From:</a:t>
            </a:r>
          </a:p>
          <a:p>
            <a:r>
              <a:rPr lang="mr-IN" sz="2400" b="1" i="1" dirty="0" smtClean="0">
                <a:solidFill>
                  <a:srgbClr val="00325B"/>
                </a:solidFill>
              </a:rPr>
              <a:t>…</a:t>
            </a:r>
            <a:r>
              <a:rPr lang="en-GB" sz="2400" b="1" i="1" dirty="0">
                <a:solidFill>
                  <a:srgbClr val="00325B"/>
                </a:solidFill>
              </a:rPr>
              <a:t> </a:t>
            </a:r>
            <a:r>
              <a:rPr lang="en-GB" sz="2400" i="1" dirty="0" smtClean="0">
                <a:solidFill>
                  <a:srgbClr val="00325B"/>
                </a:solidFill>
              </a:rPr>
              <a:t>must normally undertake </a:t>
            </a:r>
            <a:r>
              <a:rPr lang="en-GB" sz="2400" i="1" dirty="0" smtClean="0">
                <a:solidFill>
                  <a:schemeClr val="accent2"/>
                </a:solidFill>
              </a:rPr>
              <a:t>modules</a:t>
            </a:r>
            <a:r>
              <a:rPr lang="en-GB" sz="2400" i="1" dirty="0" smtClean="0">
                <a:solidFill>
                  <a:srgbClr val="00325B"/>
                </a:solidFill>
              </a:rPr>
              <a:t> to a value of at least </a:t>
            </a:r>
            <a:r>
              <a:rPr lang="en-GB" sz="2400" i="1" dirty="0" smtClean="0">
                <a:solidFill>
                  <a:srgbClr val="BE0F34"/>
                </a:solidFill>
              </a:rPr>
              <a:t>120 credits </a:t>
            </a:r>
            <a:r>
              <a:rPr lang="en-GB" sz="2400" i="1" dirty="0" smtClean="0">
                <a:solidFill>
                  <a:srgbClr val="00325B"/>
                </a:solidFill>
              </a:rPr>
              <a:t>at each level</a:t>
            </a:r>
            <a:r>
              <a:rPr lang="mr-IN" sz="2400" i="1" dirty="0" smtClean="0">
                <a:solidFill>
                  <a:srgbClr val="00325B"/>
                </a:solidFill>
              </a:rPr>
              <a:t>…</a:t>
            </a:r>
            <a:endParaRPr lang="en-GB" sz="2400" i="1" dirty="0" smtClean="0">
              <a:solidFill>
                <a:srgbClr val="00325B"/>
              </a:solidFill>
            </a:endParaRPr>
          </a:p>
          <a:p>
            <a:endParaRPr lang="en-US" sz="2400" dirty="0" smtClean="0">
              <a:solidFill>
                <a:srgbClr val="00325B"/>
              </a:solidFill>
            </a:endParaRPr>
          </a:p>
          <a:p>
            <a:r>
              <a:rPr lang="en-US" sz="2400" u="sng" dirty="0" smtClean="0">
                <a:solidFill>
                  <a:srgbClr val="00325B"/>
                </a:solidFill>
              </a:rPr>
              <a:t>To:</a:t>
            </a:r>
          </a:p>
          <a:p>
            <a:r>
              <a:rPr lang="mr-IN" sz="2400" i="1" dirty="0" smtClean="0">
                <a:solidFill>
                  <a:srgbClr val="00325B"/>
                </a:solidFill>
              </a:rPr>
              <a:t>…</a:t>
            </a:r>
            <a:r>
              <a:rPr lang="en-GB" sz="2400" i="1" dirty="0" smtClean="0">
                <a:solidFill>
                  <a:srgbClr val="00325B"/>
                </a:solidFill>
              </a:rPr>
              <a:t>A normal period </a:t>
            </a:r>
            <a:r>
              <a:rPr lang="en-GB" sz="2400" i="1" dirty="0" smtClean="0">
                <a:solidFill>
                  <a:srgbClr val="00325B"/>
                </a:solidFill>
              </a:rPr>
              <a:t>of </a:t>
            </a:r>
            <a:r>
              <a:rPr lang="en-GB" sz="2400" i="1" dirty="0" smtClean="0">
                <a:solidFill>
                  <a:srgbClr val="00325B"/>
                </a:solidFill>
              </a:rPr>
              <a:t>study will be approved for each programme</a:t>
            </a:r>
            <a:r>
              <a:rPr lang="mr-IN" sz="2400" i="1" dirty="0" smtClean="0">
                <a:solidFill>
                  <a:srgbClr val="00325B"/>
                </a:solidFill>
              </a:rPr>
              <a:t>…</a:t>
            </a:r>
            <a:r>
              <a:rPr lang="en-GB" sz="2400" i="1" dirty="0" smtClean="0">
                <a:solidFill>
                  <a:srgbClr val="00325B"/>
                </a:solidFill>
              </a:rPr>
              <a:t>Each year of full-time study shall normally be equivalent to </a:t>
            </a:r>
            <a:r>
              <a:rPr lang="en-GB" sz="2400" i="1" dirty="0" smtClean="0">
                <a:solidFill>
                  <a:srgbClr val="BE0F34"/>
                </a:solidFill>
              </a:rPr>
              <a:t>120 credits</a:t>
            </a:r>
            <a:r>
              <a:rPr lang="en-GB" sz="2400" i="1" dirty="0" smtClean="0">
                <a:solidFill>
                  <a:srgbClr val="00325B"/>
                </a:solidFill>
              </a:rPr>
              <a:t> of </a:t>
            </a:r>
            <a:r>
              <a:rPr lang="en-GB" sz="2400" i="1" dirty="0" smtClean="0">
                <a:solidFill>
                  <a:srgbClr val="BE0F34"/>
                </a:solidFill>
              </a:rPr>
              <a:t>assessment</a:t>
            </a:r>
            <a:r>
              <a:rPr lang="mr-IN" sz="2400" i="1" dirty="0" smtClean="0">
                <a:solidFill>
                  <a:schemeClr val="accent1"/>
                </a:solidFill>
              </a:rPr>
              <a:t>…</a:t>
            </a:r>
            <a:endParaRPr lang="en-US" sz="2400" i="1" dirty="0" smtClean="0">
              <a:solidFill>
                <a:schemeClr val="accent1"/>
              </a:solidFill>
            </a:endParaRPr>
          </a:p>
          <a:p>
            <a:r>
              <a:rPr lang="en-US" sz="2400" dirty="0">
                <a:solidFill>
                  <a:srgbClr val="00325B"/>
                </a:solidFill>
              </a:rPr>
              <a:t>	</a:t>
            </a:r>
            <a:r>
              <a:rPr lang="en-US" sz="2400" dirty="0" smtClean="0">
                <a:solidFill>
                  <a:srgbClr val="00325B"/>
                </a:solidFill>
              </a:rPr>
              <a:t>	</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11</a:t>
            </a:fld>
            <a:endParaRPr lang="en-GB"/>
          </a:p>
        </p:txBody>
      </p:sp>
    </p:spTree>
    <p:extLst>
      <p:ext uri="{BB962C8B-B14F-4D97-AF65-F5344CB8AC3E}">
        <p14:creationId xmlns:p14="http://schemas.microsoft.com/office/powerpoint/2010/main" val="1922603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sz="3200" dirty="0" smtClean="0"/>
              <a:t>IPA in five easy steps </a:t>
            </a:r>
            <a:endParaRPr lang="en-GB" sz="3200" dirty="0"/>
          </a:p>
        </p:txBody>
      </p:sp>
      <p:sp>
        <p:nvSpPr>
          <p:cNvPr id="3" name="Content Placeholder 2"/>
          <p:cNvSpPr>
            <a:spLocks noGrp="1"/>
          </p:cNvSpPr>
          <p:nvPr>
            <p:ph idx="1"/>
          </p:nvPr>
        </p:nvSpPr>
        <p:spPr>
          <a:xfrm>
            <a:off x="179512" y="1052736"/>
            <a:ext cx="8316598" cy="5040560"/>
          </a:xfrm>
        </p:spPr>
        <p:txBody>
          <a:bodyPr>
            <a:normAutofit fontScale="92500" lnSpcReduction="20000"/>
          </a:bodyPr>
          <a:lstStyle/>
          <a:p>
            <a:pPr marL="457200" indent="-457200">
              <a:buFont typeface="+mj-lt"/>
              <a:buAutoNum type="arabicPeriod"/>
            </a:pPr>
            <a:r>
              <a:rPr lang="en-US" sz="2400" dirty="0" smtClean="0">
                <a:solidFill>
                  <a:srgbClr val="00325B"/>
                </a:solidFill>
              </a:rPr>
              <a:t>What is the purpose of the </a:t>
            </a:r>
            <a:r>
              <a:rPr lang="en-US" sz="2400" dirty="0" err="1" smtClean="0">
                <a:solidFill>
                  <a:srgbClr val="00325B"/>
                </a:solidFill>
              </a:rPr>
              <a:t>programme</a:t>
            </a:r>
            <a:r>
              <a:rPr lang="en-US" sz="2400" dirty="0" smtClean="0">
                <a:solidFill>
                  <a:srgbClr val="00325B"/>
                </a:solidFill>
              </a:rPr>
              <a:t> </a:t>
            </a:r>
            <a:r>
              <a:rPr lang="mr-IN" sz="2400" dirty="0" smtClean="0">
                <a:solidFill>
                  <a:srgbClr val="00325B"/>
                </a:solidFill>
              </a:rPr>
              <a:t>–</a:t>
            </a:r>
            <a:r>
              <a:rPr lang="en-US" sz="2400" dirty="0" smtClean="0">
                <a:solidFill>
                  <a:srgbClr val="00325B"/>
                </a:solidFill>
              </a:rPr>
              <a:t> who is it for? </a:t>
            </a:r>
            <a:r>
              <a:rPr lang="en-US" sz="2400" b="1" i="1" dirty="0" smtClean="0">
                <a:solidFill>
                  <a:schemeClr val="accent2"/>
                </a:solidFill>
              </a:rPr>
              <a:t>Aim</a:t>
            </a:r>
            <a:endParaRPr lang="en-US" sz="2400" b="1" dirty="0" smtClean="0">
              <a:solidFill>
                <a:srgbClr val="00325B"/>
              </a:solidFill>
            </a:endParaRPr>
          </a:p>
          <a:p>
            <a:pPr marL="457200" indent="-457200">
              <a:buFont typeface="+mj-lt"/>
              <a:buAutoNum type="arabicPeriod"/>
            </a:pPr>
            <a:endParaRPr lang="en-US" sz="2400" dirty="0" smtClean="0">
              <a:solidFill>
                <a:srgbClr val="00325B"/>
              </a:solidFill>
            </a:endParaRPr>
          </a:p>
          <a:p>
            <a:pPr marL="457200" indent="-457200">
              <a:buFont typeface="+mj-lt"/>
              <a:buAutoNum type="arabicPeriod"/>
            </a:pPr>
            <a:r>
              <a:rPr lang="en-US" sz="2400" dirty="0" smtClean="0">
                <a:solidFill>
                  <a:srgbClr val="00325B"/>
                </a:solidFill>
              </a:rPr>
              <a:t>What </a:t>
            </a:r>
            <a:r>
              <a:rPr lang="en-US" sz="2400" dirty="0">
                <a:solidFill>
                  <a:srgbClr val="00325B"/>
                </a:solidFill>
              </a:rPr>
              <a:t>do we want </a:t>
            </a:r>
            <a:r>
              <a:rPr lang="en-US" sz="2400" dirty="0" smtClean="0">
                <a:solidFill>
                  <a:srgbClr val="00325B"/>
                </a:solidFill>
              </a:rPr>
              <a:t>graduates </a:t>
            </a:r>
            <a:r>
              <a:rPr lang="en-US" sz="2400" dirty="0">
                <a:solidFill>
                  <a:srgbClr val="00325B"/>
                </a:solidFill>
              </a:rPr>
              <a:t>to </a:t>
            </a:r>
            <a:r>
              <a:rPr lang="en-US" sz="2400" dirty="0" smtClean="0">
                <a:solidFill>
                  <a:srgbClr val="00325B"/>
                </a:solidFill>
              </a:rPr>
              <a:t>know; be </a:t>
            </a:r>
            <a:r>
              <a:rPr lang="en-US" sz="2400" dirty="0">
                <a:solidFill>
                  <a:srgbClr val="00325B"/>
                </a:solidFill>
              </a:rPr>
              <a:t>able to do; skills/</a:t>
            </a:r>
            <a:r>
              <a:rPr lang="en-US" sz="2400" dirty="0" smtClean="0">
                <a:solidFill>
                  <a:srgbClr val="00325B"/>
                </a:solidFill>
              </a:rPr>
              <a:t>competencies? </a:t>
            </a:r>
            <a:r>
              <a:rPr lang="en-US" sz="2400" b="1" i="1" dirty="0" smtClean="0">
                <a:solidFill>
                  <a:srgbClr val="BE0F34"/>
                </a:solidFill>
              </a:rPr>
              <a:t>Learning Outcomes</a:t>
            </a:r>
            <a:endParaRPr lang="en-US" sz="2400" b="1" dirty="0" smtClean="0">
              <a:solidFill>
                <a:srgbClr val="BE0F34"/>
              </a:solidFill>
            </a:endParaRPr>
          </a:p>
          <a:p>
            <a:pPr marL="457200" indent="-457200">
              <a:buFont typeface="+mj-lt"/>
              <a:buAutoNum type="arabicPeriod"/>
            </a:pPr>
            <a:endParaRPr lang="en-US" sz="2400" dirty="0" smtClean="0">
              <a:solidFill>
                <a:srgbClr val="00325B"/>
              </a:solidFill>
            </a:endParaRPr>
          </a:p>
          <a:p>
            <a:pPr marL="457200" indent="-457200">
              <a:buFont typeface="+mj-lt"/>
              <a:buAutoNum type="arabicPeriod"/>
            </a:pPr>
            <a:r>
              <a:rPr lang="en-US" sz="2400" dirty="0" smtClean="0">
                <a:solidFill>
                  <a:schemeClr val="accent1"/>
                </a:solidFill>
              </a:rPr>
              <a:t>What assessments are needed/appropriate to demonstrate learning outcomes are met? </a:t>
            </a:r>
            <a:r>
              <a:rPr lang="en-US" sz="2400" b="1" i="1" dirty="0" smtClean="0">
                <a:solidFill>
                  <a:schemeClr val="accent2"/>
                </a:solidFill>
              </a:rPr>
              <a:t>Assessment Strategy</a:t>
            </a:r>
          </a:p>
          <a:p>
            <a:pPr marL="457200" indent="-457200">
              <a:buFont typeface="+mj-lt"/>
              <a:buAutoNum type="arabicPeriod"/>
            </a:pPr>
            <a:endParaRPr lang="en-US" sz="2400" dirty="0" smtClean="0">
              <a:solidFill>
                <a:srgbClr val="D3D3D3"/>
              </a:solidFill>
            </a:endParaRPr>
          </a:p>
          <a:p>
            <a:pPr marL="457200" indent="-457200">
              <a:buFont typeface="+mj-lt"/>
              <a:buAutoNum type="arabicPeriod"/>
            </a:pPr>
            <a:r>
              <a:rPr lang="en-US" sz="2400" dirty="0" smtClean="0">
                <a:solidFill>
                  <a:schemeClr val="accent1"/>
                </a:solidFill>
              </a:rPr>
              <a:t>How are students best supported to be successful in assessments? </a:t>
            </a:r>
            <a:r>
              <a:rPr lang="en-US" sz="2400" b="1" i="1" dirty="0" smtClean="0">
                <a:solidFill>
                  <a:schemeClr val="accent2"/>
                </a:solidFill>
              </a:rPr>
              <a:t>Teaching Strategy</a:t>
            </a:r>
          </a:p>
          <a:p>
            <a:pPr marL="457200" indent="-457200">
              <a:buFont typeface="+mj-lt"/>
              <a:buAutoNum type="arabicPeriod"/>
            </a:pPr>
            <a:endParaRPr lang="en-US" sz="2400" i="1" dirty="0" smtClean="0">
              <a:solidFill>
                <a:srgbClr val="D3D3D3"/>
              </a:solidFill>
            </a:endParaRPr>
          </a:p>
          <a:p>
            <a:pPr marL="457200" indent="-457200">
              <a:buFont typeface="+mj-lt"/>
              <a:buAutoNum type="arabicPeriod"/>
            </a:pPr>
            <a:r>
              <a:rPr lang="en-US" sz="2400" dirty="0" smtClean="0">
                <a:solidFill>
                  <a:schemeClr val="accent1"/>
                </a:solidFill>
              </a:rPr>
              <a:t>What content needs to be covered, in what sequence, by whom, etc. </a:t>
            </a:r>
            <a:r>
              <a:rPr lang="en-US" sz="2400" b="1" i="1" dirty="0" smtClean="0">
                <a:solidFill>
                  <a:schemeClr val="accent2"/>
                </a:solidFill>
              </a:rPr>
              <a:t>Delivery</a:t>
            </a:r>
            <a:endParaRPr lang="en-US" sz="2400" b="1" dirty="0">
              <a:solidFill>
                <a:schemeClr val="accent2"/>
              </a:solidFill>
            </a:endParaRPr>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12</a:t>
            </a:fld>
            <a:endParaRPr lang="en-GB"/>
          </a:p>
        </p:txBody>
      </p:sp>
    </p:spTree>
    <p:extLst>
      <p:ext uri="{BB962C8B-B14F-4D97-AF65-F5344CB8AC3E}">
        <p14:creationId xmlns:p14="http://schemas.microsoft.com/office/powerpoint/2010/main" val="428896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854968"/>
          </a:xfrm>
        </p:spPr>
        <p:txBody>
          <a:bodyPr>
            <a:normAutofit/>
          </a:bodyPr>
          <a:lstStyle/>
          <a:p>
            <a:r>
              <a:rPr lang="en-US" sz="3200" dirty="0" smtClean="0"/>
              <a:t>Graduate Attributes</a:t>
            </a:r>
            <a:endParaRPr lang="en-US"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13</a:t>
            </a:fld>
            <a:endParaRPr lang="en-GB"/>
          </a:p>
        </p:txBody>
      </p:sp>
      <p:pic>
        <p:nvPicPr>
          <p:cNvPr id="1028"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052736"/>
            <a:ext cx="6048672" cy="45365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sz="2400" b="1" dirty="0" smtClean="0">
                <a:solidFill>
                  <a:srgbClr val="00325B"/>
                </a:solidFill>
              </a:rPr>
              <a:t>Informed by:</a:t>
            </a:r>
          </a:p>
          <a:p>
            <a:pPr marL="342900" indent="-342900">
              <a:buFont typeface="Arial"/>
              <a:buChar char="•"/>
            </a:pPr>
            <a:r>
              <a:rPr lang="en-US" sz="2400" b="1" dirty="0" smtClean="0">
                <a:solidFill>
                  <a:srgbClr val="00325B"/>
                </a:solidFill>
              </a:rPr>
              <a:t>Benchmark Statements</a:t>
            </a:r>
          </a:p>
          <a:p>
            <a:pPr marL="342900" indent="-342900">
              <a:buFont typeface="Arial"/>
              <a:buChar char="•"/>
            </a:pPr>
            <a:r>
              <a:rPr lang="en-US" sz="2400" b="1" dirty="0" smtClean="0">
                <a:solidFill>
                  <a:srgbClr val="00325B"/>
                </a:solidFill>
              </a:rPr>
              <a:t>PSRB requirements</a:t>
            </a:r>
            <a:endParaRPr lang="en-US" sz="2400" b="1" dirty="0">
              <a:solidFill>
                <a:srgbClr val="00325B"/>
              </a:solidFill>
            </a:endParaRPr>
          </a:p>
        </p:txBody>
      </p:sp>
    </p:spTree>
    <p:extLst>
      <p:ext uri="{BB962C8B-B14F-4D97-AF65-F5344CB8AC3E}">
        <p14:creationId xmlns:p14="http://schemas.microsoft.com/office/powerpoint/2010/main" val="3322080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052736"/>
            <a:ext cx="6048672" cy="4536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5842" y="269776"/>
            <a:ext cx="8316598" cy="854968"/>
          </a:xfrm>
        </p:spPr>
        <p:txBody>
          <a:bodyPr>
            <a:normAutofit/>
          </a:bodyPr>
          <a:lstStyle/>
          <a:p>
            <a:r>
              <a:rPr lang="en-US" sz="3200" dirty="0" smtClean="0"/>
              <a:t>Assessment follows Bloom’s taxonomy</a:t>
            </a:r>
            <a:endParaRPr lang="en-US"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14</a:t>
            </a:fld>
            <a:endParaRPr lang="en-GB"/>
          </a:p>
        </p:txBody>
      </p:sp>
      <p:sp>
        <p:nvSpPr>
          <p:cNvPr id="5" name="Up Arrow 4"/>
          <p:cNvSpPr/>
          <p:nvPr/>
        </p:nvSpPr>
        <p:spPr>
          <a:xfrm rot="1967865">
            <a:off x="3151839" y="2826801"/>
            <a:ext cx="512843" cy="2772520"/>
          </a:xfrm>
          <a:prstGeom prst="upArrow">
            <a:avLst/>
          </a:prstGeom>
          <a:solidFill>
            <a:srgbClr val="84A5D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325B"/>
                </a:solidFill>
              </a:rPr>
              <a:t>Level </a:t>
            </a:r>
          </a:p>
          <a:p>
            <a:pPr algn="ctr"/>
            <a:endParaRPr lang="en-US" b="1" dirty="0">
              <a:solidFill>
                <a:srgbClr val="00325B"/>
              </a:solidFill>
            </a:endParaRPr>
          </a:p>
          <a:p>
            <a:pPr algn="ctr"/>
            <a:r>
              <a:rPr lang="en-US" b="1" dirty="0" smtClean="0">
                <a:solidFill>
                  <a:srgbClr val="00325B"/>
                </a:solidFill>
              </a:rPr>
              <a:t>4</a:t>
            </a:r>
          </a:p>
        </p:txBody>
      </p:sp>
      <p:sp>
        <p:nvSpPr>
          <p:cNvPr id="9" name="Up Arrow 8"/>
          <p:cNvSpPr/>
          <p:nvPr/>
        </p:nvSpPr>
        <p:spPr>
          <a:xfrm rot="1945785">
            <a:off x="3174440" y="1751231"/>
            <a:ext cx="512843" cy="3090506"/>
          </a:xfrm>
          <a:prstGeom prst="upArrow">
            <a:avLst/>
          </a:prstGeom>
          <a:solidFill>
            <a:srgbClr val="84A5D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325B"/>
                </a:solidFill>
              </a:rPr>
              <a:t>Level</a:t>
            </a:r>
          </a:p>
          <a:p>
            <a:pPr algn="ctr"/>
            <a:r>
              <a:rPr lang="en-US" b="1" dirty="0" smtClean="0">
                <a:solidFill>
                  <a:srgbClr val="00325B"/>
                </a:solidFill>
              </a:rPr>
              <a:t> 5</a:t>
            </a:r>
          </a:p>
        </p:txBody>
      </p:sp>
      <p:sp>
        <p:nvSpPr>
          <p:cNvPr id="10" name="Up Arrow 9"/>
          <p:cNvSpPr/>
          <p:nvPr/>
        </p:nvSpPr>
        <p:spPr>
          <a:xfrm rot="1954869">
            <a:off x="3111164" y="700170"/>
            <a:ext cx="512843" cy="3403338"/>
          </a:xfrm>
          <a:prstGeom prst="up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325B"/>
                </a:solidFill>
              </a:rPr>
              <a:t>Level</a:t>
            </a:r>
          </a:p>
          <a:p>
            <a:pPr algn="ctr"/>
            <a:endParaRPr lang="en-US" dirty="0" smtClean="0">
              <a:solidFill>
                <a:srgbClr val="00325B"/>
              </a:solidFill>
            </a:endParaRPr>
          </a:p>
          <a:p>
            <a:pPr algn="ctr"/>
            <a:r>
              <a:rPr lang="en-US" b="1" dirty="0" smtClean="0">
                <a:solidFill>
                  <a:srgbClr val="00325B"/>
                </a:solidFill>
              </a:rPr>
              <a:t>6</a:t>
            </a:r>
            <a:endParaRPr lang="en-US" b="1" dirty="0">
              <a:solidFill>
                <a:srgbClr val="00325B"/>
              </a:solidFill>
            </a:endParaRPr>
          </a:p>
        </p:txBody>
      </p:sp>
    </p:spTree>
    <p:extLst>
      <p:ext uri="{BB962C8B-B14F-4D97-AF65-F5344CB8AC3E}">
        <p14:creationId xmlns:p14="http://schemas.microsoft.com/office/powerpoint/2010/main" val="1948114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854968"/>
          </a:xfrm>
        </p:spPr>
        <p:txBody>
          <a:bodyPr>
            <a:normAutofit/>
          </a:bodyPr>
          <a:lstStyle/>
          <a:p>
            <a:r>
              <a:rPr lang="en-US" sz="3200" dirty="0" smtClean="0"/>
              <a:t>Assessment </a:t>
            </a:r>
            <a:r>
              <a:rPr lang="en-US" sz="3200" dirty="0" err="1" smtClean="0"/>
              <a:t>focussed</a:t>
            </a:r>
            <a:r>
              <a:rPr lang="en-US" sz="3200" dirty="0" smtClean="0"/>
              <a:t> on skills</a:t>
            </a:r>
            <a:endParaRPr lang="en-US"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15</a:t>
            </a:fld>
            <a:endParaRPr lang="en-GB"/>
          </a:p>
        </p:txBody>
      </p:sp>
      <p:pic>
        <p:nvPicPr>
          <p:cNvPr id="1028"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052736"/>
            <a:ext cx="6048672" cy="45365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p:cNvGraphicFramePr>
            <a:graphicFrameLocks/>
          </p:cNvGraphicFramePr>
          <p:nvPr>
            <p:extLst>
              <p:ext uri="{D42A27DB-BD31-4B8C-83A1-F6EECF244321}">
                <p14:modId xmlns:p14="http://schemas.microsoft.com/office/powerpoint/2010/main" val="2286349028"/>
              </p:ext>
            </p:extLst>
          </p:nvPr>
        </p:nvGraphicFramePr>
        <p:xfrm>
          <a:off x="323528" y="908720"/>
          <a:ext cx="2079228" cy="5400040"/>
        </p:xfrm>
        <a:graphic>
          <a:graphicData uri="http://schemas.openxmlformats.org/drawingml/2006/table">
            <a:tbl>
              <a:tblPr firstRow="1" bandRow="1">
                <a:tableStyleId>{5C22544A-7EE6-4342-B048-85BDC9FD1C3A}</a:tableStyleId>
              </a:tblPr>
              <a:tblGrid>
                <a:gridCol w="2079228">
                  <a:extLst>
                    <a:ext uri="{9D8B030D-6E8A-4147-A177-3AD203B41FA5}">
                      <a16:colId xmlns:a16="http://schemas.microsoft.com/office/drawing/2014/main" val="20000"/>
                    </a:ext>
                  </a:extLst>
                </a:gridCol>
              </a:tblGrid>
              <a:tr h="370840">
                <a:tc>
                  <a:txBody>
                    <a:bodyPr/>
                    <a:lstStyle/>
                    <a:p>
                      <a:r>
                        <a:rPr lang="en-US" dirty="0" smtClean="0"/>
                        <a:t>Skills</a:t>
                      </a:r>
                      <a:endParaRPr lang="en-US" dirty="0"/>
                    </a:p>
                  </a:txBody>
                  <a:tcPr/>
                </a:tc>
                <a:extLst>
                  <a:ext uri="{0D108BD9-81ED-4DB2-BD59-A6C34878D82A}">
                    <a16:rowId xmlns:a16="http://schemas.microsoft.com/office/drawing/2014/main" val="10000"/>
                  </a:ext>
                </a:extLst>
              </a:tr>
              <a:tr h="370840">
                <a:tc>
                  <a:txBody>
                    <a:bodyPr/>
                    <a:lstStyle/>
                    <a:p>
                      <a:endParaRPr lang="en-US" b="1" dirty="0" smtClean="0">
                        <a:solidFill>
                          <a:schemeClr val="accent2"/>
                        </a:solidFill>
                      </a:endParaRPr>
                    </a:p>
                    <a:p>
                      <a:r>
                        <a:rPr lang="en-US" b="1" dirty="0" smtClean="0">
                          <a:solidFill>
                            <a:schemeClr val="accent2"/>
                          </a:solidFill>
                        </a:rPr>
                        <a:t>Subject</a:t>
                      </a:r>
                      <a:r>
                        <a:rPr lang="en-US" b="1" baseline="0" dirty="0" smtClean="0">
                          <a:solidFill>
                            <a:schemeClr val="accent2"/>
                          </a:solidFill>
                        </a:rPr>
                        <a:t> Knowledge, Understanding</a:t>
                      </a:r>
                    </a:p>
                    <a:p>
                      <a:r>
                        <a:rPr lang="en-US" b="1" baseline="0" dirty="0" smtClean="0">
                          <a:solidFill>
                            <a:schemeClr val="accent2"/>
                          </a:solidFill>
                        </a:rPr>
                        <a:t>Integration</a:t>
                      </a:r>
                    </a:p>
                    <a:p>
                      <a:endParaRPr lang="en-US" b="1" dirty="0">
                        <a:solidFill>
                          <a:schemeClr val="accent2"/>
                        </a:solidFill>
                      </a:endParaRPr>
                    </a:p>
                  </a:txBody>
                  <a:tcPr/>
                </a:tc>
                <a:extLst>
                  <a:ext uri="{0D108BD9-81ED-4DB2-BD59-A6C34878D82A}">
                    <a16:rowId xmlns:a16="http://schemas.microsoft.com/office/drawing/2014/main" val="10001"/>
                  </a:ext>
                </a:extLst>
              </a:tr>
              <a:tr h="370840">
                <a:tc>
                  <a:txBody>
                    <a:bodyPr/>
                    <a:lstStyle/>
                    <a:p>
                      <a:endParaRPr lang="en-US" b="1" dirty="0" smtClean="0">
                        <a:solidFill>
                          <a:schemeClr val="accent2"/>
                        </a:solidFill>
                      </a:endParaRPr>
                    </a:p>
                    <a:p>
                      <a:r>
                        <a:rPr lang="en-US" b="1" dirty="0" smtClean="0">
                          <a:solidFill>
                            <a:schemeClr val="accent2"/>
                          </a:solidFill>
                        </a:rPr>
                        <a:t>Communication</a:t>
                      </a:r>
                    </a:p>
                    <a:p>
                      <a:endParaRPr lang="en-US" b="1" dirty="0">
                        <a:solidFill>
                          <a:schemeClr val="accent2"/>
                        </a:solidFill>
                      </a:endParaRPr>
                    </a:p>
                  </a:txBody>
                  <a:tcPr/>
                </a:tc>
                <a:extLst>
                  <a:ext uri="{0D108BD9-81ED-4DB2-BD59-A6C34878D82A}">
                    <a16:rowId xmlns:a16="http://schemas.microsoft.com/office/drawing/2014/main" val="10002"/>
                  </a:ext>
                </a:extLst>
              </a:tr>
              <a:tr h="370840">
                <a:tc>
                  <a:txBody>
                    <a:bodyPr/>
                    <a:lstStyle/>
                    <a:p>
                      <a:endParaRPr lang="en-US" b="1" baseline="0" dirty="0" smtClean="0">
                        <a:solidFill>
                          <a:schemeClr val="accent2"/>
                        </a:solidFill>
                      </a:endParaRPr>
                    </a:p>
                    <a:p>
                      <a:r>
                        <a:rPr lang="en-US" b="1" baseline="0" dirty="0" smtClean="0">
                          <a:solidFill>
                            <a:schemeClr val="accent2"/>
                          </a:solidFill>
                        </a:rPr>
                        <a:t>Analysis/</a:t>
                      </a:r>
                    </a:p>
                    <a:p>
                      <a:r>
                        <a:rPr lang="en-US" b="1" baseline="0" dirty="0" smtClean="0">
                          <a:solidFill>
                            <a:schemeClr val="accent2"/>
                          </a:solidFill>
                        </a:rPr>
                        <a:t>Evaluation</a:t>
                      </a:r>
                    </a:p>
                    <a:p>
                      <a:endParaRPr lang="en-US" b="1" dirty="0">
                        <a:solidFill>
                          <a:schemeClr val="accent2"/>
                        </a:solidFill>
                      </a:endParaRPr>
                    </a:p>
                  </a:txBody>
                  <a:tcPr/>
                </a:tc>
                <a:extLst>
                  <a:ext uri="{0D108BD9-81ED-4DB2-BD59-A6C34878D82A}">
                    <a16:rowId xmlns:a16="http://schemas.microsoft.com/office/drawing/2014/main" val="10003"/>
                  </a:ext>
                </a:extLst>
              </a:tr>
              <a:tr h="370840">
                <a:tc>
                  <a:txBody>
                    <a:bodyPr/>
                    <a:lstStyle/>
                    <a:p>
                      <a:endParaRPr lang="en-US" b="1" dirty="0" smtClean="0">
                        <a:solidFill>
                          <a:schemeClr val="accent2"/>
                        </a:solidFill>
                      </a:endParaRPr>
                    </a:p>
                    <a:p>
                      <a:r>
                        <a:rPr lang="en-US" b="1" dirty="0" smtClean="0">
                          <a:solidFill>
                            <a:schemeClr val="accent2"/>
                          </a:solidFill>
                        </a:rPr>
                        <a:t>Professional</a:t>
                      </a:r>
                      <a:r>
                        <a:rPr lang="en-US" b="1" baseline="0" dirty="0" smtClean="0">
                          <a:solidFill>
                            <a:schemeClr val="accent2"/>
                          </a:solidFill>
                        </a:rPr>
                        <a:t> development</a:t>
                      </a:r>
                    </a:p>
                    <a:p>
                      <a:endParaRPr lang="en-US" b="1" dirty="0">
                        <a:solidFill>
                          <a:schemeClr val="accent2"/>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912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854968"/>
          </a:xfrm>
        </p:spPr>
        <p:txBody>
          <a:bodyPr>
            <a:normAutofit/>
          </a:bodyPr>
          <a:lstStyle/>
          <a:p>
            <a:r>
              <a:rPr lang="en-US" sz="3200" dirty="0" smtClean="0"/>
              <a:t>Assessment </a:t>
            </a:r>
            <a:r>
              <a:rPr lang="en-US" sz="3200" dirty="0" err="1" smtClean="0"/>
              <a:t>focussed</a:t>
            </a:r>
            <a:r>
              <a:rPr lang="en-US" sz="3200" dirty="0" smtClean="0"/>
              <a:t> on skills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0998935"/>
              </p:ext>
            </p:extLst>
          </p:nvPr>
        </p:nvGraphicFramePr>
        <p:xfrm>
          <a:off x="323528" y="908720"/>
          <a:ext cx="2079228" cy="5400040"/>
        </p:xfrm>
        <a:graphic>
          <a:graphicData uri="http://schemas.openxmlformats.org/drawingml/2006/table">
            <a:tbl>
              <a:tblPr firstRow="1" bandRow="1">
                <a:tableStyleId>{5C22544A-7EE6-4342-B048-85BDC9FD1C3A}</a:tableStyleId>
              </a:tblPr>
              <a:tblGrid>
                <a:gridCol w="2079228">
                  <a:extLst>
                    <a:ext uri="{9D8B030D-6E8A-4147-A177-3AD203B41FA5}">
                      <a16:colId xmlns:a16="http://schemas.microsoft.com/office/drawing/2014/main" val="20000"/>
                    </a:ext>
                  </a:extLst>
                </a:gridCol>
              </a:tblGrid>
              <a:tr h="370840">
                <a:tc>
                  <a:txBody>
                    <a:bodyPr/>
                    <a:lstStyle/>
                    <a:p>
                      <a:r>
                        <a:rPr lang="en-US" dirty="0" smtClean="0"/>
                        <a:t>Skills</a:t>
                      </a:r>
                      <a:endParaRPr lang="en-US" dirty="0"/>
                    </a:p>
                  </a:txBody>
                  <a:tcPr/>
                </a:tc>
                <a:extLst>
                  <a:ext uri="{0D108BD9-81ED-4DB2-BD59-A6C34878D82A}">
                    <a16:rowId xmlns:a16="http://schemas.microsoft.com/office/drawing/2014/main" val="10000"/>
                  </a:ext>
                </a:extLst>
              </a:tr>
              <a:tr h="370840">
                <a:tc>
                  <a:txBody>
                    <a:bodyPr/>
                    <a:lstStyle/>
                    <a:p>
                      <a:endParaRPr lang="en-US" b="1" dirty="0" smtClean="0">
                        <a:solidFill>
                          <a:schemeClr val="accent2"/>
                        </a:solidFill>
                      </a:endParaRPr>
                    </a:p>
                    <a:p>
                      <a:r>
                        <a:rPr lang="en-US" b="1" dirty="0" smtClean="0">
                          <a:solidFill>
                            <a:schemeClr val="accent2"/>
                          </a:solidFill>
                        </a:rPr>
                        <a:t>Subject</a:t>
                      </a:r>
                      <a:r>
                        <a:rPr lang="en-US" b="1" baseline="0" dirty="0" smtClean="0">
                          <a:solidFill>
                            <a:schemeClr val="accent2"/>
                          </a:solidFill>
                        </a:rPr>
                        <a:t> Knowledge, Understanding</a:t>
                      </a:r>
                    </a:p>
                    <a:p>
                      <a:r>
                        <a:rPr lang="en-US" b="1" baseline="0" dirty="0" smtClean="0">
                          <a:solidFill>
                            <a:schemeClr val="accent2"/>
                          </a:solidFill>
                        </a:rPr>
                        <a:t>Integration</a:t>
                      </a:r>
                    </a:p>
                    <a:p>
                      <a:endParaRPr lang="en-US" b="1" dirty="0">
                        <a:solidFill>
                          <a:schemeClr val="accent2"/>
                        </a:solidFill>
                      </a:endParaRPr>
                    </a:p>
                  </a:txBody>
                  <a:tcPr/>
                </a:tc>
                <a:extLst>
                  <a:ext uri="{0D108BD9-81ED-4DB2-BD59-A6C34878D82A}">
                    <a16:rowId xmlns:a16="http://schemas.microsoft.com/office/drawing/2014/main" val="10001"/>
                  </a:ext>
                </a:extLst>
              </a:tr>
              <a:tr h="370840">
                <a:tc>
                  <a:txBody>
                    <a:bodyPr/>
                    <a:lstStyle/>
                    <a:p>
                      <a:endParaRPr lang="en-US" b="1" dirty="0" smtClean="0">
                        <a:solidFill>
                          <a:schemeClr val="accent2"/>
                        </a:solidFill>
                      </a:endParaRPr>
                    </a:p>
                    <a:p>
                      <a:r>
                        <a:rPr lang="en-US" b="1" dirty="0" smtClean="0">
                          <a:solidFill>
                            <a:schemeClr val="accent2"/>
                          </a:solidFill>
                        </a:rPr>
                        <a:t>Communication</a:t>
                      </a:r>
                    </a:p>
                    <a:p>
                      <a:endParaRPr lang="en-US" b="1" dirty="0">
                        <a:solidFill>
                          <a:schemeClr val="accent2"/>
                        </a:solidFill>
                      </a:endParaRPr>
                    </a:p>
                  </a:txBody>
                  <a:tcPr/>
                </a:tc>
                <a:extLst>
                  <a:ext uri="{0D108BD9-81ED-4DB2-BD59-A6C34878D82A}">
                    <a16:rowId xmlns:a16="http://schemas.microsoft.com/office/drawing/2014/main" val="10002"/>
                  </a:ext>
                </a:extLst>
              </a:tr>
              <a:tr h="370840">
                <a:tc>
                  <a:txBody>
                    <a:bodyPr/>
                    <a:lstStyle/>
                    <a:p>
                      <a:endParaRPr lang="en-US" b="1" baseline="0" dirty="0" smtClean="0">
                        <a:solidFill>
                          <a:schemeClr val="accent2"/>
                        </a:solidFill>
                      </a:endParaRPr>
                    </a:p>
                    <a:p>
                      <a:r>
                        <a:rPr lang="en-US" b="1" baseline="0" dirty="0" smtClean="0">
                          <a:solidFill>
                            <a:schemeClr val="accent2"/>
                          </a:solidFill>
                        </a:rPr>
                        <a:t>Analysis/</a:t>
                      </a:r>
                    </a:p>
                    <a:p>
                      <a:r>
                        <a:rPr lang="en-US" b="1" baseline="0" dirty="0" smtClean="0">
                          <a:solidFill>
                            <a:schemeClr val="accent2"/>
                          </a:solidFill>
                        </a:rPr>
                        <a:t>Evaluation</a:t>
                      </a:r>
                    </a:p>
                    <a:p>
                      <a:endParaRPr lang="en-US" b="1" dirty="0">
                        <a:solidFill>
                          <a:schemeClr val="accent2"/>
                        </a:solidFill>
                      </a:endParaRPr>
                    </a:p>
                  </a:txBody>
                  <a:tcPr/>
                </a:tc>
                <a:extLst>
                  <a:ext uri="{0D108BD9-81ED-4DB2-BD59-A6C34878D82A}">
                    <a16:rowId xmlns:a16="http://schemas.microsoft.com/office/drawing/2014/main" val="10003"/>
                  </a:ext>
                </a:extLst>
              </a:tr>
              <a:tr h="370840">
                <a:tc>
                  <a:txBody>
                    <a:bodyPr/>
                    <a:lstStyle/>
                    <a:p>
                      <a:endParaRPr lang="en-US" b="1" dirty="0" smtClean="0">
                        <a:solidFill>
                          <a:schemeClr val="accent2"/>
                        </a:solidFill>
                      </a:endParaRPr>
                    </a:p>
                    <a:p>
                      <a:r>
                        <a:rPr lang="en-US" b="1" dirty="0" smtClean="0">
                          <a:solidFill>
                            <a:schemeClr val="accent2"/>
                          </a:solidFill>
                        </a:rPr>
                        <a:t>Professional</a:t>
                      </a:r>
                      <a:r>
                        <a:rPr lang="en-US" b="1" baseline="0" dirty="0" smtClean="0">
                          <a:solidFill>
                            <a:schemeClr val="accent2"/>
                          </a:solidFill>
                        </a:rPr>
                        <a:t> development</a:t>
                      </a:r>
                    </a:p>
                    <a:p>
                      <a:endParaRPr lang="en-US" b="1" dirty="0">
                        <a:solidFill>
                          <a:schemeClr val="accent2"/>
                        </a:solidFill>
                      </a:endParaRPr>
                    </a:p>
                  </a:txBody>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786194A1-5B28-41B4-A256-7AB656992733}" type="slidenum">
              <a:rPr lang="en-GB" smtClean="0"/>
              <a:t>16</a:t>
            </a:fld>
            <a:endParaRPr lang="en-GB"/>
          </a:p>
        </p:txBody>
      </p:sp>
      <p:graphicFrame>
        <p:nvGraphicFramePr>
          <p:cNvPr id="10" name="Content Placeholder 3"/>
          <p:cNvGraphicFramePr>
            <a:graphicFrameLocks/>
          </p:cNvGraphicFramePr>
          <p:nvPr>
            <p:extLst>
              <p:ext uri="{D42A27DB-BD31-4B8C-83A1-F6EECF244321}">
                <p14:modId xmlns:p14="http://schemas.microsoft.com/office/powerpoint/2010/main" val="3393185027"/>
              </p:ext>
            </p:extLst>
          </p:nvPr>
        </p:nvGraphicFramePr>
        <p:xfrm>
          <a:off x="2411760" y="908720"/>
          <a:ext cx="2079228" cy="5400040"/>
        </p:xfrm>
        <a:graphic>
          <a:graphicData uri="http://schemas.openxmlformats.org/drawingml/2006/table">
            <a:tbl>
              <a:tblPr firstRow="1" bandRow="1">
                <a:tableStyleId>{5C22544A-7EE6-4342-B048-85BDC9FD1C3A}</a:tableStyleId>
              </a:tblPr>
              <a:tblGrid>
                <a:gridCol w="2079228">
                  <a:extLst>
                    <a:ext uri="{9D8B030D-6E8A-4147-A177-3AD203B41FA5}">
                      <a16:colId xmlns:a16="http://schemas.microsoft.com/office/drawing/2014/main" val="20000"/>
                    </a:ext>
                  </a:extLst>
                </a:gridCol>
              </a:tblGrid>
              <a:tr h="370840">
                <a:tc>
                  <a:txBody>
                    <a:bodyPr/>
                    <a:lstStyle/>
                    <a:p>
                      <a:r>
                        <a:rPr lang="en-US" dirty="0" smtClean="0"/>
                        <a:t>Assessment</a:t>
                      </a:r>
                      <a:endParaRPr lang="en-US" dirty="0"/>
                    </a:p>
                  </a:txBody>
                  <a:tcPr/>
                </a:tc>
                <a:extLst>
                  <a:ext uri="{0D108BD9-81ED-4DB2-BD59-A6C34878D82A}">
                    <a16:rowId xmlns:a16="http://schemas.microsoft.com/office/drawing/2014/main" val="10000"/>
                  </a:ext>
                </a:extLst>
              </a:tr>
              <a:tr h="370840">
                <a:tc>
                  <a:txBody>
                    <a:bodyPr/>
                    <a:lstStyle/>
                    <a:p>
                      <a:endParaRPr lang="en-US" b="1" dirty="0" smtClean="0">
                        <a:solidFill>
                          <a:srgbClr val="00325B"/>
                        </a:solidFill>
                      </a:endParaRPr>
                    </a:p>
                    <a:p>
                      <a:r>
                        <a:rPr lang="en-US" b="1" dirty="0" smtClean="0">
                          <a:solidFill>
                            <a:srgbClr val="00325B"/>
                          </a:solidFill>
                        </a:rPr>
                        <a:t>Subject specific and synoptic exams</a:t>
                      </a:r>
                    </a:p>
                    <a:p>
                      <a:endParaRPr lang="en-US" b="1" baseline="0" dirty="0" smtClean="0">
                        <a:solidFill>
                          <a:srgbClr val="00325B"/>
                        </a:solidFill>
                      </a:endParaRPr>
                    </a:p>
                    <a:p>
                      <a:endParaRPr lang="en-US" b="1" dirty="0">
                        <a:solidFill>
                          <a:srgbClr val="00325B"/>
                        </a:solidFill>
                      </a:endParaRPr>
                    </a:p>
                  </a:txBody>
                  <a:tcPr/>
                </a:tc>
                <a:extLst>
                  <a:ext uri="{0D108BD9-81ED-4DB2-BD59-A6C34878D82A}">
                    <a16:rowId xmlns:a16="http://schemas.microsoft.com/office/drawing/2014/main" val="10001"/>
                  </a:ext>
                </a:extLst>
              </a:tr>
              <a:tr h="370840">
                <a:tc>
                  <a:txBody>
                    <a:bodyPr/>
                    <a:lstStyle/>
                    <a:p>
                      <a:r>
                        <a:rPr lang="en-US" b="1" dirty="0" smtClean="0">
                          <a:solidFill>
                            <a:srgbClr val="00325B"/>
                          </a:solidFill>
                        </a:rPr>
                        <a:t>Presentations</a:t>
                      </a:r>
                    </a:p>
                    <a:p>
                      <a:r>
                        <a:rPr lang="en-US" b="1" dirty="0" smtClean="0">
                          <a:solidFill>
                            <a:srgbClr val="00325B"/>
                          </a:solidFill>
                        </a:rPr>
                        <a:t>Scientific reports</a:t>
                      </a:r>
                      <a:r>
                        <a:rPr lang="en-US" b="1" baseline="0" dirty="0" smtClean="0">
                          <a:solidFill>
                            <a:srgbClr val="00325B"/>
                          </a:solidFill>
                        </a:rPr>
                        <a:t> and papers</a:t>
                      </a:r>
                      <a:endParaRPr lang="en-US" b="1" dirty="0" smtClean="0">
                        <a:solidFill>
                          <a:srgbClr val="00325B"/>
                        </a:solidFill>
                      </a:endParaRPr>
                    </a:p>
                  </a:txBody>
                  <a:tcPr/>
                </a:tc>
                <a:extLst>
                  <a:ext uri="{0D108BD9-81ED-4DB2-BD59-A6C34878D82A}">
                    <a16:rowId xmlns:a16="http://schemas.microsoft.com/office/drawing/2014/main" val="10002"/>
                  </a:ext>
                </a:extLst>
              </a:tr>
              <a:tr h="370840">
                <a:tc>
                  <a:txBody>
                    <a:bodyPr/>
                    <a:lstStyle/>
                    <a:p>
                      <a:endParaRPr lang="en-US" b="1" baseline="0" dirty="0" smtClean="0">
                        <a:solidFill>
                          <a:srgbClr val="00325B"/>
                        </a:solidFill>
                      </a:endParaRPr>
                    </a:p>
                    <a:p>
                      <a:r>
                        <a:rPr lang="en-US" b="1" baseline="0" dirty="0" smtClean="0">
                          <a:solidFill>
                            <a:srgbClr val="00325B"/>
                          </a:solidFill>
                        </a:rPr>
                        <a:t>Literature</a:t>
                      </a:r>
                    </a:p>
                    <a:p>
                      <a:r>
                        <a:rPr lang="en-US" b="1" baseline="0" dirty="0" smtClean="0">
                          <a:solidFill>
                            <a:srgbClr val="00325B"/>
                          </a:solidFill>
                        </a:rPr>
                        <a:t>Data</a:t>
                      </a:r>
                    </a:p>
                    <a:p>
                      <a:r>
                        <a:rPr lang="en-US" b="1" baseline="0" dirty="0" smtClean="0">
                          <a:solidFill>
                            <a:srgbClr val="00325B"/>
                          </a:solidFill>
                        </a:rPr>
                        <a:t>Problem Solving</a:t>
                      </a:r>
                    </a:p>
                  </a:txBody>
                  <a:tcPr/>
                </a:tc>
                <a:extLst>
                  <a:ext uri="{0D108BD9-81ED-4DB2-BD59-A6C34878D82A}">
                    <a16:rowId xmlns:a16="http://schemas.microsoft.com/office/drawing/2014/main" val="10003"/>
                  </a:ext>
                </a:extLst>
              </a:tr>
              <a:tr h="370840">
                <a:tc>
                  <a:txBody>
                    <a:bodyPr/>
                    <a:lstStyle/>
                    <a:p>
                      <a:endParaRPr lang="en-US" b="1" dirty="0" smtClean="0">
                        <a:solidFill>
                          <a:srgbClr val="00325B"/>
                        </a:solidFill>
                      </a:endParaRPr>
                    </a:p>
                    <a:p>
                      <a:r>
                        <a:rPr lang="en-US" b="1" dirty="0" smtClean="0">
                          <a:solidFill>
                            <a:srgbClr val="00325B"/>
                          </a:solidFill>
                        </a:rPr>
                        <a:t>Portfolios</a:t>
                      </a:r>
                    </a:p>
                    <a:p>
                      <a:endParaRPr lang="en-US" b="1" dirty="0" smtClean="0">
                        <a:solidFill>
                          <a:srgbClr val="00325B"/>
                        </a:solidFill>
                      </a:endParaRPr>
                    </a:p>
                    <a:p>
                      <a:endParaRPr lang="en-US" b="1" dirty="0">
                        <a:solidFill>
                          <a:srgbClr val="00325B"/>
                        </a:solidFill>
                      </a:endParaRPr>
                    </a:p>
                  </a:txBody>
                  <a:tcPr/>
                </a:tc>
                <a:extLst>
                  <a:ext uri="{0D108BD9-81ED-4DB2-BD59-A6C34878D82A}">
                    <a16:rowId xmlns:a16="http://schemas.microsoft.com/office/drawing/2014/main" val="10004"/>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4022728706"/>
              </p:ext>
            </p:extLst>
          </p:nvPr>
        </p:nvGraphicFramePr>
        <p:xfrm>
          <a:off x="4499992" y="908720"/>
          <a:ext cx="576064" cy="54006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tblGrid>
              <a:tr h="369576">
                <a:tc>
                  <a:txBody>
                    <a:bodyPr/>
                    <a:lstStyle/>
                    <a:p>
                      <a:endParaRPr lang="en-US" dirty="0"/>
                    </a:p>
                  </a:txBody>
                  <a:tcPr/>
                </a:tc>
                <a:extLst>
                  <a:ext uri="{0D108BD9-81ED-4DB2-BD59-A6C34878D82A}">
                    <a16:rowId xmlns:a16="http://schemas.microsoft.com/office/drawing/2014/main" val="10000"/>
                  </a:ext>
                </a:extLst>
              </a:tr>
              <a:tr h="5031024">
                <a:tc>
                  <a:txBody>
                    <a:bodyPr/>
                    <a:lstStyle/>
                    <a:p>
                      <a:pPr algn="ctr"/>
                      <a:r>
                        <a:rPr lang="en-US" sz="2800" b="1" dirty="0" smtClean="0">
                          <a:solidFill>
                            <a:srgbClr val="00325B"/>
                          </a:solidFill>
                        </a:rPr>
                        <a:t>Final Year</a:t>
                      </a:r>
                      <a:r>
                        <a:rPr lang="en-US" sz="2800" b="1" baseline="0" dirty="0" smtClean="0">
                          <a:solidFill>
                            <a:srgbClr val="00325B"/>
                          </a:solidFill>
                        </a:rPr>
                        <a:t> Project</a:t>
                      </a: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baseline="0" dirty="0" smtClean="0">
                        <a:solidFill>
                          <a:srgbClr val="00325B"/>
                        </a:solidFill>
                      </a:endParaRPr>
                    </a:p>
                    <a:p>
                      <a:endParaRPr lang="en-US" b="1" dirty="0" smtClean="0">
                        <a:solidFill>
                          <a:srgbClr val="00325B"/>
                        </a:solidFill>
                      </a:endParaRPr>
                    </a:p>
                    <a:p>
                      <a:endParaRPr lang="en-US" b="1" dirty="0" smtClean="0">
                        <a:solidFill>
                          <a:srgbClr val="00325B"/>
                        </a:solidFill>
                      </a:endParaRPr>
                    </a:p>
                    <a:p>
                      <a:endParaRPr lang="en-US" b="1" dirty="0">
                        <a:solidFill>
                          <a:srgbClr val="00325B"/>
                        </a:solidFill>
                      </a:endParaRPr>
                    </a:p>
                  </a:txBody>
                  <a:tcPr vert="vert27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20104500"/>
              </p:ext>
            </p:extLst>
          </p:nvPr>
        </p:nvGraphicFramePr>
        <p:xfrm>
          <a:off x="5436096" y="908720"/>
          <a:ext cx="3264024" cy="5380608"/>
        </p:xfrm>
        <a:graphic>
          <a:graphicData uri="http://schemas.openxmlformats.org/drawingml/2006/table">
            <a:tbl>
              <a:tblPr firstRow="1" bandRow="1">
                <a:tableStyleId>{F5AB1C69-6EDB-4FF4-983F-18BD219EF322}</a:tableStyleId>
              </a:tblPr>
              <a:tblGrid>
                <a:gridCol w="648072">
                  <a:extLst>
                    <a:ext uri="{9D8B030D-6E8A-4147-A177-3AD203B41FA5}">
                      <a16:colId xmlns:a16="http://schemas.microsoft.com/office/drawing/2014/main" val="20000"/>
                    </a:ext>
                  </a:extLst>
                </a:gridCol>
                <a:gridCol w="2615952">
                  <a:extLst>
                    <a:ext uri="{9D8B030D-6E8A-4147-A177-3AD203B41FA5}">
                      <a16:colId xmlns:a16="http://schemas.microsoft.com/office/drawing/2014/main" val="20001"/>
                    </a:ext>
                  </a:extLst>
                </a:gridCol>
              </a:tblGrid>
              <a:tr h="442848">
                <a:tc>
                  <a:txBody>
                    <a:bodyPr/>
                    <a:lstStyle/>
                    <a:p>
                      <a:pPr algn="ctr"/>
                      <a:r>
                        <a:rPr lang="en-GB" dirty="0" smtClean="0"/>
                        <a:t>L</a:t>
                      </a:r>
                      <a:endParaRPr lang="en-GB" dirty="0"/>
                    </a:p>
                  </a:txBody>
                  <a:tcPr/>
                </a:tc>
                <a:tc>
                  <a:txBody>
                    <a:bodyPr/>
                    <a:lstStyle/>
                    <a:p>
                      <a:pPr algn="ctr"/>
                      <a:r>
                        <a:rPr lang="en-GB" dirty="0" smtClean="0"/>
                        <a:t>Communication</a:t>
                      </a:r>
                      <a:endParaRPr lang="en-GB" dirty="0"/>
                    </a:p>
                  </a:txBody>
                  <a:tcPr/>
                </a:tc>
                <a:extLst>
                  <a:ext uri="{0D108BD9-81ED-4DB2-BD59-A6C34878D82A}">
                    <a16:rowId xmlns:a16="http://schemas.microsoft.com/office/drawing/2014/main" val="10000"/>
                  </a:ext>
                </a:extLst>
              </a:tr>
              <a:tr h="370840">
                <a:tc>
                  <a:txBody>
                    <a:bodyPr/>
                    <a:lstStyle/>
                    <a:p>
                      <a:pPr algn="ctr"/>
                      <a:endParaRPr lang="en-GB" b="1" dirty="0" smtClean="0">
                        <a:solidFill>
                          <a:schemeClr val="accent1"/>
                        </a:solidFill>
                      </a:endParaRPr>
                    </a:p>
                    <a:p>
                      <a:pPr algn="ctr"/>
                      <a:r>
                        <a:rPr lang="en-GB" b="1" dirty="0" smtClean="0">
                          <a:solidFill>
                            <a:schemeClr val="accent1"/>
                          </a:solidFill>
                        </a:rPr>
                        <a:t>4</a:t>
                      </a:r>
                      <a:endParaRPr lang="en-GB" b="1" dirty="0">
                        <a:solidFill>
                          <a:schemeClr val="accent1"/>
                        </a:solidFill>
                      </a:endParaRPr>
                    </a:p>
                  </a:txBody>
                  <a:tcPr/>
                </a:tc>
                <a:tc>
                  <a:txBody>
                    <a:bodyPr/>
                    <a:lstStyle/>
                    <a:p>
                      <a:endParaRPr lang="en-GB" b="1" dirty="0" smtClean="0">
                        <a:solidFill>
                          <a:schemeClr val="accent1"/>
                        </a:solidFill>
                      </a:endParaRPr>
                    </a:p>
                    <a:p>
                      <a:r>
                        <a:rPr lang="en-GB" b="1" dirty="0" smtClean="0">
                          <a:solidFill>
                            <a:schemeClr val="accent1"/>
                          </a:solidFill>
                        </a:rPr>
                        <a:t>The ability to communicate basic scientific topics </a:t>
                      </a:r>
                    </a:p>
                    <a:p>
                      <a:r>
                        <a:rPr lang="en-GB" b="0" i="1" dirty="0" smtClean="0">
                          <a:solidFill>
                            <a:schemeClr val="accent2"/>
                          </a:solidFill>
                        </a:rPr>
                        <a:t>Report</a:t>
                      </a:r>
                      <a:endParaRPr lang="en-GB" b="0" i="1" dirty="0">
                        <a:solidFill>
                          <a:schemeClr val="accent2"/>
                        </a:solidFill>
                      </a:endParaRPr>
                    </a:p>
                  </a:txBody>
                  <a:tcPr/>
                </a:tc>
                <a:extLst>
                  <a:ext uri="{0D108BD9-81ED-4DB2-BD59-A6C34878D82A}">
                    <a16:rowId xmlns:a16="http://schemas.microsoft.com/office/drawing/2014/main" val="10001"/>
                  </a:ext>
                </a:extLst>
              </a:tr>
              <a:tr h="370840">
                <a:tc>
                  <a:txBody>
                    <a:bodyPr/>
                    <a:lstStyle/>
                    <a:p>
                      <a:pPr algn="ctr"/>
                      <a:endParaRPr lang="en-GB" b="1" dirty="0" smtClean="0">
                        <a:solidFill>
                          <a:schemeClr val="accent1"/>
                        </a:solidFill>
                      </a:endParaRPr>
                    </a:p>
                    <a:p>
                      <a:pPr algn="ctr"/>
                      <a:r>
                        <a:rPr lang="en-GB" b="1" dirty="0" smtClean="0">
                          <a:solidFill>
                            <a:schemeClr val="accent1"/>
                          </a:solidFill>
                        </a:rPr>
                        <a:t>5</a:t>
                      </a:r>
                      <a:endParaRPr lang="en-GB" b="1"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chemeClr val="accent1"/>
                        </a:solidFill>
                      </a:endParaRPr>
                    </a:p>
                    <a:p>
                      <a:r>
                        <a:rPr lang="en-GB" b="1" dirty="0" smtClean="0">
                          <a:solidFill>
                            <a:schemeClr val="accent1"/>
                          </a:solidFill>
                        </a:rPr>
                        <a:t>The ability to communicate scientific data and literature </a:t>
                      </a:r>
                    </a:p>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accent2"/>
                          </a:solidFill>
                        </a:rPr>
                        <a:t>Journal</a:t>
                      </a:r>
                      <a:r>
                        <a:rPr lang="en-GB" b="0" i="1" baseline="0" dirty="0" smtClean="0">
                          <a:solidFill>
                            <a:schemeClr val="accent2"/>
                          </a:solidFill>
                        </a:rPr>
                        <a:t> manuscript</a:t>
                      </a:r>
                      <a:endParaRPr lang="en-GB" b="0" i="1" dirty="0" smtClean="0">
                        <a:solidFill>
                          <a:schemeClr val="accent2"/>
                        </a:solidFill>
                      </a:endParaRPr>
                    </a:p>
                  </a:txBody>
                  <a:tcPr/>
                </a:tc>
                <a:extLst>
                  <a:ext uri="{0D108BD9-81ED-4DB2-BD59-A6C34878D82A}">
                    <a16:rowId xmlns:a16="http://schemas.microsoft.com/office/drawing/2014/main" val="10002"/>
                  </a:ext>
                </a:extLst>
              </a:tr>
              <a:tr h="370840">
                <a:tc>
                  <a:txBody>
                    <a:bodyPr/>
                    <a:lstStyle/>
                    <a:p>
                      <a:pPr algn="ctr"/>
                      <a:endParaRPr lang="en-GB" b="1" dirty="0" smtClean="0">
                        <a:solidFill>
                          <a:schemeClr val="accent1"/>
                        </a:solidFill>
                      </a:endParaRPr>
                    </a:p>
                    <a:p>
                      <a:pPr algn="ctr"/>
                      <a:r>
                        <a:rPr lang="en-GB" b="1" dirty="0" smtClean="0">
                          <a:solidFill>
                            <a:schemeClr val="accent1"/>
                          </a:solidFill>
                        </a:rPr>
                        <a:t>6</a:t>
                      </a:r>
                      <a:endParaRPr lang="en-GB" b="1"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chemeClr val="accent1"/>
                        </a:solidFill>
                      </a:endParaRPr>
                    </a:p>
                    <a:p>
                      <a:r>
                        <a:rPr lang="en-GB" b="1" dirty="0" smtClean="0">
                          <a:solidFill>
                            <a:schemeClr val="accent1"/>
                          </a:solidFill>
                        </a:rPr>
                        <a:t>Effectively communicate complex scientific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accent2"/>
                          </a:solidFill>
                        </a:rPr>
                        <a:t>Dissertation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0464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sz="3200" dirty="0" smtClean="0"/>
              <a:t>Coherence within and between levels</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17</a:t>
            </a:fld>
            <a:endParaRPr lang="en-GB"/>
          </a:p>
        </p:txBody>
      </p:sp>
      <p:sp>
        <p:nvSpPr>
          <p:cNvPr id="5" name="TextBox 4"/>
          <p:cNvSpPr txBox="1"/>
          <p:nvPr/>
        </p:nvSpPr>
        <p:spPr>
          <a:xfrm>
            <a:off x="3635896" y="6453336"/>
            <a:ext cx="3816424" cy="276999"/>
          </a:xfrm>
          <a:prstGeom prst="rect">
            <a:avLst/>
          </a:prstGeom>
          <a:noFill/>
        </p:spPr>
        <p:txBody>
          <a:bodyPr wrap="square" rtlCol="0">
            <a:spAutoFit/>
          </a:bodyPr>
          <a:lstStyle/>
          <a:p>
            <a:r>
              <a:rPr lang="en-US" sz="1200" dirty="0" err="1">
                <a:solidFill>
                  <a:schemeClr val="accent1"/>
                </a:solidFill>
              </a:rPr>
              <a:t>Agder</a:t>
            </a:r>
            <a:r>
              <a:rPr lang="en-US" sz="1200" dirty="0">
                <a:solidFill>
                  <a:schemeClr val="accent1"/>
                </a:solidFill>
              </a:rPr>
              <a:t> University 16 October 2017 </a:t>
            </a:r>
          </a:p>
        </p:txBody>
      </p:sp>
      <p:graphicFrame>
        <p:nvGraphicFramePr>
          <p:cNvPr id="4" name="Diagram 3"/>
          <p:cNvGraphicFramePr/>
          <p:nvPr>
            <p:extLst>
              <p:ext uri="{D42A27DB-BD31-4B8C-83A1-F6EECF244321}">
                <p14:modId xmlns:p14="http://schemas.microsoft.com/office/powerpoint/2010/main" val="1517724848"/>
              </p:ext>
            </p:extLst>
          </p:nvPr>
        </p:nvGraphicFramePr>
        <p:xfrm>
          <a:off x="741419" y="995338"/>
          <a:ext cx="7261048" cy="5040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488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IPA - Level 4</a:t>
            </a:r>
            <a:endParaRPr lang="en-GB" dirty="0"/>
          </a:p>
        </p:txBody>
      </p:sp>
      <p:sp>
        <p:nvSpPr>
          <p:cNvPr id="5" name="Title 1"/>
          <p:cNvSpPr txBox="1">
            <a:spLocks/>
          </p:cNvSpPr>
          <p:nvPr/>
        </p:nvSpPr>
        <p:spPr>
          <a:xfrm>
            <a:off x="215842" y="269776"/>
            <a:ext cx="831659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6" name="Slide Number Placeholder 4"/>
          <p:cNvSpPr>
            <a:spLocks noGrp="1"/>
          </p:cNvSpPr>
          <p:nvPr>
            <p:ph type="sldNum" sz="quarter" idx="12"/>
          </p:nvPr>
        </p:nvSpPr>
        <p:spPr>
          <a:xfrm>
            <a:off x="6516216" y="6426298"/>
            <a:ext cx="2133600" cy="365125"/>
          </a:xfrm>
        </p:spPr>
        <p:txBody>
          <a:bodyPr/>
          <a:lstStyle/>
          <a:p>
            <a:fld id="{786194A1-5B28-41B4-A256-7AB656992733}" type="slidenum">
              <a:rPr lang="en-GB" smtClean="0"/>
              <a:t>18</a:t>
            </a:fld>
            <a:endParaRPr lang="en-GB" dirty="0"/>
          </a:p>
        </p:txBody>
      </p:sp>
      <p:sp>
        <p:nvSpPr>
          <p:cNvPr id="7" name="Rectangle 4"/>
          <p:cNvSpPr>
            <a:spLocks noChangeArrowheads="1"/>
          </p:cNvSpPr>
          <p:nvPr/>
        </p:nvSpPr>
        <p:spPr bwMode="auto">
          <a:xfrm rot="10800000">
            <a:off x="646702" y="5221321"/>
            <a:ext cx="7426264"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8" name="Line 5"/>
          <p:cNvSpPr>
            <a:spLocks noChangeShapeType="1"/>
          </p:cNvSpPr>
          <p:nvPr/>
        </p:nvSpPr>
        <p:spPr bwMode="auto">
          <a:xfrm rot="10800000">
            <a:off x="3779912"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Line 10"/>
          <p:cNvSpPr>
            <a:spLocks noChangeShapeType="1"/>
          </p:cNvSpPr>
          <p:nvPr/>
        </p:nvSpPr>
        <p:spPr bwMode="auto">
          <a:xfrm rot="10800000">
            <a:off x="262778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0" name="Text Box 29"/>
          <p:cNvSpPr txBox="1">
            <a:spLocks noChangeArrowheads="1"/>
          </p:cNvSpPr>
          <p:nvPr/>
        </p:nvSpPr>
        <p:spPr bwMode="auto">
          <a:xfrm>
            <a:off x="6804248" y="5373216"/>
            <a:ext cx="13806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Anatomy </a:t>
            </a:r>
            <a:r>
              <a:rPr lang="en-US" sz="1400" dirty="0" smtClean="0">
                <a:solidFill>
                  <a:schemeClr val="bg1"/>
                </a:solidFill>
              </a:rPr>
              <a:t> &amp; Physiology (20) </a:t>
            </a:r>
            <a:endParaRPr lang="en-US" sz="1400" dirty="0">
              <a:solidFill>
                <a:schemeClr val="bg1"/>
              </a:solidFill>
            </a:endParaRPr>
          </a:p>
        </p:txBody>
      </p:sp>
      <p:sp>
        <p:nvSpPr>
          <p:cNvPr id="11" name="Text Box 38"/>
          <p:cNvSpPr txBox="1">
            <a:spLocks noChangeArrowheads="1"/>
          </p:cNvSpPr>
          <p:nvPr/>
        </p:nvSpPr>
        <p:spPr bwMode="auto">
          <a:xfrm>
            <a:off x="4211960" y="5373216"/>
            <a:ext cx="965696"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Biology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the </a:t>
            </a:r>
            <a:r>
              <a:rPr lang="en-US" sz="1400" dirty="0" smtClean="0">
                <a:solidFill>
                  <a:schemeClr val="bg1"/>
                </a:solidFill>
              </a:rPr>
              <a:t>cell </a:t>
            </a:r>
          </a:p>
          <a:p>
            <a:pPr algn="ctr" eaLnBrk="0" hangingPunct="0"/>
            <a:r>
              <a:rPr lang="en-US" sz="1400" dirty="0" smtClean="0">
                <a:solidFill>
                  <a:schemeClr val="bg1"/>
                </a:solidFill>
              </a:rPr>
              <a:t>(40)</a:t>
            </a:r>
            <a:endParaRPr lang="en-US" sz="1400" dirty="0">
              <a:solidFill>
                <a:schemeClr val="bg1"/>
              </a:solidFill>
            </a:endParaRPr>
          </a:p>
        </p:txBody>
      </p:sp>
      <p:sp>
        <p:nvSpPr>
          <p:cNvPr id="12" name="Text Box 39"/>
          <p:cNvSpPr txBox="1">
            <a:spLocks noChangeArrowheads="1"/>
          </p:cNvSpPr>
          <p:nvPr/>
        </p:nvSpPr>
        <p:spPr bwMode="auto">
          <a:xfrm>
            <a:off x="2699792" y="5373216"/>
            <a:ext cx="11219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Practical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0"/>
          <p:cNvSpPr txBox="1">
            <a:spLocks noChangeArrowheads="1"/>
          </p:cNvSpPr>
          <p:nvPr/>
        </p:nvSpPr>
        <p:spPr bwMode="auto">
          <a:xfrm>
            <a:off x="1547664" y="5373216"/>
            <a:ext cx="1035117"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Research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4" name="Text Box 41"/>
          <p:cNvSpPr txBox="1">
            <a:spLocks noChangeArrowheads="1"/>
          </p:cNvSpPr>
          <p:nvPr/>
        </p:nvSpPr>
        <p:spPr bwMode="auto">
          <a:xfrm>
            <a:off x="5724128" y="5373216"/>
            <a:ext cx="1276173" cy="523220"/>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Biochemistry </a:t>
            </a:r>
          </a:p>
          <a:p>
            <a:pPr algn="ctr" eaLnBrk="0" hangingPunct="0"/>
            <a:r>
              <a:rPr lang="en-US" sz="1400" dirty="0" smtClean="0">
                <a:solidFill>
                  <a:schemeClr val="bg1"/>
                </a:solidFill>
              </a:rPr>
              <a:t>(20)</a:t>
            </a:r>
            <a:endParaRPr lang="en-US" sz="1400" dirty="0">
              <a:solidFill>
                <a:schemeClr val="bg1"/>
              </a:solidFill>
            </a:endParaRPr>
          </a:p>
        </p:txBody>
      </p:sp>
      <p:sp>
        <p:nvSpPr>
          <p:cNvPr id="15" name="Line 10"/>
          <p:cNvSpPr>
            <a:spLocks noChangeShapeType="1"/>
          </p:cNvSpPr>
          <p:nvPr/>
        </p:nvSpPr>
        <p:spPr bwMode="auto">
          <a:xfrm rot="10800000">
            <a:off x="154766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6" name="Text Box 38"/>
          <p:cNvSpPr txBox="1">
            <a:spLocks noChangeArrowheads="1"/>
          </p:cNvSpPr>
          <p:nvPr/>
        </p:nvSpPr>
        <p:spPr bwMode="auto">
          <a:xfrm>
            <a:off x="629131" y="5372915"/>
            <a:ext cx="99054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rot="10800000">
            <a:off x="5724128"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8" name="Line 13"/>
          <p:cNvSpPr>
            <a:spLocks noChangeShapeType="1"/>
          </p:cNvSpPr>
          <p:nvPr/>
        </p:nvSpPr>
        <p:spPr bwMode="auto">
          <a:xfrm rot="10800000">
            <a:off x="6948264" y="5229200"/>
            <a:ext cx="0" cy="1132503"/>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7" name="Rectangle 56"/>
          <p:cNvSpPr/>
          <p:nvPr/>
        </p:nvSpPr>
        <p:spPr>
          <a:xfrm>
            <a:off x="251520"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spTree>
    <p:extLst>
      <p:ext uri="{BB962C8B-B14F-4D97-AF65-F5344CB8AC3E}">
        <p14:creationId xmlns:p14="http://schemas.microsoft.com/office/powerpoint/2010/main" val="227780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IPA - Level 4</a:t>
            </a:r>
            <a:endParaRPr lang="en-GB" dirty="0"/>
          </a:p>
        </p:txBody>
      </p:sp>
      <p:sp>
        <p:nvSpPr>
          <p:cNvPr id="5" name="Title 1"/>
          <p:cNvSpPr txBox="1">
            <a:spLocks/>
          </p:cNvSpPr>
          <p:nvPr/>
        </p:nvSpPr>
        <p:spPr>
          <a:xfrm>
            <a:off x="215842" y="269776"/>
            <a:ext cx="831659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6" name="Slide Number Placeholder 4"/>
          <p:cNvSpPr>
            <a:spLocks noGrp="1"/>
          </p:cNvSpPr>
          <p:nvPr>
            <p:ph type="sldNum" sz="quarter" idx="12"/>
          </p:nvPr>
        </p:nvSpPr>
        <p:spPr>
          <a:xfrm>
            <a:off x="6516216" y="6426298"/>
            <a:ext cx="2133600" cy="365125"/>
          </a:xfrm>
        </p:spPr>
        <p:txBody>
          <a:bodyPr/>
          <a:lstStyle/>
          <a:p>
            <a:fld id="{786194A1-5B28-41B4-A256-7AB656992733}" type="slidenum">
              <a:rPr lang="en-GB" smtClean="0"/>
              <a:t>19</a:t>
            </a:fld>
            <a:endParaRPr lang="en-GB" dirty="0"/>
          </a:p>
        </p:txBody>
      </p:sp>
      <p:sp>
        <p:nvSpPr>
          <p:cNvPr id="7" name="Rectangle 4"/>
          <p:cNvSpPr>
            <a:spLocks noChangeArrowheads="1"/>
          </p:cNvSpPr>
          <p:nvPr/>
        </p:nvSpPr>
        <p:spPr bwMode="auto">
          <a:xfrm rot="10800000">
            <a:off x="646702" y="5221321"/>
            <a:ext cx="7426264"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8" name="Line 5"/>
          <p:cNvSpPr>
            <a:spLocks noChangeShapeType="1"/>
          </p:cNvSpPr>
          <p:nvPr/>
        </p:nvSpPr>
        <p:spPr bwMode="auto">
          <a:xfrm rot="10800000">
            <a:off x="3779912"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Line 10"/>
          <p:cNvSpPr>
            <a:spLocks noChangeShapeType="1"/>
          </p:cNvSpPr>
          <p:nvPr/>
        </p:nvSpPr>
        <p:spPr bwMode="auto">
          <a:xfrm rot="10800000">
            <a:off x="262778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0" name="Text Box 29"/>
          <p:cNvSpPr txBox="1">
            <a:spLocks noChangeArrowheads="1"/>
          </p:cNvSpPr>
          <p:nvPr/>
        </p:nvSpPr>
        <p:spPr bwMode="auto">
          <a:xfrm>
            <a:off x="6804248" y="5373216"/>
            <a:ext cx="13806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Anatomy </a:t>
            </a:r>
            <a:r>
              <a:rPr lang="en-US" sz="1400" dirty="0" smtClean="0">
                <a:solidFill>
                  <a:schemeClr val="bg1"/>
                </a:solidFill>
              </a:rPr>
              <a:t> &amp; Physiology (20) </a:t>
            </a:r>
            <a:endParaRPr lang="en-US" sz="1400" dirty="0">
              <a:solidFill>
                <a:schemeClr val="bg1"/>
              </a:solidFill>
            </a:endParaRPr>
          </a:p>
        </p:txBody>
      </p:sp>
      <p:sp>
        <p:nvSpPr>
          <p:cNvPr id="11" name="Text Box 38"/>
          <p:cNvSpPr txBox="1">
            <a:spLocks noChangeArrowheads="1"/>
          </p:cNvSpPr>
          <p:nvPr/>
        </p:nvSpPr>
        <p:spPr bwMode="auto">
          <a:xfrm>
            <a:off x="4211960" y="5373216"/>
            <a:ext cx="965696"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Biology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the </a:t>
            </a:r>
            <a:r>
              <a:rPr lang="en-US" sz="1400" dirty="0" smtClean="0">
                <a:solidFill>
                  <a:schemeClr val="bg1"/>
                </a:solidFill>
              </a:rPr>
              <a:t>cell </a:t>
            </a:r>
          </a:p>
          <a:p>
            <a:pPr algn="ctr" eaLnBrk="0" hangingPunct="0"/>
            <a:r>
              <a:rPr lang="en-US" sz="1400" dirty="0" smtClean="0">
                <a:solidFill>
                  <a:schemeClr val="bg1"/>
                </a:solidFill>
              </a:rPr>
              <a:t>(40)</a:t>
            </a:r>
            <a:endParaRPr lang="en-US" sz="1400" dirty="0">
              <a:solidFill>
                <a:schemeClr val="bg1"/>
              </a:solidFill>
            </a:endParaRPr>
          </a:p>
        </p:txBody>
      </p:sp>
      <p:sp>
        <p:nvSpPr>
          <p:cNvPr id="12" name="Text Box 39"/>
          <p:cNvSpPr txBox="1">
            <a:spLocks noChangeArrowheads="1"/>
          </p:cNvSpPr>
          <p:nvPr/>
        </p:nvSpPr>
        <p:spPr bwMode="auto">
          <a:xfrm>
            <a:off x="2699792" y="5373216"/>
            <a:ext cx="11219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Practical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0"/>
          <p:cNvSpPr txBox="1">
            <a:spLocks noChangeArrowheads="1"/>
          </p:cNvSpPr>
          <p:nvPr/>
        </p:nvSpPr>
        <p:spPr bwMode="auto">
          <a:xfrm>
            <a:off x="1547664" y="5373216"/>
            <a:ext cx="1035117"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Research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4" name="Text Box 41"/>
          <p:cNvSpPr txBox="1">
            <a:spLocks noChangeArrowheads="1"/>
          </p:cNvSpPr>
          <p:nvPr/>
        </p:nvSpPr>
        <p:spPr bwMode="auto">
          <a:xfrm>
            <a:off x="5724128" y="5373216"/>
            <a:ext cx="1276173" cy="523220"/>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Biochemistry </a:t>
            </a:r>
          </a:p>
          <a:p>
            <a:pPr algn="ctr" eaLnBrk="0" hangingPunct="0"/>
            <a:r>
              <a:rPr lang="en-US" sz="1400" dirty="0" smtClean="0">
                <a:solidFill>
                  <a:schemeClr val="bg1"/>
                </a:solidFill>
              </a:rPr>
              <a:t>(20)</a:t>
            </a:r>
            <a:endParaRPr lang="en-US" sz="1400" dirty="0">
              <a:solidFill>
                <a:schemeClr val="bg1"/>
              </a:solidFill>
            </a:endParaRPr>
          </a:p>
        </p:txBody>
      </p:sp>
      <p:sp>
        <p:nvSpPr>
          <p:cNvPr id="15" name="Line 10"/>
          <p:cNvSpPr>
            <a:spLocks noChangeShapeType="1"/>
          </p:cNvSpPr>
          <p:nvPr/>
        </p:nvSpPr>
        <p:spPr bwMode="auto">
          <a:xfrm rot="10800000">
            <a:off x="154766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6" name="Text Box 38"/>
          <p:cNvSpPr txBox="1">
            <a:spLocks noChangeArrowheads="1"/>
          </p:cNvSpPr>
          <p:nvPr/>
        </p:nvSpPr>
        <p:spPr bwMode="auto">
          <a:xfrm>
            <a:off x="629131" y="5372915"/>
            <a:ext cx="99054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rot="10800000">
            <a:off x="5724128"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8" name="Line 13"/>
          <p:cNvSpPr>
            <a:spLocks noChangeShapeType="1"/>
          </p:cNvSpPr>
          <p:nvPr/>
        </p:nvSpPr>
        <p:spPr bwMode="auto">
          <a:xfrm rot="10800000">
            <a:off x="6948264" y="5229200"/>
            <a:ext cx="0" cy="1132503"/>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Research Skills &amp; </a:t>
            </a:r>
            <a:r>
              <a:rPr lang="en-US" sz="1400" dirty="0" err="1" smtClean="0">
                <a:solidFill>
                  <a:schemeClr val="bg1"/>
                </a:solidFill>
                <a:latin typeface="Arial" panose="020B0604020202020204" pitchFamily="34" charset="0"/>
                <a:cs typeface="Arial" panose="020B0604020202020204" pitchFamily="34" charset="0"/>
              </a:rPr>
              <a:t>Communic-ation</a:t>
            </a:r>
            <a:r>
              <a:rPr lang="en-US" sz="1400" dirty="0" smtClean="0">
                <a:solidFill>
                  <a:schemeClr val="bg1"/>
                </a:solidFill>
                <a:latin typeface="Arial" panose="020B0604020202020204" pitchFamily="34" charset="0"/>
                <a:cs typeface="Arial" panose="020B0604020202020204" pitchFamily="34" charset="0"/>
              </a:rPr>
              <a:t> </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Biochemical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1169551"/>
          </a:xfrm>
          <a:prstGeom prst="rect">
            <a:avLst/>
          </a:prstGeom>
          <a:noFill/>
          <a:ln w="9525">
            <a:noFill/>
            <a:miter lim="800000"/>
            <a:headEnd/>
            <a:tailEnd/>
          </a:ln>
        </p:spPr>
        <p:txBody>
          <a:bodyPr wrap="square">
            <a:spAutoFit/>
          </a:bodyPr>
          <a:lstStyle/>
          <a:p>
            <a:pPr algn="ctr" eaLnBrk="0" hangingPunct="0"/>
            <a:r>
              <a:rPr lang="en-US" sz="1400" dirty="0">
                <a:solidFill>
                  <a:srgbClr val="FFFFFF"/>
                </a:solidFill>
              </a:rPr>
              <a:t>Practical </a:t>
            </a:r>
            <a:r>
              <a:rPr lang="en-US" sz="1400" dirty="0" smtClean="0">
                <a:solidFill>
                  <a:srgbClr val="FFFFFF"/>
                </a:solidFill>
              </a:rPr>
              <a:t>Skills: Molecular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792528"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1</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08104" y="1484784"/>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Microscopy (20)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11560"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1</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6" name="Rectangle 55"/>
          <p:cNvSpPr/>
          <p:nvPr/>
        </p:nvSpPr>
        <p:spPr>
          <a:xfrm>
            <a:off x="179512"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7" name="Rectangle 56"/>
          <p:cNvSpPr/>
          <p:nvPr/>
        </p:nvSpPr>
        <p:spPr>
          <a:xfrm>
            <a:off x="251520"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spTree>
    <p:extLst>
      <p:ext uri="{BB962C8B-B14F-4D97-AF65-F5344CB8AC3E}">
        <p14:creationId xmlns:p14="http://schemas.microsoft.com/office/powerpoint/2010/main" val="92452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854968"/>
          </a:xfrm>
        </p:spPr>
        <p:txBody>
          <a:bodyPr>
            <a:normAutofit/>
          </a:bodyPr>
          <a:lstStyle/>
          <a:p>
            <a:r>
              <a:rPr lang="en-US" sz="3200" dirty="0" smtClean="0"/>
              <a:t>HE sector context</a:t>
            </a:r>
            <a:endParaRPr lang="en-US" sz="3200" dirty="0"/>
          </a:p>
        </p:txBody>
      </p:sp>
      <p:sp>
        <p:nvSpPr>
          <p:cNvPr id="3" name="Content Placeholder 2"/>
          <p:cNvSpPr>
            <a:spLocks noGrp="1"/>
          </p:cNvSpPr>
          <p:nvPr>
            <p:ph idx="1"/>
          </p:nvPr>
        </p:nvSpPr>
        <p:spPr>
          <a:xfrm>
            <a:off x="179512" y="1196752"/>
            <a:ext cx="8316598" cy="4525963"/>
          </a:xfrm>
        </p:spPr>
        <p:txBody>
          <a:bodyPr>
            <a:normAutofit/>
          </a:bodyPr>
          <a:lstStyle/>
          <a:p>
            <a:r>
              <a:rPr lang="en-US" sz="2400" b="1" u="sng" dirty="0" smtClean="0">
                <a:solidFill>
                  <a:schemeClr val="accent1"/>
                </a:solidFill>
              </a:rPr>
              <a:t>Learning Outcomes</a:t>
            </a:r>
            <a:r>
              <a:rPr lang="en-US" sz="2400" b="1" dirty="0" smtClean="0">
                <a:solidFill>
                  <a:schemeClr val="accent1"/>
                </a:solidFill>
              </a:rPr>
              <a:t> – transparency of how students demonstrate achievement</a:t>
            </a:r>
            <a:endParaRPr lang="en-US" sz="2400" b="1" u="sng" dirty="0" smtClean="0">
              <a:solidFill>
                <a:schemeClr val="accent1"/>
              </a:solidFill>
            </a:endParaRPr>
          </a:p>
          <a:p>
            <a:endParaRPr lang="en-US" sz="2400" b="1" u="sng" dirty="0" smtClean="0">
              <a:solidFill>
                <a:schemeClr val="accent1"/>
              </a:solidFill>
            </a:endParaRPr>
          </a:p>
          <a:p>
            <a:r>
              <a:rPr lang="en-US" sz="2400" b="1" u="sng" dirty="0" smtClean="0">
                <a:solidFill>
                  <a:schemeClr val="accent1"/>
                </a:solidFill>
              </a:rPr>
              <a:t>UK/international interest in IPA driven by:</a:t>
            </a:r>
          </a:p>
          <a:p>
            <a:r>
              <a:rPr lang="en-US" sz="2400" b="1" dirty="0">
                <a:solidFill>
                  <a:schemeClr val="accent1"/>
                </a:solidFill>
              </a:rPr>
              <a:t>	</a:t>
            </a:r>
            <a:r>
              <a:rPr lang="en-US" sz="2400" b="1" dirty="0" smtClean="0">
                <a:solidFill>
                  <a:schemeClr val="accent1"/>
                </a:solidFill>
              </a:rPr>
              <a:t>- concerns about over-assessment </a:t>
            </a:r>
          </a:p>
          <a:p>
            <a:r>
              <a:rPr lang="en-US" sz="2400" b="1" dirty="0" smtClean="0">
                <a:solidFill>
                  <a:schemeClr val="accent1"/>
                </a:solidFill>
              </a:rPr>
              <a:t>	- need for authentic assessments</a:t>
            </a:r>
          </a:p>
          <a:p>
            <a:r>
              <a:rPr lang="en-US" sz="2400" b="1" dirty="0" smtClean="0">
                <a:solidFill>
                  <a:schemeClr val="accent1"/>
                </a:solidFill>
              </a:rPr>
              <a:t>	- “</a:t>
            </a:r>
            <a:r>
              <a:rPr lang="en-US" sz="2400" b="1" i="1" dirty="0" smtClean="0">
                <a:solidFill>
                  <a:schemeClr val="accent1"/>
                </a:solidFill>
              </a:rPr>
              <a:t>we test what is easy to test…..”</a:t>
            </a:r>
          </a:p>
          <a:p>
            <a:r>
              <a:rPr lang="en-US" sz="2400" b="1" dirty="0">
                <a:solidFill>
                  <a:schemeClr val="accent1"/>
                </a:solidFill>
              </a:rPr>
              <a:t>	</a:t>
            </a:r>
            <a:r>
              <a:rPr lang="en-US" sz="2400" b="1" dirty="0" smtClean="0">
                <a:solidFill>
                  <a:schemeClr val="accent1"/>
                </a:solidFill>
              </a:rPr>
              <a:t>- standards based assessment</a:t>
            </a:r>
          </a:p>
          <a:p>
            <a:r>
              <a:rPr lang="en-US" sz="2400" b="1" dirty="0">
                <a:solidFill>
                  <a:schemeClr val="accent1"/>
                </a:solidFill>
              </a:rPr>
              <a:t>	</a:t>
            </a:r>
            <a:r>
              <a:rPr lang="en-US" sz="2400" b="1" dirty="0" smtClean="0">
                <a:solidFill>
                  <a:schemeClr val="accent1"/>
                </a:solidFill>
              </a:rPr>
              <a:t>- </a:t>
            </a:r>
            <a:r>
              <a:rPr lang="en-US" sz="2400" b="1" dirty="0">
                <a:solidFill>
                  <a:schemeClr val="accent1"/>
                </a:solidFill>
              </a:rPr>
              <a:t>s</a:t>
            </a:r>
            <a:r>
              <a:rPr lang="en-US" sz="2400" b="1" dirty="0" smtClean="0">
                <a:solidFill>
                  <a:schemeClr val="accent1"/>
                </a:solidFill>
              </a:rPr>
              <a:t>ustainable assessment</a:t>
            </a:r>
            <a:endParaRPr lang="en-US" sz="1300" b="1" dirty="0" smtClean="0">
              <a:solidFill>
                <a:schemeClr val="accent1"/>
              </a:solidFill>
            </a:endParaRPr>
          </a:p>
        </p:txBody>
      </p:sp>
      <p:sp>
        <p:nvSpPr>
          <p:cNvPr id="6" name="Slide Number Placeholder 5"/>
          <p:cNvSpPr>
            <a:spLocks noGrp="1"/>
          </p:cNvSpPr>
          <p:nvPr>
            <p:ph type="sldNum" sz="quarter" idx="12"/>
          </p:nvPr>
        </p:nvSpPr>
        <p:spPr/>
        <p:txBody>
          <a:bodyPr/>
          <a:lstStyle/>
          <a:p>
            <a:fld id="{786194A1-5B28-41B4-A256-7AB656992733}" type="slidenum">
              <a:rPr lang="en-GB" smtClean="0"/>
              <a:t>2</a:t>
            </a:fld>
            <a:endParaRPr lang="en-GB"/>
          </a:p>
        </p:txBody>
      </p:sp>
    </p:spTree>
    <p:extLst>
      <p:ext uri="{BB962C8B-B14F-4D97-AF65-F5344CB8AC3E}">
        <p14:creationId xmlns:p14="http://schemas.microsoft.com/office/powerpoint/2010/main" val="3769809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IPA - Level 4</a:t>
            </a:r>
            <a:endParaRPr lang="en-GB" dirty="0"/>
          </a:p>
        </p:txBody>
      </p:sp>
      <p:sp>
        <p:nvSpPr>
          <p:cNvPr id="5" name="Title 1"/>
          <p:cNvSpPr txBox="1">
            <a:spLocks/>
          </p:cNvSpPr>
          <p:nvPr/>
        </p:nvSpPr>
        <p:spPr>
          <a:xfrm>
            <a:off x="215842" y="269776"/>
            <a:ext cx="831659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6" name="Slide Number Placeholder 4"/>
          <p:cNvSpPr>
            <a:spLocks noGrp="1"/>
          </p:cNvSpPr>
          <p:nvPr>
            <p:ph type="sldNum" sz="quarter" idx="12"/>
          </p:nvPr>
        </p:nvSpPr>
        <p:spPr>
          <a:xfrm>
            <a:off x="6516216" y="6426298"/>
            <a:ext cx="2133600" cy="365125"/>
          </a:xfrm>
        </p:spPr>
        <p:txBody>
          <a:bodyPr/>
          <a:lstStyle/>
          <a:p>
            <a:fld id="{786194A1-5B28-41B4-A256-7AB656992733}" type="slidenum">
              <a:rPr lang="en-GB" smtClean="0"/>
              <a:t>20</a:t>
            </a:fld>
            <a:endParaRPr lang="en-GB" dirty="0"/>
          </a:p>
        </p:txBody>
      </p:sp>
      <p:sp>
        <p:nvSpPr>
          <p:cNvPr id="7" name="Rectangle 4"/>
          <p:cNvSpPr>
            <a:spLocks noChangeArrowheads="1"/>
          </p:cNvSpPr>
          <p:nvPr/>
        </p:nvSpPr>
        <p:spPr bwMode="auto">
          <a:xfrm rot="10800000">
            <a:off x="646702" y="5221321"/>
            <a:ext cx="7426264"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8" name="Line 5"/>
          <p:cNvSpPr>
            <a:spLocks noChangeShapeType="1"/>
          </p:cNvSpPr>
          <p:nvPr/>
        </p:nvSpPr>
        <p:spPr bwMode="auto">
          <a:xfrm rot="10800000">
            <a:off x="3779912"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Line 10"/>
          <p:cNvSpPr>
            <a:spLocks noChangeShapeType="1"/>
          </p:cNvSpPr>
          <p:nvPr/>
        </p:nvSpPr>
        <p:spPr bwMode="auto">
          <a:xfrm rot="10800000">
            <a:off x="262778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0" name="Text Box 29"/>
          <p:cNvSpPr txBox="1">
            <a:spLocks noChangeArrowheads="1"/>
          </p:cNvSpPr>
          <p:nvPr/>
        </p:nvSpPr>
        <p:spPr bwMode="auto">
          <a:xfrm>
            <a:off x="6804248" y="5373216"/>
            <a:ext cx="13806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Anatomy </a:t>
            </a:r>
            <a:r>
              <a:rPr lang="en-US" sz="1400" dirty="0" smtClean="0">
                <a:solidFill>
                  <a:schemeClr val="bg1"/>
                </a:solidFill>
              </a:rPr>
              <a:t> &amp; Physiology (20) </a:t>
            </a:r>
            <a:endParaRPr lang="en-US" sz="1400" dirty="0">
              <a:solidFill>
                <a:schemeClr val="bg1"/>
              </a:solidFill>
            </a:endParaRPr>
          </a:p>
        </p:txBody>
      </p:sp>
      <p:sp>
        <p:nvSpPr>
          <p:cNvPr id="11" name="Text Box 38"/>
          <p:cNvSpPr txBox="1">
            <a:spLocks noChangeArrowheads="1"/>
          </p:cNvSpPr>
          <p:nvPr/>
        </p:nvSpPr>
        <p:spPr bwMode="auto">
          <a:xfrm>
            <a:off x="4211960" y="5373216"/>
            <a:ext cx="965696"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Biology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the </a:t>
            </a:r>
            <a:r>
              <a:rPr lang="en-US" sz="1400" dirty="0" smtClean="0">
                <a:solidFill>
                  <a:schemeClr val="bg1"/>
                </a:solidFill>
              </a:rPr>
              <a:t>cell </a:t>
            </a:r>
          </a:p>
          <a:p>
            <a:pPr algn="ctr" eaLnBrk="0" hangingPunct="0"/>
            <a:r>
              <a:rPr lang="en-US" sz="1400" dirty="0" smtClean="0">
                <a:solidFill>
                  <a:schemeClr val="bg1"/>
                </a:solidFill>
              </a:rPr>
              <a:t>(40)</a:t>
            </a:r>
            <a:endParaRPr lang="en-US" sz="1400" dirty="0">
              <a:solidFill>
                <a:schemeClr val="bg1"/>
              </a:solidFill>
            </a:endParaRPr>
          </a:p>
        </p:txBody>
      </p:sp>
      <p:sp>
        <p:nvSpPr>
          <p:cNvPr id="12" name="Text Box 39"/>
          <p:cNvSpPr txBox="1">
            <a:spLocks noChangeArrowheads="1"/>
          </p:cNvSpPr>
          <p:nvPr/>
        </p:nvSpPr>
        <p:spPr bwMode="auto">
          <a:xfrm>
            <a:off x="2699792" y="5373216"/>
            <a:ext cx="11219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Practical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0"/>
          <p:cNvSpPr txBox="1">
            <a:spLocks noChangeArrowheads="1"/>
          </p:cNvSpPr>
          <p:nvPr/>
        </p:nvSpPr>
        <p:spPr bwMode="auto">
          <a:xfrm>
            <a:off x="1547664" y="5373216"/>
            <a:ext cx="1035117"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Research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4" name="Text Box 41"/>
          <p:cNvSpPr txBox="1">
            <a:spLocks noChangeArrowheads="1"/>
          </p:cNvSpPr>
          <p:nvPr/>
        </p:nvSpPr>
        <p:spPr bwMode="auto">
          <a:xfrm>
            <a:off x="5724128" y="5373216"/>
            <a:ext cx="1276173" cy="523220"/>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Biochemistry </a:t>
            </a:r>
          </a:p>
          <a:p>
            <a:pPr algn="ctr" eaLnBrk="0" hangingPunct="0"/>
            <a:r>
              <a:rPr lang="en-US" sz="1400" dirty="0" smtClean="0">
                <a:solidFill>
                  <a:schemeClr val="bg1"/>
                </a:solidFill>
              </a:rPr>
              <a:t>(20)</a:t>
            </a:r>
            <a:endParaRPr lang="en-US" sz="1400" dirty="0">
              <a:solidFill>
                <a:schemeClr val="bg1"/>
              </a:solidFill>
            </a:endParaRPr>
          </a:p>
        </p:txBody>
      </p:sp>
      <p:sp>
        <p:nvSpPr>
          <p:cNvPr id="15" name="Line 10"/>
          <p:cNvSpPr>
            <a:spLocks noChangeShapeType="1"/>
          </p:cNvSpPr>
          <p:nvPr/>
        </p:nvSpPr>
        <p:spPr bwMode="auto">
          <a:xfrm rot="10800000">
            <a:off x="154766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6" name="Text Box 38"/>
          <p:cNvSpPr txBox="1">
            <a:spLocks noChangeArrowheads="1"/>
          </p:cNvSpPr>
          <p:nvPr/>
        </p:nvSpPr>
        <p:spPr bwMode="auto">
          <a:xfrm>
            <a:off x="629131" y="5372915"/>
            <a:ext cx="99054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rot="10800000">
            <a:off x="5724128"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8" name="Line 13"/>
          <p:cNvSpPr>
            <a:spLocks noChangeShapeType="1"/>
          </p:cNvSpPr>
          <p:nvPr/>
        </p:nvSpPr>
        <p:spPr bwMode="auto">
          <a:xfrm rot="10800000">
            <a:off x="6948264" y="5229200"/>
            <a:ext cx="0" cy="1132503"/>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Research Skills &amp; </a:t>
            </a:r>
            <a:r>
              <a:rPr lang="en-US" sz="1400" dirty="0" err="1" smtClean="0">
                <a:solidFill>
                  <a:schemeClr val="bg1"/>
                </a:solidFill>
                <a:latin typeface="Arial" panose="020B0604020202020204" pitchFamily="34" charset="0"/>
                <a:cs typeface="Arial" panose="020B0604020202020204" pitchFamily="34" charset="0"/>
              </a:rPr>
              <a:t>Communic-ation</a:t>
            </a:r>
            <a:r>
              <a:rPr lang="en-US" sz="1400" dirty="0" smtClean="0">
                <a:solidFill>
                  <a:schemeClr val="bg1"/>
                </a:solidFill>
                <a:latin typeface="Arial" panose="020B0604020202020204" pitchFamily="34" charset="0"/>
                <a:cs typeface="Arial" panose="020B0604020202020204" pitchFamily="34" charset="0"/>
              </a:rPr>
              <a:t> </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Biochemical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1169551"/>
          </a:xfrm>
          <a:prstGeom prst="rect">
            <a:avLst/>
          </a:prstGeom>
          <a:noFill/>
          <a:ln w="9525">
            <a:noFill/>
            <a:miter lim="800000"/>
            <a:headEnd/>
            <a:tailEnd/>
          </a:ln>
        </p:spPr>
        <p:txBody>
          <a:bodyPr wrap="square">
            <a:spAutoFit/>
          </a:bodyPr>
          <a:lstStyle/>
          <a:p>
            <a:pPr algn="ctr" eaLnBrk="0" hangingPunct="0"/>
            <a:r>
              <a:rPr lang="en-US" sz="1400" dirty="0">
                <a:solidFill>
                  <a:srgbClr val="FFFFFF"/>
                </a:solidFill>
              </a:rPr>
              <a:t>Practical </a:t>
            </a:r>
            <a:r>
              <a:rPr lang="en-US" sz="1400" dirty="0" smtClean="0">
                <a:solidFill>
                  <a:srgbClr val="FFFFFF"/>
                </a:solidFill>
              </a:rPr>
              <a:t>Skills: Molecular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792528"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1</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08104" y="1484784"/>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Microscopy (20)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11560"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1</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6" name="Rectangle 55"/>
          <p:cNvSpPr/>
          <p:nvPr/>
        </p:nvSpPr>
        <p:spPr>
          <a:xfrm>
            <a:off x="179512"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7" name="Rectangle 56"/>
          <p:cNvSpPr/>
          <p:nvPr/>
        </p:nvSpPr>
        <p:spPr>
          <a:xfrm>
            <a:off x="251520"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31" name="Straight Arrow Connector 30"/>
          <p:cNvCxnSpPr/>
          <p:nvPr/>
        </p:nvCxnSpPr>
        <p:spPr>
          <a:xfrm rot="10800000">
            <a:off x="6247253" y="2738331"/>
            <a:ext cx="1197121" cy="248299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2353954" y="2735897"/>
            <a:ext cx="5090420" cy="250259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609817" y="2785851"/>
            <a:ext cx="5804897" cy="241378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H="1">
            <a:off x="7415547" y="2743921"/>
            <a:ext cx="170934" cy="2479761"/>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596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IPA - Level 4</a:t>
            </a:r>
            <a:endParaRPr lang="en-GB" dirty="0"/>
          </a:p>
        </p:txBody>
      </p:sp>
      <p:sp>
        <p:nvSpPr>
          <p:cNvPr id="5" name="Title 1"/>
          <p:cNvSpPr txBox="1">
            <a:spLocks/>
          </p:cNvSpPr>
          <p:nvPr/>
        </p:nvSpPr>
        <p:spPr>
          <a:xfrm>
            <a:off x="215842" y="269776"/>
            <a:ext cx="831659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6" name="Slide Number Placeholder 4"/>
          <p:cNvSpPr>
            <a:spLocks noGrp="1"/>
          </p:cNvSpPr>
          <p:nvPr>
            <p:ph type="sldNum" sz="quarter" idx="12"/>
          </p:nvPr>
        </p:nvSpPr>
        <p:spPr>
          <a:xfrm>
            <a:off x="6516216" y="6426298"/>
            <a:ext cx="2133600" cy="365125"/>
          </a:xfrm>
        </p:spPr>
        <p:txBody>
          <a:bodyPr/>
          <a:lstStyle/>
          <a:p>
            <a:fld id="{786194A1-5B28-41B4-A256-7AB656992733}" type="slidenum">
              <a:rPr lang="en-GB" smtClean="0"/>
              <a:t>21</a:t>
            </a:fld>
            <a:endParaRPr lang="en-GB" dirty="0"/>
          </a:p>
        </p:txBody>
      </p:sp>
      <p:sp>
        <p:nvSpPr>
          <p:cNvPr id="7" name="Rectangle 4"/>
          <p:cNvSpPr>
            <a:spLocks noChangeArrowheads="1"/>
          </p:cNvSpPr>
          <p:nvPr/>
        </p:nvSpPr>
        <p:spPr bwMode="auto">
          <a:xfrm rot="10800000">
            <a:off x="646702" y="5221321"/>
            <a:ext cx="7426264"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8" name="Line 5"/>
          <p:cNvSpPr>
            <a:spLocks noChangeShapeType="1"/>
          </p:cNvSpPr>
          <p:nvPr/>
        </p:nvSpPr>
        <p:spPr bwMode="auto">
          <a:xfrm rot="10800000">
            <a:off x="3779912"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Line 10"/>
          <p:cNvSpPr>
            <a:spLocks noChangeShapeType="1"/>
          </p:cNvSpPr>
          <p:nvPr/>
        </p:nvSpPr>
        <p:spPr bwMode="auto">
          <a:xfrm rot="10800000">
            <a:off x="262778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0" name="Text Box 29"/>
          <p:cNvSpPr txBox="1">
            <a:spLocks noChangeArrowheads="1"/>
          </p:cNvSpPr>
          <p:nvPr/>
        </p:nvSpPr>
        <p:spPr bwMode="auto">
          <a:xfrm>
            <a:off x="6804248" y="5373216"/>
            <a:ext cx="13806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Anatomy </a:t>
            </a:r>
            <a:r>
              <a:rPr lang="en-US" sz="1400" dirty="0" smtClean="0">
                <a:solidFill>
                  <a:schemeClr val="bg1"/>
                </a:solidFill>
              </a:rPr>
              <a:t> &amp; Physiology (20) </a:t>
            </a:r>
            <a:endParaRPr lang="en-US" sz="1400" dirty="0">
              <a:solidFill>
                <a:schemeClr val="bg1"/>
              </a:solidFill>
            </a:endParaRPr>
          </a:p>
        </p:txBody>
      </p:sp>
      <p:sp>
        <p:nvSpPr>
          <p:cNvPr id="11" name="Text Box 38"/>
          <p:cNvSpPr txBox="1">
            <a:spLocks noChangeArrowheads="1"/>
          </p:cNvSpPr>
          <p:nvPr/>
        </p:nvSpPr>
        <p:spPr bwMode="auto">
          <a:xfrm>
            <a:off x="4211960" y="5373216"/>
            <a:ext cx="965696"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Biology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the </a:t>
            </a:r>
            <a:r>
              <a:rPr lang="en-US" sz="1400" dirty="0" smtClean="0">
                <a:solidFill>
                  <a:schemeClr val="bg1"/>
                </a:solidFill>
              </a:rPr>
              <a:t>cell </a:t>
            </a:r>
          </a:p>
          <a:p>
            <a:pPr algn="ctr" eaLnBrk="0" hangingPunct="0"/>
            <a:r>
              <a:rPr lang="en-US" sz="1400" dirty="0" smtClean="0">
                <a:solidFill>
                  <a:schemeClr val="bg1"/>
                </a:solidFill>
              </a:rPr>
              <a:t>(40)</a:t>
            </a:r>
            <a:endParaRPr lang="en-US" sz="1400" dirty="0">
              <a:solidFill>
                <a:schemeClr val="bg1"/>
              </a:solidFill>
            </a:endParaRPr>
          </a:p>
        </p:txBody>
      </p:sp>
      <p:sp>
        <p:nvSpPr>
          <p:cNvPr id="12" name="Text Box 39"/>
          <p:cNvSpPr txBox="1">
            <a:spLocks noChangeArrowheads="1"/>
          </p:cNvSpPr>
          <p:nvPr/>
        </p:nvSpPr>
        <p:spPr bwMode="auto">
          <a:xfrm>
            <a:off x="2699792" y="5373216"/>
            <a:ext cx="11219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Practical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0"/>
          <p:cNvSpPr txBox="1">
            <a:spLocks noChangeArrowheads="1"/>
          </p:cNvSpPr>
          <p:nvPr/>
        </p:nvSpPr>
        <p:spPr bwMode="auto">
          <a:xfrm>
            <a:off x="1547664" y="5373216"/>
            <a:ext cx="1035117"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Research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4" name="Text Box 41"/>
          <p:cNvSpPr txBox="1">
            <a:spLocks noChangeArrowheads="1"/>
          </p:cNvSpPr>
          <p:nvPr/>
        </p:nvSpPr>
        <p:spPr bwMode="auto">
          <a:xfrm>
            <a:off x="5724128" y="5373216"/>
            <a:ext cx="1276173" cy="523220"/>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Biochemistry </a:t>
            </a:r>
          </a:p>
          <a:p>
            <a:pPr algn="ctr" eaLnBrk="0" hangingPunct="0"/>
            <a:r>
              <a:rPr lang="en-US" sz="1400" dirty="0" smtClean="0">
                <a:solidFill>
                  <a:schemeClr val="bg1"/>
                </a:solidFill>
              </a:rPr>
              <a:t>(20)</a:t>
            </a:r>
            <a:endParaRPr lang="en-US" sz="1400" dirty="0">
              <a:solidFill>
                <a:schemeClr val="bg1"/>
              </a:solidFill>
            </a:endParaRPr>
          </a:p>
        </p:txBody>
      </p:sp>
      <p:sp>
        <p:nvSpPr>
          <p:cNvPr id="15" name="Line 10"/>
          <p:cNvSpPr>
            <a:spLocks noChangeShapeType="1"/>
          </p:cNvSpPr>
          <p:nvPr/>
        </p:nvSpPr>
        <p:spPr bwMode="auto">
          <a:xfrm rot="10800000">
            <a:off x="154766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6" name="Text Box 38"/>
          <p:cNvSpPr txBox="1">
            <a:spLocks noChangeArrowheads="1"/>
          </p:cNvSpPr>
          <p:nvPr/>
        </p:nvSpPr>
        <p:spPr bwMode="auto">
          <a:xfrm>
            <a:off x="629131" y="5372915"/>
            <a:ext cx="99054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rot="10800000">
            <a:off x="5724128"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8" name="Line 13"/>
          <p:cNvSpPr>
            <a:spLocks noChangeShapeType="1"/>
          </p:cNvSpPr>
          <p:nvPr/>
        </p:nvSpPr>
        <p:spPr bwMode="auto">
          <a:xfrm rot="10800000">
            <a:off x="6948264" y="5229200"/>
            <a:ext cx="0" cy="1132503"/>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Research Skills &amp; </a:t>
            </a:r>
            <a:r>
              <a:rPr lang="en-US" sz="1400" dirty="0" err="1" smtClean="0">
                <a:solidFill>
                  <a:schemeClr val="bg1"/>
                </a:solidFill>
                <a:latin typeface="Arial" panose="020B0604020202020204" pitchFamily="34" charset="0"/>
                <a:cs typeface="Arial" panose="020B0604020202020204" pitchFamily="34" charset="0"/>
              </a:rPr>
              <a:t>Communic-ation</a:t>
            </a:r>
            <a:r>
              <a:rPr lang="en-US" sz="1400" dirty="0" smtClean="0">
                <a:solidFill>
                  <a:schemeClr val="bg1"/>
                </a:solidFill>
                <a:latin typeface="Arial" panose="020B0604020202020204" pitchFamily="34" charset="0"/>
                <a:cs typeface="Arial" panose="020B0604020202020204" pitchFamily="34" charset="0"/>
              </a:rPr>
              <a:t> </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Biochemical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1169551"/>
          </a:xfrm>
          <a:prstGeom prst="rect">
            <a:avLst/>
          </a:prstGeom>
          <a:noFill/>
          <a:ln w="9525">
            <a:noFill/>
            <a:miter lim="800000"/>
            <a:headEnd/>
            <a:tailEnd/>
          </a:ln>
        </p:spPr>
        <p:txBody>
          <a:bodyPr wrap="square">
            <a:spAutoFit/>
          </a:bodyPr>
          <a:lstStyle/>
          <a:p>
            <a:pPr algn="ctr" eaLnBrk="0" hangingPunct="0"/>
            <a:r>
              <a:rPr lang="en-US" sz="1400" dirty="0">
                <a:solidFill>
                  <a:srgbClr val="FFFFFF"/>
                </a:solidFill>
              </a:rPr>
              <a:t>Practical </a:t>
            </a:r>
            <a:r>
              <a:rPr lang="en-US" sz="1400" dirty="0" smtClean="0">
                <a:solidFill>
                  <a:srgbClr val="FFFFFF"/>
                </a:solidFill>
              </a:rPr>
              <a:t>Skills: Molecular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792528"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1</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08104" y="1484784"/>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Microscopy (20)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11560"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1</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6" name="Rectangle 55"/>
          <p:cNvSpPr/>
          <p:nvPr/>
        </p:nvSpPr>
        <p:spPr>
          <a:xfrm>
            <a:off x="179512"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7" name="Rectangle 56"/>
          <p:cNvSpPr/>
          <p:nvPr/>
        </p:nvSpPr>
        <p:spPr>
          <a:xfrm>
            <a:off x="251520"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31" name="Straight Arrow Connector 30"/>
          <p:cNvCxnSpPr/>
          <p:nvPr/>
        </p:nvCxnSpPr>
        <p:spPr>
          <a:xfrm rot="10800000">
            <a:off x="2353954" y="2735897"/>
            <a:ext cx="5090420" cy="250259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2257889" y="2743921"/>
            <a:ext cx="2767983" cy="2450024"/>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2567433" y="2735897"/>
            <a:ext cx="3739627" cy="2466397"/>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267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IPA - Level 4</a:t>
            </a:r>
            <a:endParaRPr lang="en-GB" dirty="0"/>
          </a:p>
        </p:txBody>
      </p:sp>
      <p:sp>
        <p:nvSpPr>
          <p:cNvPr id="5" name="Title 1"/>
          <p:cNvSpPr txBox="1">
            <a:spLocks/>
          </p:cNvSpPr>
          <p:nvPr/>
        </p:nvSpPr>
        <p:spPr>
          <a:xfrm>
            <a:off x="215842" y="269776"/>
            <a:ext cx="831659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6" name="Slide Number Placeholder 4"/>
          <p:cNvSpPr>
            <a:spLocks noGrp="1"/>
          </p:cNvSpPr>
          <p:nvPr>
            <p:ph type="sldNum" sz="quarter" idx="12"/>
          </p:nvPr>
        </p:nvSpPr>
        <p:spPr>
          <a:xfrm>
            <a:off x="6516216" y="6426298"/>
            <a:ext cx="2133600" cy="365125"/>
          </a:xfrm>
        </p:spPr>
        <p:txBody>
          <a:bodyPr/>
          <a:lstStyle/>
          <a:p>
            <a:fld id="{786194A1-5B28-41B4-A256-7AB656992733}" type="slidenum">
              <a:rPr lang="en-GB" smtClean="0"/>
              <a:t>22</a:t>
            </a:fld>
            <a:endParaRPr lang="en-GB" dirty="0"/>
          </a:p>
        </p:txBody>
      </p:sp>
      <p:sp>
        <p:nvSpPr>
          <p:cNvPr id="7" name="Rectangle 4"/>
          <p:cNvSpPr>
            <a:spLocks noChangeArrowheads="1"/>
          </p:cNvSpPr>
          <p:nvPr/>
        </p:nvSpPr>
        <p:spPr bwMode="auto">
          <a:xfrm rot="10800000">
            <a:off x="646702" y="5221321"/>
            <a:ext cx="7426264"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8" name="Line 5"/>
          <p:cNvSpPr>
            <a:spLocks noChangeShapeType="1"/>
          </p:cNvSpPr>
          <p:nvPr/>
        </p:nvSpPr>
        <p:spPr bwMode="auto">
          <a:xfrm rot="10800000">
            <a:off x="3779912"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Line 10"/>
          <p:cNvSpPr>
            <a:spLocks noChangeShapeType="1"/>
          </p:cNvSpPr>
          <p:nvPr/>
        </p:nvSpPr>
        <p:spPr bwMode="auto">
          <a:xfrm rot="10800000">
            <a:off x="262778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0" name="Text Box 29"/>
          <p:cNvSpPr txBox="1">
            <a:spLocks noChangeArrowheads="1"/>
          </p:cNvSpPr>
          <p:nvPr/>
        </p:nvSpPr>
        <p:spPr bwMode="auto">
          <a:xfrm>
            <a:off x="6804248" y="5373216"/>
            <a:ext cx="13806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Anatomy </a:t>
            </a:r>
            <a:r>
              <a:rPr lang="en-US" sz="1400" dirty="0" smtClean="0">
                <a:solidFill>
                  <a:schemeClr val="bg1"/>
                </a:solidFill>
              </a:rPr>
              <a:t> &amp; Physiology (20) </a:t>
            </a:r>
            <a:endParaRPr lang="en-US" sz="1400" dirty="0">
              <a:solidFill>
                <a:schemeClr val="bg1"/>
              </a:solidFill>
            </a:endParaRPr>
          </a:p>
        </p:txBody>
      </p:sp>
      <p:sp>
        <p:nvSpPr>
          <p:cNvPr id="11" name="Text Box 38"/>
          <p:cNvSpPr txBox="1">
            <a:spLocks noChangeArrowheads="1"/>
          </p:cNvSpPr>
          <p:nvPr/>
        </p:nvSpPr>
        <p:spPr bwMode="auto">
          <a:xfrm>
            <a:off x="4211960" y="5373216"/>
            <a:ext cx="965696"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Biology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the </a:t>
            </a:r>
            <a:r>
              <a:rPr lang="en-US" sz="1400" dirty="0" smtClean="0">
                <a:solidFill>
                  <a:schemeClr val="bg1"/>
                </a:solidFill>
              </a:rPr>
              <a:t>cell </a:t>
            </a:r>
          </a:p>
          <a:p>
            <a:pPr algn="ctr" eaLnBrk="0" hangingPunct="0"/>
            <a:r>
              <a:rPr lang="en-US" sz="1400" dirty="0" smtClean="0">
                <a:solidFill>
                  <a:schemeClr val="bg1"/>
                </a:solidFill>
              </a:rPr>
              <a:t>(40)</a:t>
            </a:r>
            <a:endParaRPr lang="en-US" sz="1400" dirty="0">
              <a:solidFill>
                <a:schemeClr val="bg1"/>
              </a:solidFill>
            </a:endParaRPr>
          </a:p>
        </p:txBody>
      </p:sp>
      <p:sp>
        <p:nvSpPr>
          <p:cNvPr id="12" name="Text Box 39"/>
          <p:cNvSpPr txBox="1">
            <a:spLocks noChangeArrowheads="1"/>
          </p:cNvSpPr>
          <p:nvPr/>
        </p:nvSpPr>
        <p:spPr bwMode="auto">
          <a:xfrm>
            <a:off x="2699792" y="5373216"/>
            <a:ext cx="11219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Practical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0"/>
          <p:cNvSpPr txBox="1">
            <a:spLocks noChangeArrowheads="1"/>
          </p:cNvSpPr>
          <p:nvPr/>
        </p:nvSpPr>
        <p:spPr bwMode="auto">
          <a:xfrm>
            <a:off x="1547664" y="5373216"/>
            <a:ext cx="1035117"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Research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4" name="Text Box 41"/>
          <p:cNvSpPr txBox="1">
            <a:spLocks noChangeArrowheads="1"/>
          </p:cNvSpPr>
          <p:nvPr/>
        </p:nvSpPr>
        <p:spPr bwMode="auto">
          <a:xfrm>
            <a:off x="5724128" y="5373216"/>
            <a:ext cx="1276173" cy="523220"/>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Biochemistry </a:t>
            </a:r>
          </a:p>
          <a:p>
            <a:pPr algn="ctr" eaLnBrk="0" hangingPunct="0"/>
            <a:r>
              <a:rPr lang="en-US" sz="1400" dirty="0" smtClean="0">
                <a:solidFill>
                  <a:schemeClr val="bg1"/>
                </a:solidFill>
              </a:rPr>
              <a:t>(20)</a:t>
            </a:r>
            <a:endParaRPr lang="en-US" sz="1400" dirty="0">
              <a:solidFill>
                <a:schemeClr val="bg1"/>
              </a:solidFill>
            </a:endParaRPr>
          </a:p>
        </p:txBody>
      </p:sp>
      <p:sp>
        <p:nvSpPr>
          <p:cNvPr id="15" name="Line 10"/>
          <p:cNvSpPr>
            <a:spLocks noChangeShapeType="1"/>
          </p:cNvSpPr>
          <p:nvPr/>
        </p:nvSpPr>
        <p:spPr bwMode="auto">
          <a:xfrm rot="10800000">
            <a:off x="154766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6" name="Text Box 38"/>
          <p:cNvSpPr txBox="1">
            <a:spLocks noChangeArrowheads="1"/>
          </p:cNvSpPr>
          <p:nvPr/>
        </p:nvSpPr>
        <p:spPr bwMode="auto">
          <a:xfrm>
            <a:off x="629131" y="5372915"/>
            <a:ext cx="99054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rot="10800000">
            <a:off x="5724128"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8" name="Line 13"/>
          <p:cNvSpPr>
            <a:spLocks noChangeShapeType="1"/>
          </p:cNvSpPr>
          <p:nvPr/>
        </p:nvSpPr>
        <p:spPr bwMode="auto">
          <a:xfrm rot="10800000">
            <a:off x="6948264" y="5229200"/>
            <a:ext cx="0" cy="1132503"/>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Research Skills &amp; </a:t>
            </a:r>
            <a:r>
              <a:rPr lang="en-US" sz="1400" dirty="0" err="1" smtClean="0">
                <a:solidFill>
                  <a:schemeClr val="bg1"/>
                </a:solidFill>
                <a:latin typeface="Arial" panose="020B0604020202020204" pitchFamily="34" charset="0"/>
                <a:cs typeface="Arial" panose="020B0604020202020204" pitchFamily="34" charset="0"/>
              </a:rPr>
              <a:t>Communic-ation</a:t>
            </a:r>
            <a:r>
              <a:rPr lang="en-US" sz="1400" dirty="0" smtClean="0">
                <a:solidFill>
                  <a:schemeClr val="bg1"/>
                </a:solidFill>
                <a:latin typeface="Arial" panose="020B0604020202020204" pitchFamily="34" charset="0"/>
                <a:cs typeface="Arial" panose="020B0604020202020204" pitchFamily="34" charset="0"/>
              </a:rPr>
              <a:t> </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Biochemical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1169551"/>
          </a:xfrm>
          <a:prstGeom prst="rect">
            <a:avLst/>
          </a:prstGeom>
          <a:noFill/>
          <a:ln w="9525">
            <a:noFill/>
            <a:miter lim="800000"/>
            <a:headEnd/>
            <a:tailEnd/>
          </a:ln>
        </p:spPr>
        <p:txBody>
          <a:bodyPr wrap="square">
            <a:spAutoFit/>
          </a:bodyPr>
          <a:lstStyle/>
          <a:p>
            <a:pPr algn="ctr" eaLnBrk="0" hangingPunct="0"/>
            <a:r>
              <a:rPr lang="en-US" sz="1400" dirty="0">
                <a:solidFill>
                  <a:srgbClr val="FFFFFF"/>
                </a:solidFill>
              </a:rPr>
              <a:t>Practical </a:t>
            </a:r>
            <a:r>
              <a:rPr lang="en-US" sz="1400" dirty="0" smtClean="0">
                <a:solidFill>
                  <a:srgbClr val="FFFFFF"/>
                </a:solidFill>
              </a:rPr>
              <a:t>Skills: Molecular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792528"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1</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08104" y="1484784"/>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Microscopy (20)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11560"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1</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cxnSp>
        <p:nvCxnSpPr>
          <p:cNvPr id="31" name="Straight Arrow Connector 30"/>
          <p:cNvCxnSpPr/>
          <p:nvPr/>
        </p:nvCxnSpPr>
        <p:spPr>
          <a:xfrm rot="10800000">
            <a:off x="6247253" y="2738331"/>
            <a:ext cx="1197121" cy="248299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H="1">
            <a:off x="5008509" y="2738331"/>
            <a:ext cx="1166588" cy="2482990"/>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403648" y="2780928"/>
            <a:ext cx="4329529" cy="2376264"/>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331640" y="2780928"/>
            <a:ext cx="5715312" cy="2376264"/>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971600" y="2780928"/>
            <a:ext cx="360040" cy="2448272"/>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331640" y="2780928"/>
            <a:ext cx="3197614" cy="2448272"/>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31640" y="2780928"/>
            <a:ext cx="1953878" cy="2376262"/>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H="1">
            <a:off x="3681490" y="2716649"/>
            <a:ext cx="3688967" cy="248299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H="1">
            <a:off x="3707711" y="2706762"/>
            <a:ext cx="2269016" cy="248299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H="1">
            <a:off x="3715267" y="2767467"/>
            <a:ext cx="1293091" cy="2422285"/>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3722310" y="2785851"/>
            <a:ext cx="0" cy="239781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H="1">
            <a:off x="2424504" y="2785851"/>
            <a:ext cx="5161977" cy="2423596"/>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H="1">
            <a:off x="2458231" y="2922997"/>
            <a:ext cx="3526203" cy="228645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H="1">
            <a:off x="2458231" y="2785851"/>
            <a:ext cx="2391695" cy="2455168"/>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H="1">
            <a:off x="2458231" y="2743921"/>
            <a:ext cx="951786" cy="248726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2353954" y="2735897"/>
            <a:ext cx="5090420" cy="250259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1609817" y="2785851"/>
            <a:ext cx="5804897" cy="241378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H="1">
            <a:off x="5039005" y="2743921"/>
            <a:ext cx="2415634" cy="2455718"/>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2257889" y="2743921"/>
            <a:ext cx="2767983" cy="2450024"/>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1321785" y="2743921"/>
            <a:ext cx="3666775" cy="2458373"/>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H="1">
            <a:off x="6302045" y="2756154"/>
            <a:ext cx="1166588" cy="2482990"/>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H="1">
            <a:off x="7415547" y="2743921"/>
            <a:ext cx="170934" cy="2479761"/>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5039005" y="2743921"/>
            <a:ext cx="1265272" cy="2492239"/>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2567433" y="2735897"/>
            <a:ext cx="3739627" cy="2466397"/>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1508547" y="2756154"/>
            <a:ext cx="4793498" cy="2453293"/>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79512"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7" name="Rectangle 56"/>
          <p:cNvSpPr/>
          <p:nvPr/>
        </p:nvSpPr>
        <p:spPr>
          <a:xfrm>
            <a:off x="251520"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58" name="Straight Arrow Connector 57"/>
          <p:cNvCxnSpPr/>
          <p:nvPr/>
        </p:nvCxnSpPr>
        <p:spPr>
          <a:xfrm flipV="1">
            <a:off x="1351884" y="2777914"/>
            <a:ext cx="698763" cy="2439470"/>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IPA - Level 4</a:t>
            </a:r>
            <a:endParaRPr lang="en-GB" dirty="0"/>
          </a:p>
        </p:txBody>
      </p:sp>
      <p:sp>
        <p:nvSpPr>
          <p:cNvPr id="5" name="Title 1"/>
          <p:cNvSpPr txBox="1">
            <a:spLocks/>
          </p:cNvSpPr>
          <p:nvPr/>
        </p:nvSpPr>
        <p:spPr>
          <a:xfrm>
            <a:off x="215842" y="269776"/>
            <a:ext cx="831659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6" name="Slide Number Placeholder 4"/>
          <p:cNvSpPr>
            <a:spLocks noGrp="1"/>
          </p:cNvSpPr>
          <p:nvPr>
            <p:ph type="sldNum" sz="quarter" idx="12"/>
          </p:nvPr>
        </p:nvSpPr>
        <p:spPr>
          <a:xfrm>
            <a:off x="6516216" y="6426298"/>
            <a:ext cx="2133600" cy="365125"/>
          </a:xfrm>
        </p:spPr>
        <p:txBody>
          <a:bodyPr/>
          <a:lstStyle/>
          <a:p>
            <a:fld id="{786194A1-5B28-41B4-A256-7AB656992733}" type="slidenum">
              <a:rPr lang="en-GB" smtClean="0"/>
              <a:t>23</a:t>
            </a:fld>
            <a:endParaRPr lang="en-GB" dirty="0"/>
          </a:p>
        </p:txBody>
      </p:sp>
      <p:sp>
        <p:nvSpPr>
          <p:cNvPr id="7" name="Rectangle 4"/>
          <p:cNvSpPr>
            <a:spLocks noChangeArrowheads="1"/>
          </p:cNvSpPr>
          <p:nvPr/>
        </p:nvSpPr>
        <p:spPr bwMode="auto">
          <a:xfrm rot="10800000">
            <a:off x="646702" y="5221321"/>
            <a:ext cx="7426264"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8" name="Line 5"/>
          <p:cNvSpPr>
            <a:spLocks noChangeShapeType="1"/>
          </p:cNvSpPr>
          <p:nvPr/>
        </p:nvSpPr>
        <p:spPr bwMode="auto">
          <a:xfrm rot="10800000">
            <a:off x="3779912"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Line 10"/>
          <p:cNvSpPr>
            <a:spLocks noChangeShapeType="1"/>
          </p:cNvSpPr>
          <p:nvPr/>
        </p:nvSpPr>
        <p:spPr bwMode="auto">
          <a:xfrm rot="10800000">
            <a:off x="262778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0" name="Text Box 29"/>
          <p:cNvSpPr txBox="1">
            <a:spLocks noChangeArrowheads="1"/>
          </p:cNvSpPr>
          <p:nvPr/>
        </p:nvSpPr>
        <p:spPr bwMode="auto">
          <a:xfrm>
            <a:off x="6804248" y="5373216"/>
            <a:ext cx="13806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Anatomy </a:t>
            </a:r>
            <a:r>
              <a:rPr lang="en-US" sz="1400" dirty="0" smtClean="0">
                <a:solidFill>
                  <a:schemeClr val="bg1"/>
                </a:solidFill>
              </a:rPr>
              <a:t> &amp; Physiology (20) </a:t>
            </a:r>
            <a:endParaRPr lang="en-US" sz="1400" dirty="0">
              <a:solidFill>
                <a:schemeClr val="bg1"/>
              </a:solidFill>
            </a:endParaRPr>
          </a:p>
        </p:txBody>
      </p:sp>
      <p:sp>
        <p:nvSpPr>
          <p:cNvPr id="11" name="Text Box 38"/>
          <p:cNvSpPr txBox="1">
            <a:spLocks noChangeArrowheads="1"/>
          </p:cNvSpPr>
          <p:nvPr/>
        </p:nvSpPr>
        <p:spPr bwMode="auto">
          <a:xfrm>
            <a:off x="4211960" y="5373216"/>
            <a:ext cx="965696"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rPr>
              <a:t>Biology </a:t>
            </a:r>
            <a:r>
              <a:rPr lang="en-US" sz="1400" dirty="0" smtClean="0">
                <a:solidFill>
                  <a:schemeClr val="bg1"/>
                </a:solidFill>
              </a:rPr>
              <a:t/>
            </a:r>
            <a:br>
              <a:rPr lang="en-US" sz="1400" dirty="0" smtClean="0">
                <a:solidFill>
                  <a:schemeClr val="bg1"/>
                </a:solidFill>
              </a:rPr>
            </a:br>
            <a:r>
              <a:rPr lang="en-US" sz="1400" dirty="0" smtClean="0">
                <a:solidFill>
                  <a:schemeClr val="bg1"/>
                </a:solidFill>
              </a:rPr>
              <a:t>of </a:t>
            </a:r>
            <a:r>
              <a:rPr lang="en-US" sz="1400" dirty="0">
                <a:solidFill>
                  <a:schemeClr val="bg1"/>
                </a:solidFill>
              </a:rPr>
              <a:t>the </a:t>
            </a:r>
            <a:r>
              <a:rPr lang="en-US" sz="1400" dirty="0" smtClean="0">
                <a:solidFill>
                  <a:schemeClr val="bg1"/>
                </a:solidFill>
              </a:rPr>
              <a:t>cell </a:t>
            </a:r>
          </a:p>
          <a:p>
            <a:pPr algn="ctr" eaLnBrk="0" hangingPunct="0"/>
            <a:r>
              <a:rPr lang="en-US" sz="1400" dirty="0" smtClean="0">
                <a:solidFill>
                  <a:schemeClr val="bg1"/>
                </a:solidFill>
              </a:rPr>
              <a:t>(40)</a:t>
            </a:r>
            <a:endParaRPr lang="en-US" sz="1400" dirty="0">
              <a:solidFill>
                <a:schemeClr val="bg1"/>
              </a:solidFill>
            </a:endParaRPr>
          </a:p>
        </p:txBody>
      </p:sp>
      <p:sp>
        <p:nvSpPr>
          <p:cNvPr id="12" name="Text Box 39"/>
          <p:cNvSpPr txBox="1">
            <a:spLocks noChangeArrowheads="1"/>
          </p:cNvSpPr>
          <p:nvPr/>
        </p:nvSpPr>
        <p:spPr bwMode="auto">
          <a:xfrm>
            <a:off x="2699792" y="5373216"/>
            <a:ext cx="112197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Practical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0"/>
          <p:cNvSpPr txBox="1">
            <a:spLocks noChangeArrowheads="1"/>
          </p:cNvSpPr>
          <p:nvPr/>
        </p:nvSpPr>
        <p:spPr bwMode="auto">
          <a:xfrm>
            <a:off x="1547664" y="5373216"/>
            <a:ext cx="1035117"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Research </a:t>
            </a:r>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4" name="Text Box 41"/>
          <p:cNvSpPr txBox="1">
            <a:spLocks noChangeArrowheads="1"/>
          </p:cNvSpPr>
          <p:nvPr/>
        </p:nvSpPr>
        <p:spPr bwMode="auto">
          <a:xfrm>
            <a:off x="5724128" y="5373216"/>
            <a:ext cx="1276173" cy="523220"/>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Biochemistry </a:t>
            </a:r>
          </a:p>
          <a:p>
            <a:pPr algn="ctr" eaLnBrk="0" hangingPunct="0"/>
            <a:r>
              <a:rPr lang="en-US" sz="1400" dirty="0" smtClean="0">
                <a:solidFill>
                  <a:schemeClr val="bg1"/>
                </a:solidFill>
              </a:rPr>
              <a:t>(20)</a:t>
            </a:r>
            <a:endParaRPr lang="en-US" sz="1400" dirty="0">
              <a:solidFill>
                <a:schemeClr val="bg1"/>
              </a:solidFill>
            </a:endParaRPr>
          </a:p>
        </p:txBody>
      </p:sp>
      <p:sp>
        <p:nvSpPr>
          <p:cNvPr id="15" name="Line 10"/>
          <p:cNvSpPr>
            <a:spLocks noChangeShapeType="1"/>
          </p:cNvSpPr>
          <p:nvPr/>
        </p:nvSpPr>
        <p:spPr bwMode="auto">
          <a:xfrm rot="10800000">
            <a:off x="1547664"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6" name="Text Box 38"/>
          <p:cNvSpPr txBox="1">
            <a:spLocks noChangeArrowheads="1"/>
          </p:cNvSpPr>
          <p:nvPr/>
        </p:nvSpPr>
        <p:spPr bwMode="auto">
          <a:xfrm>
            <a:off x="629131" y="5372915"/>
            <a:ext cx="990541"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rot="10800000">
            <a:off x="5724128"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8" name="Line 13"/>
          <p:cNvSpPr>
            <a:spLocks noChangeShapeType="1"/>
          </p:cNvSpPr>
          <p:nvPr/>
        </p:nvSpPr>
        <p:spPr bwMode="auto">
          <a:xfrm rot="10800000">
            <a:off x="6948264" y="5229200"/>
            <a:ext cx="0" cy="1132503"/>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Research Skills &amp; </a:t>
            </a:r>
            <a:r>
              <a:rPr lang="en-US" sz="1400" dirty="0" err="1" smtClean="0">
                <a:solidFill>
                  <a:schemeClr val="bg1"/>
                </a:solidFill>
                <a:latin typeface="Arial" panose="020B0604020202020204" pitchFamily="34" charset="0"/>
                <a:cs typeface="Arial" panose="020B0604020202020204" pitchFamily="34" charset="0"/>
              </a:rPr>
              <a:t>Communic-ation</a:t>
            </a:r>
            <a:r>
              <a:rPr lang="en-US" sz="1400" dirty="0" smtClean="0">
                <a:solidFill>
                  <a:schemeClr val="bg1"/>
                </a:solidFill>
                <a:latin typeface="Arial" panose="020B0604020202020204" pitchFamily="34" charset="0"/>
                <a:cs typeface="Arial" panose="020B0604020202020204" pitchFamily="34" charset="0"/>
              </a:rPr>
              <a:t> </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Biochemical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1169551"/>
          </a:xfrm>
          <a:prstGeom prst="rect">
            <a:avLst/>
          </a:prstGeom>
          <a:noFill/>
          <a:ln w="9525">
            <a:noFill/>
            <a:miter lim="800000"/>
            <a:headEnd/>
            <a:tailEnd/>
          </a:ln>
        </p:spPr>
        <p:txBody>
          <a:bodyPr wrap="square">
            <a:spAutoFit/>
          </a:bodyPr>
          <a:lstStyle/>
          <a:p>
            <a:pPr algn="ctr" eaLnBrk="0" hangingPunct="0"/>
            <a:r>
              <a:rPr lang="en-US" sz="1400" dirty="0">
                <a:solidFill>
                  <a:srgbClr val="FFFFFF"/>
                </a:solidFill>
              </a:rPr>
              <a:t>Practical </a:t>
            </a:r>
            <a:r>
              <a:rPr lang="en-US" sz="1400" dirty="0" smtClean="0">
                <a:solidFill>
                  <a:srgbClr val="FFFFFF"/>
                </a:solidFill>
              </a:rPr>
              <a:t>Skills: Molecular Analysis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792528"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1</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08104" y="1484784"/>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Practical skills: Microscopy (20)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11560"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1</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6" name="Rectangle 55"/>
          <p:cNvSpPr/>
          <p:nvPr/>
        </p:nvSpPr>
        <p:spPr>
          <a:xfrm>
            <a:off x="179512"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cxnSp>
        <p:nvCxnSpPr>
          <p:cNvPr id="60" name="Straight Arrow Connector 59"/>
          <p:cNvCxnSpPr/>
          <p:nvPr/>
        </p:nvCxnSpPr>
        <p:spPr>
          <a:xfrm rot="10800000">
            <a:off x="6247253" y="2738331"/>
            <a:ext cx="1197121" cy="248299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flipH="1">
            <a:off x="5008509" y="2738331"/>
            <a:ext cx="1166588" cy="2482990"/>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flipH="1">
            <a:off x="3707711" y="2706762"/>
            <a:ext cx="2269016" cy="248299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flipH="1">
            <a:off x="2458231" y="2922997"/>
            <a:ext cx="3526203" cy="228645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034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a:bodyPr>
          <a:lstStyle/>
          <a:p>
            <a:pPr marL="0" lvl="1" indent="0">
              <a:buNone/>
              <a:tabLst>
                <a:tab pos="355600" algn="l"/>
              </a:tabLst>
            </a:pPr>
            <a:r>
              <a:rPr lang="de-DE" altLang="en-GB" sz="2200" dirty="0" smtClean="0"/>
              <a:t>From Study Blocks:</a:t>
            </a:r>
            <a:br>
              <a:rPr lang="de-DE" altLang="en-GB" sz="2200" dirty="0" smtClean="0"/>
            </a:br>
            <a:endParaRPr lang="en-GB" altLang="en-GB" sz="2200" dirty="0" smtClean="0"/>
          </a:p>
          <a:p>
            <a:pPr lvl="1">
              <a:buFontTx/>
              <a:buChar char="•"/>
              <a:tabLst>
                <a:tab pos="355600" algn="l"/>
              </a:tabLst>
            </a:pPr>
            <a:r>
              <a:rPr lang="en-GB" altLang="en-GB" sz="2200" i="1" dirty="0" smtClean="0"/>
              <a:t>Anatomy and Physiology: </a:t>
            </a:r>
            <a:br>
              <a:rPr lang="en-GB" altLang="en-GB" sz="2200" i="1" dirty="0" smtClean="0"/>
            </a:br>
            <a:r>
              <a:rPr lang="en-GB" altLang="en-GB" sz="2200" dirty="0" smtClean="0"/>
              <a:t>Function and histology of the human digestive tract</a:t>
            </a:r>
          </a:p>
          <a:p>
            <a:pPr lvl="1">
              <a:buFontTx/>
              <a:buChar char="•"/>
              <a:tabLst>
                <a:tab pos="355600" algn="l"/>
              </a:tabLst>
            </a:pPr>
            <a:r>
              <a:rPr lang="de-DE" altLang="en-GB" sz="2200" i="1" dirty="0" smtClean="0"/>
              <a:t>Biology of the Cell:</a:t>
            </a:r>
            <a:br>
              <a:rPr lang="de-DE" altLang="en-GB" sz="2200" i="1" dirty="0" smtClean="0"/>
            </a:br>
            <a:r>
              <a:rPr lang="de-DE" altLang="en-GB" sz="2200" dirty="0" smtClean="0"/>
              <a:t>Differentiation of different and potentially pathogenic bacteria</a:t>
            </a:r>
            <a:endParaRPr lang="de-DE" altLang="en-GB" sz="2200" i="1" dirty="0" smtClean="0"/>
          </a:p>
          <a:p>
            <a:pPr lvl="1">
              <a:buFontTx/>
              <a:buChar char="•"/>
              <a:tabLst>
                <a:tab pos="355600" algn="l"/>
              </a:tabLst>
            </a:pPr>
            <a:r>
              <a:rPr lang="de-DE" altLang="en-GB" sz="2200" i="1" dirty="0" smtClean="0"/>
              <a:t>Practical Skills:</a:t>
            </a:r>
            <a:br>
              <a:rPr lang="de-DE" altLang="en-GB" sz="2200" i="1" dirty="0" smtClean="0"/>
            </a:br>
            <a:r>
              <a:rPr lang="de-DE" altLang="en-GB" sz="2200" dirty="0" smtClean="0"/>
              <a:t>Enumeration of cells with a counting chamber and a microscope</a:t>
            </a:r>
          </a:p>
          <a:p>
            <a:pPr lvl="1">
              <a:buFontTx/>
              <a:buChar char="•"/>
              <a:tabLst>
                <a:tab pos="355600" algn="l"/>
              </a:tabLst>
            </a:pPr>
            <a:r>
              <a:rPr lang="de-DE" altLang="en-GB" sz="2200" i="1" dirty="0" smtClean="0"/>
              <a:t>Research Skills:</a:t>
            </a:r>
          </a:p>
          <a:p>
            <a:pPr lvl="1">
              <a:buFontTx/>
              <a:buChar char="•"/>
              <a:tabLst>
                <a:tab pos="355600" algn="l"/>
              </a:tabLst>
            </a:pPr>
            <a:r>
              <a:rPr lang="de-DE" altLang="en-GB" sz="2200" dirty="0" smtClean="0"/>
              <a:t>Using a microscope safely and correctly</a:t>
            </a:r>
          </a:p>
        </p:txBody>
      </p:sp>
    </p:spTree>
    <p:extLst>
      <p:ext uri="{BB962C8B-B14F-4D97-AF65-F5344CB8AC3E}">
        <p14:creationId xmlns:p14="http://schemas.microsoft.com/office/powerpoint/2010/main" val="38041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a:bodyPr>
          <a:lstStyle/>
          <a:p>
            <a:pPr marL="457200" lvl="1" indent="0">
              <a:lnSpc>
                <a:spcPct val="130000"/>
              </a:lnSpc>
              <a:buNone/>
              <a:tabLst>
                <a:tab pos="355600" algn="l"/>
              </a:tabLst>
            </a:pPr>
            <a:r>
              <a:rPr lang="de-DE" altLang="en-GB" sz="2000" b="1" dirty="0" smtClean="0">
                <a:solidFill>
                  <a:srgbClr val="C00000"/>
                </a:solidFill>
              </a:rPr>
              <a:t>The students are faced with the clinical scenario </a:t>
            </a:r>
            <a:br>
              <a:rPr lang="de-DE" altLang="en-GB" sz="2000" b="1" dirty="0" smtClean="0">
                <a:solidFill>
                  <a:srgbClr val="C00000"/>
                </a:solidFill>
              </a:rPr>
            </a:br>
            <a:r>
              <a:rPr lang="de-DE" altLang="en-GB" sz="2000" b="1" dirty="0" smtClean="0">
                <a:solidFill>
                  <a:srgbClr val="C00000"/>
                </a:solidFill>
              </a:rPr>
              <a:t>of a patient suffering from abdominal pain. </a:t>
            </a:r>
          </a:p>
          <a:p>
            <a:endParaRPr lang="en-GB" dirty="0"/>
          </a:p>
        </p:txBody>
      </p:sp>
    </p:spTree>
    <p:extLst>
      <p:ext uri="{BB962C8B-B14F-4D97-AF65-F5344CB8AC3E}">
        <p14:creationId xmlns:p14="http://schemas.microsoft.com/office/powerpoint/2010/main" val="2823020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a:bodyPr>
          <a:lstStyle/>
          <a:p>
            <a:pPr marL="457200" lvl="1" indent="0">
              <a:lnSpc>
                <a:spcPct val="130000"/>
              </a:lnSpc>
              <a:buNone/>
              <a:tabLst>
                <a:tab pos="355600" algn="l"/>
              </a:tabLst>
            </a:pPr>
            <a:r>
              <a:rPr lang="de-DE" altLang="en-GB" sz="2000" b="1" dirty="0" smtClean="0">
                <a:solidFill>
                  <a:srgbClr val="C00000"/>
                </a:solidFill>
              </a:rPr>
              <a:t>The students are faced with the clinical scenario </a:t>
            </a:r>
            <a:br>
              <a:rPr lang="de-DE" altLang="en-GB" sz="2000" b="1" dirty="0" smtClean="0">
                <a:solidFill>
                  <a:srgbClr val="C00000"/>
                </a:solidFill>
              </a:rPr>
            </a:br>
            <a:r>
              <a:rPr lang="de-DE" altLang="en-GB" sz="2000" b="1" dirty="0" smtClean="0">
                <a:solidFill>
                  <a:srgbClr val="C00000"/>
                </a:solidFill>
              </a:rPr>
              <a:t>of a patient suffering from abdominal pain. </a:t>
            </a:r>
          </a:p>
          <a:p>
            <a:pPr lvl="1">
              <a:lnSpc>
                <a:spcPct val="130000"/>
              </a:lnSpc>
              <a:buFontTx/>
              <a:buChar char="•"/>
              <a:tabLst>
                <a:tab pos="355600" algn="l"/>
              </a:tabLst>
            </a:pPr>
            <a:r>
              <a:rPr lang="de-DE" altLang="en-GB" sz="2000" dirty="0" smtClean="0"/>
              <a:t>Abdominal pain could be caused by </a:t>
            </a:r>
          </a:p>
          <a:p>
            <a:endParaRPr lang="en-GB" dirty="0"/>
          </a:p>
        </p:txBody>
      </p:sp>
    </p:spTree>
    <p:extLst>
      <p:ext uri="{BB962C8B-B14F-4D97-AF65-F5344CB8AC3E}">
        <p14:creationId xmlns:p14="http://schemas.microsoft.com/office/powerpoint/2010/main" val="137031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a:bodyPr>
          <a:lstStyle/>
          <a:p>
            <a:pPr marL="457200" lvl="1" indent="0">
              <a:lnSpc>
                <a:spcPct val="130000"/>
              </a:lnSpc>
              <a:buNone/>
              <a:tabLst>
                <a:tab pos="355600" algn="l"/>
              </a:tabLst>
            </a:pPr>
            <a:r>
              <a:rPr lang="de-DE" altLang="en-GB" sz="2000" b="1" dirty="0" smtClean="0">
                <a:solidFill>
                  <a:srgbClr val="C00000"/>
                </a:solidFill>
              </a:rPr>
              <a:t>The students are faced with the clinical scenario </a:t>
            </a:r>
            <a:br>
              <a:rPr lang="de-DE" altLang="en-GB" sz="2000" b="1" dirty="0" smtClean="0">
                <a:solidFill>
                  <a:srgbClr val="C00000"/>
                </a:solidFill>
              </a:rPr>
            </a:br>
            <a:r>
              <a:rPr lang="de-DE" altLang="en-GB" sz="2000" b="1" dirty="0" smtClean="0">
                <a:solidFill>
                  <a:srgbClr val="C00000"/>
                </a:solidFill>
              </a:rPr>
              <a:t>of a patient suffering from abdominal pain. </a:t>
            </a:r>
          </a:p>
          <a:p>
            <a:pPr lvl="1">
              <a:lnSpc>
                <a:spcPct val="130000"/>
              </a:lnSpc>
              <a:buFontTx/>
              <a:buChar char="•"/>
              <a:tabLst>
                <a:tab pos="355600" algn="l"/>
              </a:tabLst>
            </a:pPr>
            <a:r>
              <a:rPr lang="de-DE" altLang="en-GB" sz="2000" dirty="0" smtClean="0"/>
              <a:t>Abdominal pain could be caused by </a:t>
            </a:r>
          </a:p>
          <a:p>
            <a:pPr marL="0" lvl="1" indent="0">
              <a:lnSpc>
                <a:spcPct val="130000"/>
              </a:lnSpc>
              <a:buNone/>
              <a:tabLst>
                <a:tab pos="355600" algn="l"/>
              </a:tabLst>
            </a:pPr>
            <a:r>
              <a:rPr lang="de-DE" altLang="en-GB" sz="2000" dirty="0" smtClean="0"/>
              <a:t>A) histological (structural) changes</a:t>
            </a:r>
            <a:r>
              <a:rPr lang="de-DE" altLang="en-GB" sz="2200" dirty="0" smtClean="0"/>
              <a:t/>
            </a:r>
            <a:br>
              <a:rPr lang="de-DE" altLang="en-GB" sz="2200" dirty="0" smtClean="0"/>
            </a:br>
            <a:endParaRPr lang="en-GB" dirty="0"/>
          </a:p>
        </p:txBody>
      </p:sp>
    </p:spTree>
    <p:extLst>
      <p:ext uri="{BB962C8B-B14F-4D97-AF65-F5344CB8AC3E}">
        <p14:creationId xmlns:p14="http://schemas.microsoft.com/office/powerpoint/2010/main" val="1858204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a:bodyPr>
          <a:lstStyle/>
          <a:p>
            <a:pPr marL="457200" lvl="1" indent="0">
              <a:lnSpc>
                <a:spcPct val="130000"/>
              </a:lnSpc>
              <a:buNone/>
              <a:tabLst>
                <a:tab pos="355600" algn="l"/>
              </a:tabLst>
            </a:pPr>
            <a:r>
              <a:rPr lang="de-DE" altLang="en-GB" sz="2000" b="1" dirty="0" smtClean="0">
                <a:solidFill>
                  <a:srgbClr val="C00000"/>
                </a:solidFill>
              </a:rPr>
              <a:t>The students are faced with the clinical scenario </a:t>
            </a:r>
            <a:br>
              <a:rPr lang="de-DE" altLang="en-GB" sz="2000" b="1" dirty="0" smtClean="0">
                <a:solidFill>
                  <a:srgbClr val="C00000"/>
                </a:solidFill>
              </a:rPr>
            </a:br>
            <a:r>
              <a:rPr lang="de-DE" altLang="en-GB" sz="2000" b="1" dirty="0" smtClean="0">
                <a:solidFill>
                  <a:srgbClr val="C00000"/>
                </a:solidFill>
              </a:rPr>
              <a:t>of a patient suffering from abdominal pain. </a:t>
            </a:r>
          </a:p>
          <a:p>
            <a:pPr lvl="1">
              <a:lnSpc>
                <a:spcPct val="130000"/>
              </a:lnSpc>
              <a:buFontTx/>
              <a:buChar char="•"/>
              <a:tabLst>
                <a:tab pos="355600" algn="l"/>
              </a:tabLst>
            </a:pPr>
            <a:r>
              <a:rPr lang="de-DE" altLang="en-GB" sz="2000" dirty="0" smtClean="0"/>
              <a:t>Abdominal pain could be caused by </a:t>
            </a:r>
          </a:p>
          <a:p>
            <a:pPr marL="0" lvl="1" indent="0">
              <a:lnSpc>
                <a:spcPct val="130000"/>
              </a:lnSpc>
              <a:buNone/>
              <a:tabLst>
                <a:tab pos="355600" algn="l"/>
              </a:tabLst>
            </a:pPr>
            <a:r>
              <a:rPr lang="de-DE" altLang="en-GB" sz="2000" dirty="0" smtClean="0"/>
              <a:t>A) histological (structural) changes</a:t>
            </a:r>
            <a:br>
              <a:rPr lang="de-DE" altLang="en-GB" sz="2000" dirty="0" smtClean="0"/>
            </a:br>
            <a:r>
              <a:rPr lang="de-DE" altLang="en-GB" sz="2000" dirty="0" smtClean="0"/>
              <a:t>B) an unusually high number of bacteria normally present in the gut, or </a:t>
            </a:r>
            <a:br>
              <a:rPr lang="de-DE" altLang="en-GB" sz="2000" dirty="0" smtClean="0"/>
            </a:br>
            <a:endParaRPr lang="en-GB" sz="2400" dirty="0"/>
          </a:p>
        </p:txBody>
      </p:sp>
    </p:spTree>
    <p:extLst>
      <p:ext uri="{BB962C8B-B14F-4D97-AF65-F5344CB8AC3E}">
        <p14:creationId xmlns:p14="http://schemas.microsoft.com/office/powerpoint/2010/main" val="445453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a:bodyPr>
          <a:lstStyle/>
          <a:p>
            <a:pPr marL="457200" lvl="1" indent="0">
              <a:lnSpc>
                <a:spcPct val="130000"/>
              </a:lnSpc>
              <a:buNone/>
              <a:tabLst>
                <a:tab pos="355600" algn="l"/>
              </a:tabLst>
            </a:pPr>
            <a:r>
              <a:rPr lang="de-DE" altLang="en-GB" sz="2000" b="1" dirty="0" smtClean="0">
                <a:solidFill>
                  <a:srgbClr val="C00000"/>
                </a:solidFill>
              </a:rPr>
              <a:t>The students are faced with the clinical scenario </a:t>
            </a:r>
            <a:br>
              <a:rPr lang="de-DE" altLang="en-GB" sz="2000" b="1" dirty="0" smtClean="0">
                <a:solidFill>
                  <a:srgbClr val="C00000"/>
                </a:solidFill>
              </a:rPr>
            </a:br>
            <a:r>
              <a:rPr lang="de-DE" altLang="en-GB" sz="2000" b="1" dirty="0" smtClean="0">
                <a:solidFill>
                  <a:srgbClr val="C00000"/>
                </a:solidFill>
              </a:rPr>
              <a:t>of a patient suffering from abdominal pain. </a:t>
            </a:r>
          </a:p>
          <a:p>
            <a:pPr lvl="1">
              <a:lnSpc>
                <a:spcPct val="130000"/>
              </a:lnSpc>
              <a:buFontTx/>
              <a:buChar char="•"/>
              <a:tabLst>
                <a:tab pos="355600" algn="l"/>
              </a:tabLst>
            </a:pPr>
            <a:r>
              <a:rPr lang="de-DE" altLang="en-GB" sz="2000" dirty="0" smtClean="0"/>
              <a:t>Abdominal pain could be caused by </a:t>
            </a:r>
          </a:p>
          <a:p>
            <a:pPr marL="0" lvl="1" indent="0">
              <a:lnSpc>
                <a:spcPct val="130000"/>
              </a:lnSpc>
              <a:buNone/>
              <a:tabLst>
                <a:tab pos="355600" algn="l"/>
              </a:tabLst>
            </a:pPr>
            <a:r>
              <a:rPr lang="de-DE" altLang="en-GB" sz="2000" dirty="0" smtClean="0"/>
              <a:t>A) histological (structural) changes</a:t>
            </a:r>
            <a:br>
              <a:rPr lang="de-DE" altLang="en-GB" sz="2000" dirty="0" smtClean="0"/>
            </a:br>
            <a:r>
              <a:rPr lang="de-DE" altLang="en-GB" sz="2000" dirty="0" smtClean="0"/>
              <a:t>B) an unusually high number of bacteria normally present in the gut, or </a:t>
            </a:r>
            <a:br>
              <a:rPr lang="de-DE" altLang="en-GB" sz="2000" dirty="0" smtClean="0"/>
            </a:br>
            <a:r>
              <a:rPr lang="de-DE" altLang="en-GB" sz="2000" dirty="0" smtClean="0"/>
              <a:t>C) by a bacterial or fungal species not normally present in the gut.</a:t>
            </a:r>
          </a:p>
          <a:p>
            <a:endParaRPr lang="en-GB" dirty="0"/>
          </a:p>
        </p:txBody>
      </p:sp>
    </p:spTree>
    <p:extLst>
      <p:ext uri="{BB962C8B-B14F-4D97-AF65-F5344CB8AC3E}">
        <p14:creationId xmlns:p14="http://schemas.microsoft.com/office/powerpoint/2010/main" val="374751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854968"/>
          </a:xfrm>
        </p:spPr>
        <p:txBody>
          <a:bodyPr>
            <a:normAutofit/>
          </a:bodyPr>
          <a:lstStyle/>
          <a:p>
            <a:r>
              <a:rPr lang="en-GB" sz="3200" dirty="0" smtClean="0"/>
              <a:t>Drivers for change (2010)</a:t>
            </a:r>
            <a:endParaRPr lang="en-GB" sz="3200" dirty="0"/>
          </a:p>
        </p:txBody>
      </p:sp>
      <p:sp>
        <p:nvSpPr>
          <p:cNvPr id="3" name="Content Placeholder 2"/>
          <p:cNvSpPr>
            <a:spLocks noGrp="1"/>
          </p:cNvSpPr>
          <p:nvPr>
            <p:ph idx="1"/>
          </p:nvPr>
        </p:nvSpPr>
        <p:spPr>
          <a:xfrm>
            <a:off x="179512" y="1052736"/>
            <a:ext cx="8316598" cy="5184576"/>
          </a:xfrm>
        </p:spPr>
        <p:txBody>
          <a:bodyPr>
            <a:normAutofit/>
          </a:bodyPr>
          <a:lstStyle/>
          <a:p>
            <a:pPr marL="342900" indent="-342900">
              <a:buFont typeface="Arial" panose="020B0604020202020204" pitchFamily="34" charset="0"/>
              <a:buChar char="•"/>
            </a:pPr>
            <a:r>
              <a:rPr lang="en-GB" sz="2600" b="1" dirty="0" smtClean="0">
                <a:solidFill>
                  <a:srgbClr val="00325B"/>
                </a:solidFill>
              </a:rPr>
              <a:t>Heavy assessment burden </a:t>
            </a:r>
          </a:p>
          <a:p>
            <a:pPr marL="792163" lvl="2" indent="-342900">
              <a:buFont typeface="Arial" panose="020B0604020202020204" pitchFamily="34" charset="0"/>
              <a:buChar char="•"/>
            </a:pPr>
            <a:r>
              <a:rPr lang="en-GB" sz="2200" dirty="0">
                <a:solidFill>
                  <a:srgbClr val="00325B"/>
                </a:solidFill>
              </a:rPr>
              <a:t>Increased student numbers</a:t>
            </a:r>
          </a:p>
          <a:p>
            <a:pPr marL="792163" lvl="2" indent="-342900">
              <a:buFont typeface="Arial" panose="020B0604020202020204" pitchFamily="34" charset="0"/>
              <a:buChar char="•"/>
            </a:pPr>
            <a:r>
              <a:rPr lang="en-GB" sz="2200" dirty="0" smtClean="0">
                <a:solidFill>
                  <a:srgbClr val="00325B"/>
                </a:solidFill>
              </a:rPr>
              <a:t>Many low-credit pieces of assessment</a:t>
            </a:r>
          </a:p>
          <a:p>
            <a:pPr marL="792163" lvl="2" indent="-342900">
              <a:buFont typeface="Arial" panose="020B0604020202020204" pitchFamily="34" charset="0"/>
              <a:buChar char="•"/>
            </a:pPr>
            <a:endParaRPr lang="en-GB" sz="2400" dirty="0" smtClean="0">
              <a:solidFill>
                <a:srgbClr val="00325B"/>
              </a:solidFill>
            </a:endParaRPr>
          </a:p>
          <a:p>
            <a:pPr marL="342900" indent="-342900">
              <a:buFont typeface="Arial" panose="020B0604020202020204" pitchFamily="34" charset="0"/>
              <a:buChar char="•"/>
            </a:pPr>
            <a:r>
              <a:rPr lang="en-GB" sz="2600" b="1" dirty="0" smtClean="0">
                <a:solidFill>
                  <a:srgbClr val="00325B"/>
                </a:solidFill>
              </a:rPr>
              <a:t>Improve graduate attributes</a:t>
            </a:r>
          </a:p>
          <a:p>
            <a:pPr marL="792163" lvl="2" indent="-342900">
              <a:buFont typeface="Arial" panose="020B0604020202020204" pitchFamily="34" charset="0"/>
              <a:buChar char="•"/>
            </a:pPr>
            <a:r>
              <a:rPr lang="en-GB" sz="2200" dirty="0" smtClean="0">
                <a:solidFill>
                  <a:srgbClr val="00325B"/>
                </a:solidFill>
              </a:rPr>
              <a:t>Application of knowledge</a:t>
            </a:r>
          </a:p>
          <a:p>
            <a:pPr marL="792163" lvl="2" indent="-342900">
              <a:buFont typeface="Arial" panose="020B0604020202020204" pitchFamily="34" charset="0"/>
              <a:buChar char="•"/>
            </a:pPr>
            <a:r>
              <a:rPr lang="en-GB" sz="2200" dirty="0" smtClean="0">
                <a:solidFill>
                  <a:srgbClr val="00325B"/>
                </a:solidFill>
              </a:rPr>
              <a:t>Develop range of skills</a:t>
            </a:r>
          </a:p>
          <a:p>
            <a:pPr lvl="2" indent="0">
              <a:buNone/>
            </a:pPr>
            <a:endParaRPr lang="en-GB" sz="2000" dirty="0" smtClean="0">
              <a:solidFill>
                <a:srgbClr val="00325B"/>
              </a:solidFill>
            </a:endParaRPr>
          </a:p>
          <a:p>
            <a:pPr marL="342900" indent="-342900">
              <a:buFont typeface="Arial" panose="020B0604020202020204" pitchFamily="34" charset="0"/>
              <a:buChar char="•"/>
            </a:pPr>
            <a:r>
              <a:rPr lang="en-GB" sz="2600" b="1" i="1" dirty="0" smtClean="0">
                <a:solidFill>
                  <a:srgbClr val="00325B"/>
                </a:solidFill>
              </a:rPr>
              <a:t>In silo </a:t>
            </a:r>
            <a:r>
              <a:rPr lang="en-GB" sz="2600" b="1" dirty="0" smtClean="0">
                <a:solidFill>
                  <a:srgbClr val="00325B"/>
                </a:solidFill>
              </a:rPr>
              <a:t>learning</a:t>
            </a:r>
          </a:p>
          <a:p>
            <a:pPr marL="342900" indent="-342900">
              <a:buFont typeface="Arial" panose="020B0604020202020204" pitchFamily="34" charset="0"/>
              <a:buChar char="•"/>
            </a:pPr>
            <a:endParaRPr lang="en-GB" sz="2600" dirty="0" smtClean="0">
              <a:solidFill>
                <a:srgbClr val="00325B"/>
              </a:solidFill>
            </a:endParaRPr>
          </a:p>
          <a:p>
            <a:pPr marL="342900" indent="-342900">
              <a:buFont typeface="Arial" panose="020B0604020202020204" pitchFamily="34" charset="0"/>
              <a:buChar char="•"/>
            </a:pPr>
            <a:endParaRPr lang="en-GB" sz="2600" dirty="0" smtClean="0">
              <a:solidFill>
                <a:srgbClr val="00325B"/>
              </a:solidFill>
            </a:endParaRPr>
          </a:p>
          <a:p>
            <a:pPr marL="342900" indent="-342900">
              <a:buFont typeface="Arial" panose="020B0604020202020204" pitchFamily="34" charset="0"/>
              <a:buChar char="•"/>
            </a:pPr>
            <a:endParaRPr lang="en-GB" sz="2400" dirty="0">
              <a:solidFill>
                <a:srgbClr val="00325B"/>
              </a:solidFill>
            </a:endParaRPr>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3</a:t>
            </a:fld>
            <a:endParaRPr lang="en-GB"/>
          </a:p>
        </p:txBody>
      </p:sp>
      <p:sp>
        <p:nvSpPr>
          <p:cNvPr id="5" name="TextBox 4"/>
          <p:cNvSpPr txBox="1"/>
          <p:nvPr/>
        </p:nvSpPr>
        <p:spPr>
          <a:xfrm>
            <a:off x="4716016" y="3933056"/>
            <a:ext cx="3672408" cy="1938992"/>
          </a:xfrm>
          <a:prstGeom prst="rect">
            <a:avLst/>
          </a:prstGeom>
          <a:noFill/>
          <a:ln w="57150" cmpd="sng">
            <a:solidFill>
              <a:schemeClr val="accent1"/>
            </a:solidFill>
          </a:ln>
        </p:spPr>
        <p:txBody>
          <a:bodyPr wrap="square" rtlCol="0">
            <a:spAutoFit/>
          </a:bodyPr>
          <a:lstStyle/>
          <a:p>
            <a:pPr algn="ctr"/>
            <a:r>
              <a:rPr lang="en-GB" sz="2400" dirty="0">
                <a:solidFill>
                  <a:schemeClr val="accent2"/>
                </a:solidFill>
              </a:rPr>
              <a:t>Senate Regulations (2009) </a:t>
            </a:r>
            <a:endParaRPr lang="en-GB" sz="2400" dirty="0" smtClean="0">
              <a:solidFill>
                <a:schemeClr val="accent2"/>
              </a:solidFill>
            </a:endParaRPr>
          </a:p>
          <a:p>
            <a:pPr algn="ctr"/>
            <a:r>
              <a:rPr lang="en-GB" sz="2400" dirty="0">
                <a:solidFill>
                  <a:schemeClr val="accent2"/>
                </a:solidFill>
              </a:rPr>
              <a:t>-</a:t>
            </a:r>
          </a:p>
          <a:p>
            <a:pPr algn="ctr"/>
            <a:r>
              <a:rPr lang="en-GB" sz="2400" dirty="0">
                <a:solidFill>
                  <a:schemeClr val="accent2"/>
                </a:solidFill>
              </a:rPr>
              <a:t>uncoupled </a:t>
            </a:r>
            <a:endParaRPr lang="en-GB" sz="2400" dirty="0" smtClean="0">
              <a:solidFill>
                <a:schemeClr val="accent2"/>
              </a:solidFill>
            </a:endParaRPr>
          </a:p>
          <a:p>
            <a:pPr algn="ctr"/>
            <a:r>
              <a:rPr lang="en-GB" sz="2400" dirty="0" smtClean="0">
                <a:solidFill>
                  <a:schemeClr val="accent2"/>
                </a:solidFill>
              </a:rPr>
              <a:t>teaching </a:t>
            </a:r>
            <a:r>
              <a:rPr lang="en-GB" sz="2400" dirty="0">
                <a:solidFill>
                  <a:schemeClr val="accent2"/>
                </a:solidFill>
              </a:rPr>
              <a:t>and assessment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328" y="692696"/>
            <a:ext cx="2892164" cy="2160240"/>
          </a:xfrm>
          <a:prstGeom prst="rect">
            <a:avLst/>
          </a:prstGeom>
        </p:spPr>
      </p:pic>
    </p:spTree>
    <p:extLst>
      <p:ext uri="{BB962C8B-B14F-4D97-AF65-F5344CB8AC3E}">
        <p14:creationId xmlns:p14="http://schemas.microsoft.com/office/powerpoint/2010/main" val="161567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Skills: Microscopy</a:t>
            </a:r>
            <a:endParaRPr lang="en-GB" dirty="0"/>
          </a:p>
        </p:txBody>
      </p:sp>
      <p:sp>
        <p:nvSpPr>
          <p:cNvPr id="3" name="Content Placeholder 2"/>
          <p:cNvSpPr>
            <a:spLocks noGrp="1"/>
          </p:cNvSpPr>
          <p:nvPr>
            <p:ph idx="1"/>
          </p:nvPr>
        </p:nvSpPr>
        <p:spPr/>
        <p:txBody>
          <a:bodyPr>
            <a:normAutofit fontScale="92500" lnSpcReduction="10000"/>
          </a:bodyPr>
          <a:lstStyle/>
          <a:p>
            <a:pPr marL="457200" lvl="1" indent="0">
              <a:lnSpc>
                <a:spcPct val="130000"/>
              </a:lnSpc>
              <a:buNone/>
              <a:tabLst>
                <a:tab pos="355600" algn="l"/>
              </a:tabLst>
            </a:pPr>
            <a:r>
              <a:rPr lang="de-DE" altLang="en-GB" sz="2200" b="1" dirty="0" smtClean="0">
                <a:solidFill>
                  <a:srgbClr val="C00000"/>
                </a:solidFill>
              </a:rPr>
              <a:t>The students are faced with the clinical scenario </a:t>
            </a:r>
            <a:br>
              <a:rPr lang="de-DE" altLang="en-GB" sz="2200" b="1" dirty="0" smtClean="0">
                <a:solidFill>
                  <a:srgbClr val="C00000"/>
                </a:solidFill>
              </a:rPr>
            </a:br>
            <a:r>
              <a:rPr lang="de-DE" altLang="en-GB" sz="2200" b="1" dirty="0" smtClean="0">
                <a:solidFill>
                  <a:srgbClr val="C00000"/>
                </a:solidFill>
              </a:rPr>
              <a:t>of a patient suffering from abdominal pain. </a:t>
            </a:r>
          </a:p>
          <a:p>
            <a:pPr lvl="1">
              <a:lnSpc>
                <a:spcPct val="130000"/>
              </a:lnSpc>
              <a:buFontTx/>
              <a:buChar char="•"/>
              <a:tabLst>
                <a:tab pos="355600" algn="l"/>
              </a:tabLst>
            </a:pPr>
            <a:r>
              <a:rPr lang="de-DE" altLang="en-GB" sz="2200" dirty="0" smtClean="0"/>
              <a:t>Abdominal pain could be caused by </a:t>
            </a:r>
          </a:p>
          <a:p>
            <a:pPr marL="0" lvl="1" indent="0">
              <a:lnSpc>
                <a:spcPct val="130000"/>
              </a:lnSpc>
              <a:buNone/>
              <a:tabLst>
                <a:tab pos="355600" algn="l"/>
              </a:tabLst>
            </a:pPr>
            <a:r>
              <a:rPr lang="de-DE" altLang="en-GB" sz="2200" dirty="0" smtClean="0"/>
              <a:t>A) </a:t>
            </a:r>
            <a:r>
              <a:rPr lang="de-DE" altLang="en-GB" sz="2200" smtClean="0"/>
              <a:t>histological (structural) changes</a:t>
            </a:r>
            <a:r>
              <a:rPr lang="de-DE" altLang="en-GB" sz="2200" dirty="0" smtClean="0"/>
              <a:t/>
            </a:r>
            <a:br>
              <a:rPr lang="de-DE" altLang="en-GB" sz="2200" dirty="0" smtClean="0"/>
            </a:br>
            <a:r>
              <a:rPr lang="de-DE" altLang="en-GB" sz="2200" dirty="0" smtClean="0"/>
              <a:t>B) an unusually high number of bacteria normally present in the gut, or </a:t>
            </a:r>
            <a:br>
              <a:rPr lang="de-DE" altLang="en-GB" sz="2200" dirty="0" smtClean="0"/>
            </a:br>
            <a:r>
              <a:rPr lang="de-DE" altLang="en-GB" sz="2200" dirty="0" smtClean="0"/>
              <a:t>C) by a bacterial or fungal species not normally present in the gut.</a:t>
            </a:r>
          </a:p>
          <a:p>
            <a:pPr lvl="1">
              <a:lnSpc>
                <a:spcPct val="130000"/>
              </a:lnSpc>
              <a:buFont typeface="Arial" panose="020B0604020202020204" pitchFamily="34" charset="0"/>
              <a:buChar char="•"/>
              <a:tabLst>
                <a:tab pos="355600" algn="l"/>
              </a:tabLst>
            </a:pPr>
            <a:r>
              <a:rPr lang="en-GB" sz="2200" dirty="0" smtClean="0"/>
              <a:t>Students have to assess histology images of the digestive tract </a:t>
            </a:r>
            <a:br>
              <a:rPr lang="en-GB" sz="2200" dirty="0" smtClean="0"/>
            </a:br>
            <a:r>
              <a:rPr lang="en-GB" sz="2200" dirty="0" smtClean="0"/>
              <a:t>as well as routine microbiology procedures such as Gram staining </a:t>
            </a:r>
            <a:br>
              <a:rPr lang="en-GB" sz="2200" dirty="0" smtClean="0"/>
            </a:br>
            <a:r>
              <a:rPr lang="en-GB" sz="2200" dirty="0" smtClean="0"/>
              <a:t>and microbiological enumeration techniques in order to establish what might be the cause of problems for a patient</a:t>
            </a:r>
            <a:endParaRPr lang="en-GB" altLang="en-GB" sz="2200" dirty="0" smtClean="0"/>
          </a:p>
          <a:p>
            <a:endParaRPr lang="en-GB" dirty="0"/>
          </a:p>
        </p:txBody>
      </p:sp>
    </p:spTree>
    <p:extLst>
      <p:ext uri="{BB962C8B-B14F-4D97-AF65-F5344CB8AC3E}">
        <p14:creationId xmlns:p14="http://schemas.microsoft.com/office/powerpoint/2010/main" val="230780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sz="3200" dirty="0" smtClean="0"/>
              <a:t>IPA - Level 5</a:t>
            </a:r>
            <a:endParaRPr lang="en-GB" sz="3200" dirty="0"/>
          </a:p>
        </p:txBody>
      </p:sp>
      <p:sp>
        <p:nvSpPr>
          <p:cNvPr id="5" name="Slide Number Placeholder 4"/>
          <p:cNvSpPr>
            <a:spLocks noGrp="1"/>
          </p:cNvSpPr>
          <p:nvPr>
            <p:ph type="sldNum" sz="quarter" idx="12"/>
          </p:nvPr>
        </p:nvSpPr>
        <p:spPr/>
        <p:txBody>
          <a:bodyPr/>
          <a:lstStyle/>
          <a:p>
            <a:fld id="{786194A1-5B28-41B4-A256-7AB656992733}" type="slidenum">
              <a:rPr lang="en-GB" smtClean="0"/>
              <a:t>31</a:t>
            </a:fld>
            <a:endParaRPr lang="en-GB" dirty="0"/>
          </a:p>
        </p:txBody>
      </p:sp>
      <p:sp>
        <p:nvSpPr>
          <p:cNvPr id="6" name="Rectangle 4"/>
          <p:cNvSpPr>
            <a:spLocks noChangeArrowheads="1"/>
          </p:cNvSpPr>
          <p:nvPr/>
        </p:nvSpPr>
        <p:spPr bwMode="auto">
          <a:xfrm rot="10800000">
            <a:off x="646702" y="5221320"/>
            <a:ext cx="7597706"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7" name="Line 5"/>
          <p:cNvSpPr>
            <a:spLocks noChangeShapeType="1"/>
          </p:cNvSpPr>
          <p:nvPr/>
        </p:nvSpPr>
        <p:spPr bwMode="auto">
          <a:xfrm rot="10800000">
            <a:off x="3851920"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8" name="Line 10"/>
          <p:cNvSpPr>
            <a:spLocks noChangeShapeType="1"/>
          </p:cNvSpPr>
          <p:nvPr/>
        </p:nvSpPr>
        <p:spPr bwMode="auto">
          <a:xfrm rot="10800000">
            <a:off x="2483768"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Text Box 29"/>
          <p:cNvSpPr txBox="1">
            <a:spLocks noChangeArrowheads="1"/>
          </p:cNvSpPr>
          <p:nvPr/>
        </p:nvSpPr>
        <p:spPr bwMode="auto">
          <a:xfrm>
            <a:off x="6156176" y="5301208"/>
            <a:ext cx="2304256"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Narrow"/>
                <a:cs typeface="Arial Narrow"/>
              </a:rPr>
              <a:t>Analytical </a:t>
            </a:r>
            <a:r>
              <a:rPr lang="en-US" sz="1400" dirty="0">
                <a:solidFill>
                  <a:schemeClr val="bg1"/>
                </a:solidFill>
                <a:latin typeface="Arial Narrow"/>
                <a:cs typeface="Arial Narrow"/>
              </a:rPr>
              <a:t>Biochemistry(20)</a:t>
            </a:r>
          </a:p>
          <a:p>
            <a:pPr algn="ctr" eaLnBrk="0" hangingPunct="0"/>
            <a:r>
              <a:rPr lang="en-US" sz="1400" dirty="0">
                <a:solidFill>
                  <a:schemeClr val="bg1"/>
                </a:solidFill>
                <a:latin typeface="Arial Narrow"/>
                <a:cs typeface="Arial Narrow"/>
              </a:rPr>
              <a:t>Medical Biochemistry (20)</a:t>
            </a:r>
          </a:p>
          <a:p>
            <a:pPr algn="ctr" eaLnBrk="0" hangingPunct="0"/>
            <a:r>
              <a:rPr lang="en-US" sz="1400" dirty="0">
                <a:solidFill>
                  <a:schemeClr val="bg1"/>
                </a:solidFill>
                <a:latin typeface="Arial Narrow"/>
                <a:cs typeface="Arial Narrow"/>
              </a:rPr>
              <a:t>Metabolic Regulation (20)</a:t>
            </a:r>
          </a:p>
          <a:p>
            <a:pPr algn="ctr" eaLnBrk="0" hangingPunct="0"/>
            <a:r>
              <a:rPr lang="en-US" sz="1400" dirty="0">
                <a:solidFill>
                  <a:schemeClr val="bg1"/>
                </a:solidFill>
                <a:latin typeface="Arial Narrow"/>
                <a:cs typeface="Arial Narrow"/>
              </a:rPr>
              <a:t>Genetics </a:t>
            </a:r>
            <a:r>
              <a:rPr lang="en-US" sz="1400" dirty="0" smtClean="0">
                <a:solidFill>
                  <a:schemeClr val="bg1"/>
                </a:solidFill>
                <a:latin typeface="Arial Narrow"/>
                <a:cs typeface="Arial Narrow"/>
              </a:rPr>
              <a:t>&amp; Development </a:t>
            </a:r>
            <a:r>
              <a:rPr lang="en-US" sz="1400" dirty="0">
                <a:solidFill>
                  <a:schemeClr val="bg1"/>
                </a:solidFill>
                <a:latin typeface="Arial Narrow"/>
                <a:cs typeface="Arial Narrow"/>
              </a:rPr>
              <a:t>(20)</a:t>
            </a:r>
          </a:p>
          <a:p>
            <a:pPr algn="ctr" eaLnBrk="0" hangingPunct="0"/>
            <a:endParaRPr lang="en-US" sz="1400" dirty="0">
              <a:solidFill>
                <a:schemeClr val="bg1"/>
              </a:solidFill>
            </a:endParaRPr>
          </a:p>
        </p:txBody>
      </p:sp>
      <p:sp>
        <p:nvSpPr>
          <p:cNvPr id="10" name="Text Box 38"/>
          <p:cNvSpPr txBox="1">
            <a:spLocks noChangeArrowheads="1"/>
          </p:cNvSpPr>
          <p:nvPr/>
        </p:nvSpPr>
        <p:spPr bwMode="auto">
          <a:xfrm>
            <a:off x="3806544" y="5229200"/>
            <a:ext cx="1411442"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Genetic Engineering and Immunobiology</a:t>
            </a:r>
          </a:p>
          <a:p>
            <a:pPr algn="ctr" eaLnBrk="0" hangingPunct="0"/>
            <a:r>
              <a:rPr lang="en-US" sz="1400" dirty="0" smtClean="0">
                <a:solidFill>
                  <a:schemeClr val="bg1"/>
                </a:solidFill>
              </a:rPr>
              <a:t>(20)</a:t>
            </a:r>
            <a:endParaRPr lang="en-US" sz="1400" dirty="0">
              <a:solidFill>
                <a:schemeClr val="bg1"/>
              </a:solidFill>
            </a:endParaRPr>
          </a:p>
        </p:txBody>
      </p:sp>
      <p:sp>
        <p:nvSpPr>
          <p:cNvPr id="11" name="Text Box 39"/>
          <p:cNvSpPr txBox="1">
            <a:spLocks noChangeArrowheads="1"/>
          </p:cNvSpPr>
          <p:nvPr/>
        </p:nvSpPr>
        <p:spPr bwMode="auto">
          <a:xfrm>
            <a:off x="2627784" y="5229200"/>
            <a:ext cx="1121971"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Molecular and Cellular Biology</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2" name="Text Box 40"/>
          <p:cNvSpPr txBox="1">
            <a:spLocks noChangeArrowheads="1"/>
          </p:cNvSpPr>
          <p:nvPr/>
        </p:nvSpPr>
        <p:spPr bwMode="auto">
          <a:xfrm>
            <a:off x="1547664" y="5229200"/>
            <a:ext cx="891101" cy="738664"/>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Career</a:t>
            </a:r>
          </a:p>
          <a:p>
            <a:pPr algn="ctr" eaLnBrk="0" hangingPunct="0"/>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1"/>
          <p:cNvSpPr txBox="1">
            <a:spLocks noChangeArrowheads="1"/>
          </p:cNvSpPr>
          <p:nvPr/>
        </p:nvSpPr>
        <p:spPr bwMode="auto">
          <a:xfrm>
            <a:off x="5148064" y="5229200"/>
            <a:ext cx="1276173" cy="954107"/>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Principles of Human Disease </a:t>
            </a:r>
          </a:p>
          <a:p>
            <a:pPr algn="ctr" eaLnBrk="0" hangingPunct="0"/>
            <a:r>
              <a:rPr lang="en-US" sz="1400" dirty="0" smtClean="0">
                <a:solidFill>
                  <a:schemeClr val="bg1"/>
                </a:solidFill>
              </a:rPr>
              <a:t>(20)</a:t>
            </a:r>
            <a:endParaRPr lang="en-US" sz="1400" dirty="0">
              <a:solidFill>
                <a:schemeClr val="bg1"/>
              </a:solidFill>
            </a:endParaRPr>
          </a:p>
        </p:txBody>
      </p:sp>
      <p:sp>
        <p:nvSpPr>
          <p:cNvPr id="14" name="Line 10"/>
          <p:cNvSpPr>
            <a:spLocks noChangeShapeType="1"/>
          </p:cNvSpPr>
          <p:nvPr/>
        </p:nvSpPr>
        <p:spPr bwMode="auto">
          <a:xfrm rot="10800000">
            <a:off x="1475656"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5" name="Text Box 38"/>
          <p:cNvSpPr txBox="1">
            <a:spLocks noChangeArrowheads="1"/>
          </p:cNvSpPr>
          <p:nvPr/>
        </p:nvSpPr>
        <p:spPr bwMode="auto">
          <a:xfrm>
            <a:off x="611560" y="5229200"/>
            <a:ext cx="918533"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6" name="Line 12"/>
          <p:cNvSpPr>
            <a:spLocks noChangeShapeType="1"/>
          </p:cNvSpPr>
          <p:nvPr/>
        </p:nvSpPr>
        <p:spPr bwMode="auto">
          <a:xfrm rot="10800000">
            <a:off x="5148064"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7" name="Line 13"/>
          <p:cNvSpPr>
            <a:spLocks noChangeShapeType="1"/>
          </p:cNvSpPr>
          <p:nvPr/>
        </p:nvSpPr>
        <p:spPr bwMode="auto">
          <a:xfrm rot="10800000">
            <a:off x="6300192" y="5157191"/>
            <a:ext cx="0" cy="122413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Data Analysis, Interpretation and Presentation</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1200328"/>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Primary Literature Interrogation and Synthesis (20)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Professional Skills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691680"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2</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17151" y="1478092"/>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Data Evaluation and Reporting</a:t>
            </a:r>
          </a:p>
          <a:p>
            <a:pPr algn="ctr" eaLnBrk="0" hangingPunct="0"/>
            <a:r>
              <a:rPr lang="en-US" sz="1400" dirty="0" smtClean="0">
                <a:solidFill>
                  <a:srgbClr val="FFFFFF"/>
                </a:solidFill>
              </a:rPr>
              <a:t>(20)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83568"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2 </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6" name="Rectangle 55"/>
          <p:cNvSpPr/>
          <p:nvPr/>
        </p:nvSpPr>
        <p:spPr>
          <a:xfrm>
            <a:off x="323528"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8" name="Rectangle 57"/>
          <p:cNvSpPr/>
          <p:nvPr/>
        </p:nvSpPr>
        <p:spPr>
          <a:xfrm>
            <a:off x="323528"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spTree>
    <p:extLst>
      <p:ext uri="{BB962C8B-B14F-4D97-AF65-F5344CB8AC3E}">
        <p14:creationId xmlns:p14="http://schemas.microsoft.com/office/powerpoint/2010/main" val="205396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sz="3200" dirty="0" smtClean="0"/>
              <a:t>IPA - Level 5</a:t>
            </a:r>
            <a:endParaRPr lang="en-GB" sz="3200" dirty="0"/>
          </a:p>
        </p:txBody>
      </p:sp>
      <p:sp>
        <p:nvSpPr>
          <p:cNvPr id="5" name="Slide Number Placeholder 4"/>
          <p:cNvSpPr>
            <a:spLocks noGrp="1"/>
          </p:cNvSpPr>
          <p:nvPr>
            <p:ph type="sldNum" sz="quarter" idx="12"/>
          </p:nvPr>
        </p:nvSpPr>
        <p:spPr/>
        <p:txBody>
          <a:bodyPr/>
          <a:lstStyle/>
          <a:p>
            <a:fld id="{786194A1-5B28-41B4-A256-7AB656992733}" type="slidenum">
              <a:rPr lang="en-GB" smtClean="0"/>
              <a:t>32</a:t>
            </a:fld>
            <a:endParaRPr lang="en-GB" dirty="0"/>
          </a:p>
        </p:txBody>
      </p:sp>
      <p:sp>
        <p:nvSpPr>
          <p:cNvPr id="6" name="Rectangle 4"/>
          <p:cNvSpPr>
            <a:spLocks noChangeArrowheads="1"/>
          </p:cNvSpPr>
          <p:nvPr/>
        </p:nvSpPr>
        <p:spPr bwMode="auto">
          <a:xfrm rot="10800000">
            <a:off x="646702" y="5221320"/>
            <a:ext cx="7597706"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7" name="Line 5"/>
          <p:cNvSpPr>
            <a:spLocks noChangeShapeType="1"/>
          </p:cNvSpPr>
          <p:nvPr/>
        </p:nvSpPr>
        <p:spPr bwMode="auto">
          <a:xfrm rot="10800000">
            <a:off x="3851920"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8" name="Line 10"/>
          <p:cNvSpPr>
            <a:spLocks noChangeShapeType="1"/>
          </p:cNvSpPr>
          <p:nvPr/>
        </p:nvSpPr>
        <p:spPr bwMode="auto">
          <a:xfrm rot="10800000">
            <a:off x="2483768"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Text Box 29"/>
          <p:cNvSpPr txBox="1">
            <a:spLocks noChangeArrowheads="1"/>
          </p:cNvSpPr>
          <p:nvPr/>
        </p:nvSpPr>
        <p:spPr bwMode="auto">
          <a:xfrm>
            <a:off x="6156176" y="5301208"/>
            <a:ext cx="2304256"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Narrow"/>
                <a:cs typeface="Arial Narrow"/>
              </a:rPr>
              <a:t>Analytical </a:t>
            </a:r>
            <a:r>
              <a:rPr lang="en-US" sz="1400" dirty="0">
                <a:solidFill>
                  <a:schemeClr val="bg1"/>
                </a:solidFill>
                <a:latin typeface="Arial Narrow"/>
                <a:cs typeface="Arial Narrow"/>
              </a:rPr>
              <a:t>Biochemistry(20)</a:t>
            </a:r>
          </a:p>
          <a:p>
            <a:pPr algn="ctr" eaLnBrk="0" hangingPunct="0"/>
            <a:r>
              <a:rPr lang="en-US" sz="1400" dirty="0">
                <a:solidFill>
                  <a:schemeClr val="bg1"/>
                </a:solidFill>
                <a:latin typeface="Arial Narrow"/>
                <a:cs typeface="Arial Narrow"/>
              </a:rPr>
              <a:t>Medical Biochemistry (20)</a:t>
            </a:r>
          </a:p>
          <a:p>
            <a:pPr algn="ctr" eaLnBrk="0" hangingPunct="0"/>
            <a:r>
              <a:rPr lang="en-US" sz="1400" dirty="0">
                <a:solidFill>
                  <a:schemeClr val="bg1"/>
                </a:solidFill>
                <a:latin typeface="Arial Narrow"/>
                <a:cs typeface="Arial Narrow"/>
              </a:rPr>
              <a:t>Metabolic Regulation (20)</a:t>
            </a:r>
          </a:p>
          <a:p>
            <a:pPr algn="ctr" eaLnBrk="0" hangingPunct="0"/>
            <a:r>
              <a:rPr lang="en-US" sz="1400" dirty="0">
                <a:solidFill>
                  <a:schemeClr val="bg1"/>
                </a:solidFill>
                <a:latin typeface="Arial Narrow"/>
                <a:cs typeface="Arial Narrow"/>
              </a:rPr>
              <a:t>Genetics </a:t>
            </a:r>
            <a:r>
              <a:rPr lang="en-US" sz="1400" dirty="0" smtClean="0">
                <a:solidFill>
                  <a:schemeClr val="bg1"/>
                </a:solidFill>
                <a:latin typeface="Arial Narrow"/>
                <a:cs typeface="Arial Narrow"/>
              </a:rPr>
              <a:t>&amp; Development </a:t>
            </a:r>
            <a:r>
              <a:rPr lang="en-US" sz="1400" dirty="0">
                <a:solidFill>
                  <a:schemeClr val="bg1"/>
                </a:solidFill>
                <a:latin typeface="Arial Narrow"/>
                <a:cs typeface="Arial Narrow"/>
              </a:rPr>
              <a:t>(20)</a:t>
            </a:r>
          </a:p>
          <a:p>
            <a:pPr algn="ctr" eaLnBrk="0" hangingPunct="0"/>
            <a:endParaRPr lang="en-US" sz="1400" dirty="0">
              <a:solidFill>
                <a:schemeClr val="bg1"/>
              </a:solidFill>
            </a:endParaRPr>
          </a:p>
        </p:txBody>
      </p:sp>
      <p:sp>
        <p:nvSpPr>
          <p:cNvPr id="10" name="Text Box 38"/>
          <p:cNvSpPr txBox="1">
            <a:spLocks noChangeArrowheads="1"/>
          </p:cNvSpPr>
          <p:nvPr/>
        </p:nvSpPr>
        <p:spPr bwMode="auto">
          <a:xfrm>
            <a:off x="3806544" y="5229200"/>
            <a:ext cx="1411442"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Genetic Engineering and Immunobiology</a:t>
            </a:r>
          </a:p>
          <a:p>
            <a:pPr algn="ctr" eaLnBrk="0" hangingPunct="0"/>
            <a:r>
              <a:rPr lang="en-US" sz="1400" dirty="0" smtClean="0">
                <a:solidFill>
                  <a:schemeClr val="bg1"/>
                </a:solidFill>
              </a:rPr>
              <a:t>(20)</a:t>
            </a:r>
            <a:endParaRPr lang="en-US" sz="1400" dirty="0">
              <a:solidFill>
                <a:schemeClr val="bg1"/>
              </a:solidFill>
            </a:endParaRPr>
          </a:p>
        </p:txBody>
      </p:sp>
      <p:sp>
        <p:nvSpPr>
          <p:cNvPr id="11" name="Text Box 39"/>
          <p:cNvSpPr txBox="1">
            <a:spLocks noChangeArrowheads="1"/>
          </p:cNvSpPr>
          <p:nvPr/>
        </p:nvSpPr>
        <p:spPr bwMode="auto">
          <a:xfrm>
            <a:off x="2627784" y="5229200"/>
            <a:ext cx="1121971"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Molecular and Cellular Biology</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2" name="Text Box 40"/>
          <p:cNvSpPr txBox="1">
            <a:spLocks noChangeArrowheads="1"/>
          </p:cNvSpPr>
          <p:nvPr/>
        </p:nvSpPr>
        <p:spPr bwMode="auto">
          <a:xfrm>
            <a:off x="1547664" y="5229200"/>
            <a:ext cx="891101" cy="738664"/>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Career</a:t>
            </a:r>
          </a:p>
          <a:p>
            <a:pPr algn="ctr" eaLnBrk="0" hangingPunct="0"/>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1"/>
          <p:cNvSpPr txBox="1">
            <a:spLocks noChangeArrowheads="1"/>
          </p:cNvSpPr>
          <p:nvPr/>
        </p:nvSpPr>
        <p:spPr bwMode="auto">
          <a:xfrm>
            <a:off x="5148064" y="5229200"/>
            <a:ext cx="1276173" cy="954107"/>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Principles of Human Disease </a:t>
            </a:r>
          </a:p>
          <a:p>
            <a:pPr algn="ctr" eaLnBrk="0" hangingPunct="0"/>
            <a:r>
              <a:rPr lang="en-US" sz="1400" dirty="0" smtClean="0">
                <a:solidFill>
                  <a:schemeClr val="bg1"/>
                </a:solidFill>
              </a:rPr>
              <a:t>(20)</a:t>
            </a:r>
            <a:endParaRPr lang="en-US" sz="1400" dirty="0">
              <a:solidFill>
                <a:schemeClr val="bg1"/>
              </a:solidFill>
            </a:endParaRPr>
          </a:p>
        </p:txBody>
      </p:sp>
      <p:sp>
        <p:nvSpPr>
          <p:cNvPr id="14" name="Line 10"/>
          <p:cNvSpPr>
            <a:spLocks noChangeShapeType="1"/>
          </p:cNvSpPr>
          <p:nvPr/>
        </p:nvSpPr>
        <p:spPr bwMode="auto">
          <a:xfrm rot="10800000">
            <a:off x="1475656"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5" name="Text Box 38"/>
          <p:cNvSpPr txBox="1">
            <a:spLocks noChangeArrowheads="1"/>
          </p:cNvSpPr>
          <p:nvPr/>
        </p:nvSpPr>
        <p:spPr bwMode="auto">
          <a:xfrm>
            <a:off x="611560" y="5229200"/>
            <a:ext cx="918533"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6" name="Line 12"/>
          <p:cNvSpPr>
            <a:spLocks noChangeShapeType="1"/>
          </p:cNvSpPr>
          <p:nvPr/>
        </p:nvSpPr>
        <p:spPr bwMode="auto">
          <a:xfrm rot="10800000">
            <a:off x="5148064"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7" name="Line 13"/>
          <p:cNvSpPr>
            <a:spLocks noChangeShapeType="1"/>
          </p:cNvSpPr>
          <p:nvPr/>
        </p:nvSpPr>
        <p:spPr bwMode="auto">
          <a:xfrm rot="10800000">
            <a:off x="6300192" y="5157191"/>
            <a:ext cx="0" cy="122413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Data Analysis, Interpretation and Presentation</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1200328"/>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Primary Literature Interrogation and Synthesis (20)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Professional Skills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691680"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2</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17151" y="1478092"/>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Data Evaluation and Reporting</a:t>
            </a:r>
          </a:p>
          <a:p>
            <a:pPr algn="ctr" eaLnBrk="0" hangingPunct="0"/>
            <a:r>
              <a:rPr lang="en-US" sz="1400" dirty="0" smtClean="0">
                <a:solidFill>
                  <a:srgbClr val="FFFFFF"/>
                </a:solidFill>
              </a:rPr>
              <a:t>(20)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83568"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2 </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cxnSp>
        <p:nvCxnSpPr>
          <p:cNvPr id="33" name="Straight Arrow Connector 32"/>
          <p:cNvCxnSpPr/>
          <p:nvPr/>
        </p:nvCxnSpPr>
        <p:spPr>
          <a:xfrm rot="10800000">
            <a:off x="6247253" y="2738331"/>
            <a:ext cx="1197121" cy="248299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p:cNvCxnSpPr>
          <p:nvPr/>
        </p:nvCxnSpPr>
        <p:spPr>
          <a:xfrm flipV="1">
            <a:off x="4445555" y="2738331"/>
            <a:ext cx="1729542" cy="2482989"/>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H="1">
            <a:off x="1537390" y="2776462"/>
            <a:ext cx="4195787" cy="2455168"/>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H="1">
            <a:off x="1554793" y="2741592"/>
            <a:ext cx="5571296" cy="2460702"/>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1187624" y="2780928"/>
            <a:ext cx="296810" cy="2423596"/>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H="1">
            <a:off x="1501488" y="2776317"/>
            <a:ext cx="3197614" cy="2417628"/>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H="1">
            <a:off x="1518486" y="2785851"/>
            <a:ext cx="2097894" cy="2435473"/>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0"/>
          </p:cNvCxnSpPr>
          <p:nvPr/>
        </p:nvCxnSpPr>
        <p:spPr>
          <a:xfrm flipV="1">
            <a:off x="3188770" y="2716649"/>
            <a:ext cx="4181687" cy="251255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188769" y="2706762"/>
            <a:ext cx="2787958" cy="2487184"/>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188769" y="2767468"/>
            <a:ext cx="1819589" cy="2426478"/>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188769" y="2749352"/>
            <a:ext cx="303111" cy="244040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123728" y="2756154"/>
            <a:ext cx="5462753" cy="245329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123728" y="2743921"/>
            <a:ext cx="1286289" cy="2465527"/>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2353954" y="2735897"/>
            <a:ext cx="5090420" cy="250259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1609817" y="2785851"/>
            <a:ext cx="5804897" cy="241378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 idx="2"/>
          </p:cNvCxnSpPr>
          <p:nvPr/>
        </p:nvCxnSpPr>
        <p:spPr>
          <a:xfrm flipV="1">
            <a:off x="4445555" y="2743921"/>
            <a:ext cx="3009084" cy="2477399"/>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257890" y="2743921"/>
            <a:ext cx="2187664" cy="2413270"/>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321786" y="2743922"/>
            <a:ext cx="3123768" cy="2427917"/>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688124" y="2756154"/>
            <a:ext cx="1780509" cy="2460377"/>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H="1">
            <a:off x="7415547" y="2743921"/>
            <a:ext cx="170934" cy="2479761"/>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5039006" y="2743923"/>
            <a:ext cx="649118" cy="2460601"/>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2567434" y="2735898"/>
            <a:ext cx="3104206" cy="2468626"/>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1508547" y="2756155"/>
            <a:ext cx="4179577" cy="2460376"/>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23528"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8" name="Rectangle 57"/>
          <p:cNvSpPr/>
          <p:nvPr/>
        </p:nvSpPr>
        <p:spPr>
          <a:xfrm>
            <a:off x="323528"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60" name="Straight Arrow Connector 59"/>
          <p:cNvCxnSpPr/>
          <p:nvPr/>
        </p:nvCxnSpPr>
        <p:spPr>
          <a:xfrm flipV="1">
            <a:off x="1517001" y="2767467"/>
            <a:ext cx="606727" cy="2404372"/>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264562" y="2785851"/>
            <a:ext cx="1924208" cy="2408095"/>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2226666" y="2743920"/>
            <a:ext cx="962102" cy="247261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445555" y="2785851"/>
            <a:ext cx="342469" cy="2385988"/>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3749756" y="2776317"/>
            <a:ext cx="762509" cy="2380874"/>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688124" y="2716649"/>
            <a:ext cx="828092" cy="2487875"/>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3923928" y="2767468"/>
            <a:ext cx="1764196" cy="2426478"/>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5217986" y="2743920"/>
            <a:ext cx="2196729" cy="2474259"/>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3995936" y="2756154"/>
            <a:ext cx="3418779" cy="2452095"/>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59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sz="3200" dirty="0" smtClean="0"/>
              <a:t>IPA - Level 5</a:t>
            </a:r>
            <a:endParaRPr lang="en-GB" sz="3200" dirty="0"/>
          </a:p>
        </p:txBody>
      </p:sp>
      <p:sp>
        <p:nvSpPr>
          <p:cNvPr id="5" name="Slide Number Placeholder 4"/>
          <p:cNvSpPr>
            <a:spLocks noGrp="1"/>
          </p:cNvSpPr>
          <p:nvPr>
            <p:ph type="sldNum" sz="quarter" idx="12"/>
          </p:nvPr>
        </p:nvSpPr>
        <p:spPr/>
        <p:txBody>
          <a:bodyPr/>
          <a:lstStyle/>
          <a:p>
            <a:fld id="{786194A1-5B28-41B4-A256-7AB656992733}" type="slidenum">
              <a:rPr lang="en-GB" smtClean="0"/>
              <a:t>33</a:t>
            </a:fld>
            <a:endParaRPr lang="en-GB" dirty="0"/>
          </a:p>
        </p:txBody>
      </p:sp>
      <p:sp>
        <p:nvSpPr>
          <p:cNvPr id="6" name="Rectangle 4"/>
          <p:cNvSpPr>
            <a:spLocks noChangeArrowheads="1"/>
          </p:cNvSpPr>
          <p:nvPr/>
        </p:nvSpPr>
        <p:spPr bwMode="auto">
          <a:xfrm rot="10800000">
            <a:off x="646702" y="5221320"/>
            <a:ext cx="7597706" cy="1140441"/>
          </a:xfrm>
          <a:prstGeom prst="rect">
            <a:avLst/>
          </a:prstGeom>
          <a:solidFill>
            <a:schemeClr val="accent1"/>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7" name="Line 5"/>
          <p:cNvSpPr>
            <a:spLocks noChangeShapeType="1"/>
          </p:cNvSpPr>
          <p:nvPr/>
        </p:nvSpPr>
        <p:spPr bwMode="auto">
          <a:xfrm rot="10800000">
            <a:off x="3851920"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8" name="Line 10"/>
          <p:cNvSpPr>
            <a:spLocks noChangeShapeType="1"/>
          </p:cNvSpPr>
          <p:nvPr/>
        </p:nvSpPr>
        <p:spPr bwMode="auto">
          <a:xfrm rot="10800000">
            <a:off x="2483768"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9" name="Text Box 29"/>
          <p:cNvSpPr txBox="1">
            <a:spLocks noChangeArrowheads="1"/>
          </p:cNvSpPr>
          <p:nvPr/>
        </p:nvSpPr>
        <p:spPr bwMode="auto">
          <a:xfrm>
            <a:off x="6156176" y="5301208"/>
            <a:ext cx="2304256"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Narrow"/>
                <a:cs typeface="Arial Narrow"/>
              </a:rPr>
              <a:t>Analytical </a:t>
            </a:r>
            <a:r>
              <a:rPr lang="en-US" sz="1400" dirty="0">
                <a:solidFill>
                  <a:schemeClr val="bg1"/>
                </a:solidFill>
                <a:latin typeface="Arial Narrow"/>
                <a:cs typeface="Arial Narrow"/>
              </a:rPr>
              <a:t>Biochemistry(20)</a:t>
            </a:r>
          </a:p>
          <a:p>
            <a:pPr algn="ctr" eaLnBrk="0" hangingPunct="0"/>
            <a:r>
              <a:rPr lang="en-US" sz="1400" dirty="0">
                <a:solidFill>
                  <a:schemeClr val="bg1"/>
                </a:solidFill>
                <a:latin typeface="Arial Narrow"/>
                <a:cs typeface="Arial Narrow"/>
              </a:rPr>
              <a:t>Medical Biochemistry (20)</a:t>
            </a:r>
          </a:p>
          <a:p>
            <a:pPr algn="ctr" eaLnBrk="0" hangingPunct="0"/>
            <a:r>
              <a:rPr lang="en-US" sz="1400" dirty="0">
                <a:solidFill>
                  <a:schemeClr val="bg1"/>
                </a:solidFill>
                <a:latin typeface="Arial Narrow"/>
                <a:cs typeface="Arial Narrow"/>
              </a:rPr>
              <a:t>Metabolic Regulation (20)</a:t>
            </a:r>
          </a:p>
          <a:p>
            <a:pPr algn="ctr" eaLnBrk="0" hangingPunct="0"/>
            <a:r>
              <a:rPr lang="en-US" sz="1400" dirty="0">
                <a:solidFill>
                  <a:schemeClr val="bg1"/>
                </a:solidFill>
                <a:latin typeface="Arial Narrow"/>
                <a:cs typeface="Arial Narrow"/>
              </a:rPr>
              <a:t>Genetics </a:t>
            </a:r>
            <a:r>
              <a:rPr lang="en-US" sz="1400" dirty="0" smtClean="0">
                <a:solidFill>
                  <a:schemeClr val="bg1"/>
                </a:solidFill>
                <a:latin typeface="Arial Narrow"/>
                <a:cs typeface="Arial Narrow"/>
              </a:rPr>
              <a:t>&amp; Development </a:t>
            </a:r>
            <a:r>
              <a:rPr lang="en-US" sz="1400" dirty="0">
                <a:solidFill>
                  <a:schemeClr val="bg1"/>
                </a:solidFill>
                <a:latin typeface="Arial Narrow"/>
                <a:cs typeface="Arial Narrow"/>
              </a:rPr>
              <a:t>(20)</a:t>
            </a:r>
          </a:p>
          <a:p>
            <a:pPr algn="ctr" eaLnBrk="0" hangingPunct="0"/>
            <a:endParaRPr lang="en-US" sz="1400" dirty="0">
              <a:solidFill>
                <a:schemeClr val="bg1"/>
              </a:solidFill>
            </a:endParaRPr>
          </a:p>
        </p:txBody>
      </p:sp>
      <p:sp>
        <p:nvSpPr>
          <p:cNvPr id="10" name="Text Box 38"/>
          <p:cNvSpPr txBox="1">
            <a:spLocks noChangeArrowheads="1"/>
          </p:cNvSpPr>
          <p:nvPr/>
        </p:nvSpPr>
        <p:spPr bwMode="auto">
          <a:xfrm>
            <a:off x="3806544" y="5229200"/>
            <a:ext cx="1411442"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Genetic Engineering and Immunobiology</a:t>
            </a:r>
          </a:p>
          <a:p>
            <a:pPr algn="ctr" eaLnBrk="0" hangingPunct="0"/>
            <a:r>
              <a:rPr lang="en-US" sz="1400" dirty="0" smtClean="0">
                <a:solidFill>
                  <a:schemeClr val="bg1"/>
                </a:solidFill>
              </a:rPr>
              <a:t>(20)</a:t>
            </a:r>
            <a:endParaRPr lang="en-US" sz="1400" dirty="0">
              <a:solidFill>
                <a:schemeClr val="bg1"/>
              </a:solidFill>
            </a:endParaRPr>
          </a:p>
        </p:txBody>
      </p:sp>
      <p:sp>
        <p:nvSpPr>
          <p:cNvPr id="11" name="Text Box 39"/>
          <p:cNvSpPr txBox="1">
            <a:spLocks noChangeArrowheads="1"/>
          </p:cNvSpPr>
          <p:nvPr/>
        </p:nvSpPr>
        <p:spPr bwMode="auto">
          <a:xfrm>
            <a:off x="2627784" y="5229200"/>
            <a:ext cx="1121971"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Molecular and Cellular Biology</a:t>
            </a:r>
          </a:p>
          <a:p>
            <a:pPr algn="ctr" eaLnBrk="0" hangingPunct="0"/>
            <a:r>
              <a:rPr lang="en-US" sz="1400" dirty="0" smtClean="0">
                <a:solidFill>
                  <a:schemeClr val="bg1"/>
                </a:solidFill>
                <a:latin typeface="Arial" panose="020B0604020202020204" pitchFamily="34" charset="0"/>
                <a:cs typeface="Arial" panose="020B0604020202020204" pitchFamily="34" charset="0"/>
              </a:rPr>
              <a:t> (20)</a:t>
            </a:r>
            <a:endParaRPr lang="en-US" sz="1400" dirty="0">
              <a:solidFill>
                <a:schemeClr val="bg1"/>
              </a:solidFill>
              <a:latin typeface="Arial" panose="020B0604020202020204" pitchFamily="34" charset="0"/>
              <a:cs typeface="Arial" panose="020B0604020202020204" pitchFamily="34" charset="0"/>
            </a:endParaRPr>
          </a:p>
        </p:txBody>
      </p:sp>
      <p:sp>
        <p:nvSpPr>
          <p:cNvPr id="12" name="Text Box 40"/>
          <p:cNvSpPr txBox="1">
            <a:spLocks noChangeArrowheads="1"/>
          </p:cNvSpPr>
          <p:nvPr/>
        </p:nvSpPr>
        <p:spPr bwMode="auto">
          <a:xfrm>
            <a:off x="1547664" y="5229200"/>
            <a:ext cx="891101" cy="738664"/>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Career</a:t>
            </a:r>
          </a:p>
          <a:p>
            <a:pPr algn="ctr" eaLnBrk="0" hangingPunct="0"/>
            <a:r>
              <a:rPr lang="en-US" sz="1400" dirty="0" smtClean="0">
                <a:solidFill>
                  <a:schemeClr val="bg1"/>
                </a:solidFill>
                <a:latin typeface="Arial" panose="020B0604020202020204" pitchFamily="34" charset="0"/>
                <a:cs typeface="Arial" panose="020B0604020202020204" pitchFamily="34" charset="0"/>
              </a:rPr>
              <a:t>skills</a:t>
            </a:r>
          </a:p>
          <a:p>
            <a:pPr algn="ctr" eaLnBrk="0" hangingPunct="0"/>
            <a:r>
              <a:rPr lang="en-US" sz="1400" dirty="0" smtClean="0">
                <a:solidFill>
                  <a:schemeClr val="bg1"/>
                </a:solidFill>
                <a:latin typeface="Arial" panose="020B0604020202020204" pitchFamily="34" charset="0"/>
                <a:cs typeface="Arial" panose="020B0604020202020204" pitchFamily="34" charset="0"/>
              </a:rPr>
              <a:t> (15)</a:t>
            </a:r>
            <a:endParaRPr lang="en-US" sz="1400" dirty="0">
              <a:solidFill>
                <a:schemeClr val="bg1"/>
              </a:solidFill>
              <a:latin typeface="Arial" panose="020B0604020202020204" pitchFamily="34" charset="0"/>
              <a:cs typeface="Arial" panose="020B0604020202020204" pitchFamily="34" charset="0"/>
            </a:endParaRPr>
          </a:p>
        </p:txBody>
      </p:sp>
      <p:sp>
        <p:nvSpPr>
          <p:cNvPr id="13" name="Text Box 41"/>
          <p:cNvSpPr txBox="1">
            <a:spLocks noChangeArrowheads="1"/>
          </p:cNvSpPr>
          <p:nvPr/>
        </p:nvSpPr>
        <p:spPr bwMode="auto">
          <a:xfrm>
            <a:off x="5148064" y="5229200"/>
            <a:ext cx="1276173" cy="954107"/>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rPr>
              <a:t>Principles of Human Disease </a:t>
            </a:r>
          </a:p>
          <a:p>
            <a:pPr algn="ctr" eaLnBrk="0" hangingPunct="0"/>
            <a:r>
              <a:rPr lang="en-US" sz="1400" dirty="0" smtClean="0">
                <a:solidFill>
                  <a:schemeClr val="bg1"/>
                </a:solidFill>
              </a:rPr>
              <a:t>(20)</a:t>
            </a:r>
            <a:endParaRPr lang="en-US" sz="1400" dirty="0">
              <a:solidFill>
                <a:schemeClr val="bg1"/>
              </a:solidFill>
            </a:endParaRPr>
          </a:p>
        </p:txBody>
      </p:sp>
      <p:sp>
        <p:nvSpPr>
          <p:cNvPr id="14" name="Line 10"/>
          <p:cNvSpPr>
            <a:spLocks noChangeShapeType="1"/>
          </p:cNvSpPr>
          <p:nvPr/>
        </p:nvSpPr>
        <p:spPr bwMode="auto">
          <a:xfrm rot="10800000">
            <a:off x="1475656" y="5229200"/>
            <a:ext cx="0" cy="113250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5" name="Text Box 38"/>
          <p:cNvSpPr txBox="1">
            <a:spLocks noChangeArrowheads="1"/>
          </p:cNvSpPr>
          <p:nvPr/>
        </p:nvSpPr>
        <p:spPr bwMode="auto">
          <a:xfrm>
            <a:off x="611560" y="5229200"/>
            <a:ext cx="918533"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latin typeface="Arial" panose="020B0604020202020204" pitchFamily="34" charset="0"/>
                <a:cs typeface="Arial" panose="020B0604020202020204" pitchFamily="34" charset="0"/>
              </a:rPr>
              <a:t>Critical </a:t>
            </a:r>
            <a:r>
              <a:rPr lang="en-US" sz="1400" dirty="0" smtClean="0">
                <a:solidFill>
                  <a:schemeClr val="bg1"/>
                </a:solidFill>
                <a:latin typeface="Arial" panose="020B0604020202020204" pitchFamily="34" charset="0"/>
                <a:cs typeface="Arial" panose="020B0604020202020204" pitchFamily="34" charset="0"/>
              </a:rPr>
              <a:t>Thinking  </a:t>
            </a:r>
          </a:p>
          <a:p>
            <a:pPr algn="ctr" eaLnBrk="0" hangingPunct="0"/>
            <a:r>
              <a:rPr lang="en-US" sz="1400" dirty="0" smtClean="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
        <p:nvSpPr>
          <p:cNvPr id="16" name="Line 12"/>
          <p:cNvSpPr>
            <a:spLocks noChangeShapeType="1"/>
          </p:cNvSpPr>
          <p:nvPr/>
        </p:nvSpPr>
        <p:spPr bwMode="auto">
          <a:xfrm rot="10800000">
            <a:off x="5148064" y="5229200"/>
            <a:ext cx="13133" cy="113250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7" name="Line 13"/>
          <p:cNvSpPr>
            <a:spLocks noChangeShapeType="1"/>
          </p:cNvSpPr>
          <p:nvPr/>
        </p:nvSpPr>
        <p:spPr bwMode="auto">
          <a:xfrm rot="10800000">
            <a:off x="6300192" y="5157191"/>
            <a:ext cx="0" cy="122413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19" name="Rectangle 4"/>
          <p:cNvSpPr>
            <a:spLocks noChangeArrowheads="1"/>
          </p:cNvSpPr>
          <p:nvPr/>
        </p:nvSpPr>
        <p:spPr bwMode="auto">
          <a:xfrm rot="10800000">
            <a:off x="630742" y="1412776"/>
            <a:ext cx="7426264" cy="1323122"/>
          </a:xfrm>
          <a:prstGeom prst="rect">
            <a:avLst/>
          </a:prstGeom>
          <a:solidFill>
            <a:schemeClr val="accent2"/>
          </a:solid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0" name="Line 5"/>
          <p:cNvSpPr>
            <a:spLocks noChangeShapeType="1"/>
          </p:cNvSpPr>
          <p:nvPr/>
        </p:nvSpPr>
        <p:spPr bwMode="auto">
          <a:xfrm rot="10800000">
            <a:off x="4206306"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1" name="Line 10"/>
          <p:cNvSpPr>
            <a:spLocks noChangeShapeType="1"/>
          </p:cNvSpPr>
          <p:nvPr/>
        </p:nvSpPr>
        <p:spPr bwMode="auto">
          <a:xfrm rot="10800000">
            <a:off x="2976781" y="1412777"/>
            <a:ext cx="0" cy="1323120"/>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2" name="Text Box 29"/>
          <p:cNvSpPr txBox="1">
            <a:spLocks noChangeArrowheads="1"/>
          </p:cNvSpPr>
          <p:nvPr/>
        </p:nvSpPr>
        <p:spPr bwMode="auto">
          <a:xfrm>
            <a:off x="6732240" y="1484784"/>
            <a:ext cx="1385904" cy="1169551"/>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latin typeface="Arial" panose="020B0604020202020204" pitchFamily="34" charset="0"/>
                <a:cs typeface="Arial" panose="020B0604020202020204" pitchFamily="34" charset="0"/>
              </a:rPr>
              <a:t>Data Analysis, Interpretation and Presentation</a:t>
            </a:r>
          </a:p>
          <a:p>
            <a:pPr algn="ctr" eaLnBrk="0" hangingPunct="0"/>
            <a:r>
              <a:rPr lang="en-US" sz="1400" dirty="0" smtClean="0">
                <a:solidFill>
                  <a:schemeClr val="bg1"/>
                </a:solidFill>
                <a:latin typeface="Arial" panose="020B0604020202020204" pitchFamily="34" charset="0"/>
                <a:cs typeface="Arial" panose="020B0604020202020204" pitchFamily="34" charset="0"/>
              </a:rPr>
              <a:t>(20</a:t>
            </a:r>
            <a:r>
              <a:rPr lang="en-US" sz="1400" dirty="0" smtClean="0">
                <a:solidFill>
                  <a:srgbClr val="FFFFFF"/>
                </a:solidFill>
                <a:latin typeface="Arial" panose="020B0604020202020204" pitchFamily="34" charset="0"/>
                <a:cs typeface="Arial" panose="020B0604020202020204" pitchFamily="34" charset="0"/>
              </a:rPr>
              <a:t>)</a:t>
            </a:r>
            <a:endParaRPr lang="en-US" sz="1400" dirty="0">
              <a:solidFill>
                <a:srgbClr val="FFFFFF"/>
              </a:solidFill>
              <a:latin typeface="Arial" panose="020B0604020202020204" pitchFamily="34" charset="0"/>
              <a:cs typeface="Arial" panose="020B0604020202020204" pitchFamily="34" charset="0"/>
            </a:endParaRPr>
          </a:p>
        </p:txBody>
      </p:sp>
      <p:sp>
        <p:nvSpPr>
          <p:cNvPr id="23" name="Text Box 38"/>
          <p:cNvSpPr txBox="1">
            <a:spLocks noChangeArrowheads="1"/>
          </p:cNvSpPr>
          <p:nvPr/>
        </p:nvSpPr>
        <p:spPr bwMode="auto">
          <a:xfrm>
            <a:off x="4139952" y="1484784"/>
            <a:ext cx="1432022" cy="1200328"/>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Primary Literature Interrogation and Synthesis (20)</a:t>
            </a:r>
            <a:endParaRPr lang="en-US" sz="1400" dirty="0">
              <a:solidFill>
                <a:srgbClr val="FFFFFF"/>
              </a:solidFill>
            </a:endParaRPr>
          </a:p>
        </p:txBody>
      </p:sp>
      <p:sp>
        <p:nvSpPr>
          <p:cNvPr id="24" name="Text Box 39"/>
          <p:cNvSpPr txBox="1">
            <a:spLocks noChangeArrowheads="1"/>
          </p:cNvSpPr>
          <p:nvPr/>
        </p:nvSpPr>
        <p:spPr bwMode="auto">
          <a:xfrm>
            <a:off x="2915816" y="1484784"/>
            <a:ext cx="1288457"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Professional Skills </a:t>
            </a:r>
          </a:p>
          <a:p>
            <a:pPr algn="ctr" eaLnBrk="0" hangingPunct="0"/>
            <a:r>
              <a:rPr lang="en-US" sz="1400" dirty="0" smtClean="0">
                <a:solidFill>
                  <a:srgbClr val="FFFFFF"/>
                </a:solidFill>
              </a:rPr>
              <a:t>(20)</a:t>
            </a:r>
            <a:endParaRPr lang="en-US" sz="1400" dirty="0">
              <a:solidFill>
                <a:srgbClr val="FFFFFF"/>
              </a:solidFill>
            </a:endParaRPr>
          </a:p>
        </p:txBody>
      </p:sp>
      <p:sp>
        <p:nvSpPr>
          <p:cNvPr id="25" name="Text Box 40"/>
          <p:cNvSpPr txBox="1">
            <a:spLocks noChangeArrowheads="1"/>
          </p:cNvSpPr>
          <p:nvPr/>
        </p:nvSpPr>
        <p:spPr bwMode="auto">
          <a:xfrm>
            <a:off x="1691680" y="1484784"/>
            <a:ext cx="1267304"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Biomedical Sciences Exam 2</a:t>
            </a:r>
          </a:p>
          <a:p>
            <a:pPr algn="ctr" eaLnBrk="0" hangingPunct="0"/>
            <a:r>
              <a:rPr lang="en-US" sz="1400" dirty="0" smtClean="0">
                <a:solidFill>
                  <a:srgbClr val="FFFFFF"/>
                </a:solidFill>
              </a:rPr>
              <a:t> (20)</a:t>
            </a:r>
            <a:endParaRPr lang="en-US" sz="1400" dirty="0">
              <a:solidFill>
                <a:srgbClr val="FFFFFF"/>
              </a:solidFill>
            </a:endParaRPr>
          </a:p>
        </p:txBody>
      </p:sp>
      <p:sp>
        <p:nvSpPr>
          <p:cNvPr id="26" name="Text Box 41"/>
          <p:cNvSpPr txBox="1">
            <a:spLocks noChangeArrowheads="1"/>
          </p:cNvSpPr>
          <p:nvPr/>
        </p:nvSpPr>
        <p:spPr bwMode="auto">
          <a:xfrm>
            <a:off x="5517151" y="1478092"/>
            <a:ext cx="1315892" cy="954107"/>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Data Evaluation and Reporting</a:t>
            </a:r>
          </a:p>
          <a:p>
            <a:pPr algn="ctr" eaLnBrk="0" hangingPunct="0"/>
            <a:r>
              <a:rPr lang="en-US" sz="1400" dirty="0" smtClean="0">
                <a:solidFill>
                  <a:srgbClr val="FFFFFF"/>
                </a:solidFill>
              </a:rPr>
              <a:t>(20)</a:t>
            </a:r>
            <a:endParaRPr lang="en-US" sz="1400" dirty="0">
              <a:solidFill>
                <a:srgbClr val="FFFFFF"/>
              </a:solidFill>
            </a:endParaRPr>
          </a:p>
        </p:txBody>
      </p:sp>
      <p:sp>
        <p:nvSpPr>
          <p:cNvPr id="27" name="Line 10"/>
          <p:cNvSpPr>
            <a:spLocks noChangeShapeType="1"/>
          </p:cNvSpPr>
          <p:nvPr/>
        </p:nvSpPr>
        <p:spPr bwMode="auto">
          <a:xfrm rot="10800000">
            <a:off x="1792731" y="1412777"/>
            <a:ext cx="0" cy="1323121"/>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8" name="Text Box 38"/>
          <p:cNvSpPr txBox="1">
            <a:spLocks noChangeArrowheads="1"/>
          </p:cNvSpPr>
          <p:nvPr/>
        </p:nvSpPr>
        <p:spPr bwMode="auto">
          <a:xfrm>
            <a:off x="683568" y="1484784"/>
            <a:ext cx="1161989" cy="738664"/>
          </a:xfrm>
          <a:prstGeom prst="rect">
            <a:avLst/>
          </a:prstGeom>
          <a:noFill/>
          <a:ln w="9525">
            <a:noFill/>
            <a:miter lim="800000"/>
            <a:headEnd/>
            <a:tailEnd/>
          </a:ln>
        </p:spPr>
        <p:txBody>
          <a:bodyPr wrap="square">
            <a:spAutoFit/>
          </a:bodyPr>
          <a:lstStyle/>
          <a:p>
            <a:pPr algn="ctr" eaLnBrk="0" hangingPunct="0"/>
            <a:r>
              <a:rPr lang="en-US" sz="1400" dirty="0" smtClean="0">
                <a:solidFill>
                  <a:srgbClr val="FFFFFF"/>
                </a:solidFill>
              </a:rPr>
              <a:t>Synoptic Exam 2 </a:t>
            </a:r>
          </a:p>
          <a:p>
            <a:pPr algn="ctr" eaLnBrk="0" hangingPunct="0"/>
            <a:r>
              <a:rPr lang="en-US" sz="1400" dirty="0" smtClean="0">
                <a:solidFill>
                  <a:srgbClr val="FFFFFF"/>
                </a:solidFill>
              </a:rPr>
              <a:t>(20)</a:t>
            </a:r>
            <a:endParaRPr lang="en-US" sz="1400" dirty="0">
              <a:solidFill>
                <a:srgbClr val="FFFFFF"/>
              </a:solidFill>
            </a:endParaRPr>
          </a:p>
        </p:txBody>
      </p:sp>
      <p:sp>
        <p:nvSpPr>
          <p:cNvPr id="29" name="Line 12"/>
          <p:cNvSpPr>
            <a:spLocks noChangeShapeType="1"/>
          </p:cNvSpPr>
          <p:nvPr/>
        </p:nvSpPr>
        <p:spPr bwMode="auto">
          <a:xfrm rot="10800000">
            <a:off x="5571854" y="1417856"/>
            <a:ext cx="0" cy="1282816"/>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0" name="Line 13"/>
          <p:cNvSpPr>
            <a:spLocks noChangeShapeType="1"/>
          </p:cNvSpPr>
          <p:nvPr/>
        </p:nvSpPr>
        <p:spPr bwMode="auto">
          <a:xfrm rot="10800000">
            <a:off x="6833043" y="1412776"/>
            <a:ext cx="0" cy="1323122"/>
          </a:xfrm>
          <a:prstGeom prst="line">
            <a:avLst/>
          </a:prstGeom>
          <a:no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56" name="Rectangle 55"/>
          <p:cNvSpPr/>
          <p:nvPr/>
        </p:nvSpPr>
        <p:spPr>
          <a:xfrm>
            <a:off x="323528" y="980728"/>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58" name="Rectangle 57"/>
          <p:cNvSpPr/>
          <p:nvPr/>
        </p:nvSpPr>
        <p:spPr>
          <a:xfrm>
            <a:off x="323528" y="4725144"/>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62" name="Straight Arrow Connector 61"/>
          <p:cNvCxnSpPr/>
          <p:nvPr/>
        </p:nvCxnSpPr>
        <p:spPr>
          <a:xfrm rot="10800000" flipH="1">
            <a:off x="1554793" y="2741592"/>
            <a:ext cx="5571296" cy="2460702"/>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188770" y="2716649"/>
            <a:ext cx="4181687" cy="251255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2123728" y="2756154"/>
            <a:ext cx="5462753" cy="245329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45555" y="2743921"/>
            <a:ext cx="3009084" cy="2477399"/>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688124" y="2756154"/>
            <a:ext cx="1780509" cy="2460377"/>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flipH="1">
            <a:off x="7415547" y="2743921"/>
            <a:ext cx="170934" cy="2479761"/>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04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5842" y="269776"/>
            <a:ext cx="8316598" cy="782960"/>
          </a:xfrm>
        </p:spPr>
        <p:txBody>
          <a:bodyPr>
            <a:normAutofit fontScale="90000"/>
          </a:bodyPr>
          <a:lstStyle/>
          <a:p>
            <a:r>
              <a:rPr lang="en-US" sz="3200" dirty="0"/>
              <a:t>Data </a:t>
            </a:r>
            <a:r>
              <a:rPr lang="en-US" sz="3200" dirty="0" smtClean="0"/>
              <a:t>Analysis, Interpretation </a:t>
            </a:r>
            <a:r>
              <a:rPr lang="en-US" sz="3200" dirty="0"/>
              <a:t>and Presentation</a:t>
            </a:r>
            <a:endParaRPr lang="en-GB" sz="3200" dirty="0"/>
          </a:p>
        </p:txBody>
      </p:sp>
      <p:sp>
        <p:nvSpPr>
          <p:cNvPr id="7" name="Content Placeholder 6"/>
          <p:cNvSpPr>
            <a:spLocks noGrp="1"/>
          </p:cNvSpPr>
          <p:nvPr>
            <p:ph idx="1"/>
          </p:nvPr>
        </p:nvSpPr>
        <p:spPr>
          <a:xfrm>
            <a:off x="179512" y="1124744"/>
            <a:ext cx="8316598" cy="5112568"/>
          </a:xfrm>
        </p:spPr>
        <p:txBody>
          <a:bodyPr>
            <a:normAutofit/>
          </a:bodyPr>
          <a:lstStyle/>
          <a:p>
            <a:pPr lvl="1">
              <a:buFontTx/>
              <a:buChar char="•"/>
              <a:tabLst>
                <a:tab pos="355600" algn="l"/>
              </a:tabLst>
            </a:pPr>
            <a:r>
              <a:rPr lang="en-GB" altLang="en-GB" sz="2400" dirty="0" smtClean="0">
                <a:solidFill>
                  <a:srgbClr val="00325B"/>
                </a:solidFill>
              </a:rPr>
              <a:t>Poster presentation based on case study</a:t>
            </a:r>
          </a:p>
          <a:p>
            <a:pPr lvl="1">
              <a:buFontTx/>
              <a:buChar char="•"/>
              <a:tabLst>
                <a:tab pos="355600" algn="l"/>
              </a:tabLst>
            </a:pPr>
            <a:r>
              <a:rPr lang="en-GB" altLang="en-GB" sz="2400" dirty="0" smtClean="0">
                <a:solidFill>
                  <a:srgbClr val="00325B"/>
                </a:solidFill>
              </a:rPr>
              <a:t>Students are given raw data </a:t>
            </a:r>
            <a:r>
              <a:rPr lang="en-GB" altLang="en-GB" sz="2000" dirty="0" smtClean="0">
                <a:solidFill>
                  <a:srgbClr val="00325B"/>
                </a:solidFill>
              </a:rPr>
              <a:t>(similar to that generated </a:t>
            </a:r>
            <a:r>
              <a:rPr lang="en-GB" altLang="en-GB" sz="2000" dirty="0">
                <a:solidFill>
                  <a:srgbClr val="00325B"/>
                </a:solidFill>
              </a:rPr>
              <a:t>in laboratory practical </a:t>
            </a:r>
            <a:r>
              <a:rPr lang="en-GB" altLang="en-GB" sz="2000" dirty="0" smtClean="0">
                <a:solidFill>
                  <a:srgbClr val="00325B"/>
                </a:solidFill>
              </a:rPr>
              <a:t>experiments)</a:t>
            </a:r>
            <a:r>
              <a:rPr lang="en-GB" altLang="en-GB" sz="2400" dirty="0" smtClean="0">
                <a:solidFill>
                  <a:srgbClr val="00325B"/>
                </a:solidFill>
              </a:rPr>
              <a:t>:</a:t>
            </a:r>
          </a:p>
          <a:p>
            <a:pPr marL="809625" lvl="4" indent="0">
              <a:spcAft>
                <a:spcPts val="0"/>
              </a:spcAft>
              <a:buNone/>
              <a:tabLst>
                <a:tab pos="355600" algn="l"/>
              </a:tabLst>
            </a:pPr>
            <a:r>
              <a:rPr lang="en-GB" altLang="en-GB" sz="2000" dirty="0" smtClean="0">
                <a:solidFill>
                  <a:srgbClr val="00325B"/>
                </a:solidFill>
              </a:rPr>
              <a:t>-    Histology Sections (exfoliative smears, liver biopsy)</a:t>
            </a:r>
          </a:p>
          <a:p>
            <a:pPr marL="1152525" lvl="4" indent="-342900">
              <a:spcAft>
                <a:spcPts val="0"/>
              </a:spcAft>
              <a:buFontTx/>
              <a:buChar char="-"/>
              <a:tabLst>
                <a:tab pos="355600" algn="l"/>
              </a:tabLst>
            </a:pPr>
            <a:r>
              <a:rPr lang="en-GB" altLang="en-GB" sz="2000" dirty="0" smtClean="0">
                <a:solidFill>
                  <a:srgbClr val="00325B"/>
                </a:solidFill>
              </a:rPr>
              <a:t>ELISA data</a:t>
            </a:r>
          </a:p>
          <a:p>
            <a:pPr marL="1152525" lvl="4" indent="-342900">
              <a:spcAft>
                <a:spcPts val="0"/>
              </a:spcAft>
              <a:buFontTx/>
              <a:buChar char="-"/>
              <a:tabLst>
                <a:tab pos="355600" algn="l"/>
              </a:tabLst>
            </a:pPr>
            <a:r>
              <a:rPr lang="en-GB" altLang="en-GB" sz="2000" dirty="0" smtClean="0">
                <a:solidFill>
                  <a:srgbClr val="00325B"/>
                </a:solidFill>
              </a:rPr>
              <a:t>CD4 T cell counts</a:t>
            </a:r>
          </a:p>
          <a:p>
            <a:pPr marL="1152525" lvl="4" indent="-342900">
              <a:spcAft>
                <a:spcPts val="0"/>
              </a:spcAft>
              <a:buFontTx/>
              <a:buChar char="-"/>
              <a:tabLst>
                <a:tab pos="355600" algn="l"/>
              </a:tabLst>
            </a:pPr>
            <a:r>
              <a:rPr lang="en-GB" altLang="en-GB" sz="2000" dirty="0" smtClean="0">
                <a:solidFill>
                  <a:srgbClr val="00325B"/>
                </a:solidFill>
              </a:rPr>
              <a:t>Liver enzyme assays</a:t>
            </a:r>
          </a:p>
          <a:p>
            <a:pPr lvl="4">
              <a:spcAft>
                <a:spcPts val="0"/>
              </a:spcAft>
              <a:buFontTx/>
              <a:buChar char="-"/>
              <a:tabLst>
                <a:tab pos="355600" algn="l"/>
              </a:tabLst>
            </a:pPr>
            <a:endParaRPr lang="en-GB" altLang="en-GB" sz="1400" dirty="0">
              <a:solidFill>
                <a:srgbClr val="00325B"/>
              </a:solidFill>
            </a:endParaRPr>
          </a:p>
          <a:p>
            <a:pPr lvl="1">
              <a:buFontTx/>
              <a:buChar char="•"/>
              <a:tabLst>
                <a:tab pos="355600" algn="l"/>
              </a:tabLst>
            </a:pPr>
            <a:r>
              <a:rPr lang="en-GB" altLang="en-GB" sz="2400" dirty="0" smtClean="0">
                <a:solidFill>
                  <a:srgbClr val="00325B"/>
                </a:solidFill>
              </a:rPr>
              <a:t>Data is analysed and formatted for presentation</a:t>
            </a:r>
          </a:p>
          <a:p>
            <a:pPr lvl="1">
              <a:buFontTx/>
              <a:buChar char="•"/>
              <a:tabLst>
                <a:tab pos="355600" algn="l"/>
              </a:tabLst>
            </a:pPr>
            <a:r>
              <a:rPr lang="en-GB" altLang="en-GB" sz="2400" dirty="0" smtClean="0">
                <a:solidFill>
                  <a:srgbClr val="00325B"/>
                </a:solidFill>
              </a:rPr>
              <a:t>Concludes with </a:t>
            </a:r>
            <a:r>
              <a:rPr lang="en-GB" sz="2400" dirty="0">
                <a:solidFill>
                  <a:srgbClr val="00325B"/>
                </a:solidFill>
              </a:rPr>
              <a:t>likely prognosis and </a:t>
            </a:r>
            <a:r>
              <a:rPr lang="en-GB" sz="2400" dirty="0" smtClean="0">
                <a:solidFill>
                  <a:srgbClr val="00325B"/>
                </a:solidFill>
              </a:rPr>
              <a:t>possible treatments</a:t>
            </a:r>
            <a:endParaRPr lang="en-GB" altLang="en-GB" sz="2400" dirty="0">
              <a:solidFill>
                <a:srgbClr val="00325B"/>
              </a:solidFill>
            </a:endParaRPr>
          </a:p>
          <a:p>
            <a:pPr lvl="1">
              <a:buFont typeface="Arial"/>
              <a:buChar char="•"/>
            </a:pPr>
            <a:r>
              <a:rPr lang="en-GB" altLang="en-GB" sz="2400" dirty="0" smtClean="0">
                <a:solidFill>
                  <a:srgbClr val="00325B"/>
                </a:solidFill>
              </a:rPr>
              <a:t>Presented </a:t>
            </a:r>
            <a:r>
              <a:rPr lang="en-GB" altLang="en-GB" sz="2400" dirty="0">
                <a:solidFill>
                  <a:srgbClr val="00325B"/>
                </a:solidFill>
              </a:rPr>
              <a:t>at the </a:t>
            </a:r>
            <a:r>
              <a:rPr lang="en-GB" sz="2400" i="1" dirty="0">
                <a:solidFill>
                  <a:srgbClr val="00325B"/>
                </a:solidFill>
              </a:rPr>
              <a:t>Brunel Symposium on Opportunistic Infections in Diseases of the Immune System</a:t>
            </a:r>
            <a:endParaRPr lang="en-GB" altLang="en-GB" sz="2400" i="1" dirty="0">
              <a:solidFill>
                <a:srgbClr val="00325B"/>
              </a:solidFill>
            </a:endParaRPr>
          </a:p>
          <a:p>
            <a:endParaRPr lang="en-GB" dirty="0"/>
          </a:p>
        </p:txBody>
      </p:sp>
      <p:sp>
        <p:nvSpPr>
          <p:cNvPr id="5" name="Slide Number Placeholder 4"/>
          <p:cNvSpPr>
            <a:spLocks noGrp="1"/>
          </p:cNvSpPr>
          <p:nvPr>
            <p:ph type="sldNum" sz="quarter" idx="12"/>
          </p:nvPr>
        </p:nvSpPr>
        <p:spPr/>
        <p:txBody>
          <a:bodyPr/>
          <a:lstStyle/>
          <a:p>
            <a:fld id="{786194A1-5B28-41B4-A256-7AB656992733}" type="slidenum">
              <a:rPr lang="en-GB" smtClean="0"/>
              <a:t>34</a:t>
            </a:fld>
            <a:endParaRPr lang="en-GB"/>
          </a:p>
        </p:txBody>
      </p:sp>
    </p:spTree>
    <p:extLst>
      <p:ext uri="{BB962C8B-B14F-4D97-AF65-F5344CB8AC3E}">
        <p14:creationId xmlns:p14="http://schemas.microsoft.com/office/powerpoint/2010/main" val="1186672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16598" cy="792088"/>
          </a:xfrm>
        </p:spPr>
        <p:txBody>
          <a:bodyPr>
            <a:normAutofit/>
          </a:bodyPr>
          <a:lstStyle/>
          <a:p>
            <a:r>
              <a:rPr lang="en-GB" sz="3200" dirty="0" smtClean="0"/>
              <a:t>IPA - Level 6</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35</a:t>
            </a:fld>
            <a:endParaRPr lang="en-GB"/>
          </a:p>
        </p:txBody>
      </p:sp>
      <p:sp>
        <p:nvSpPr>
          <p:cNvPr id="7" name="Rectangle 8"/>
          <p:cNvSpPr>
            <a:spLocks noChangeArrowheads="1"/>
          </p:cNvSpPr>
          <p:nvPr/>
        </p:nvSpPr>
        <p:spPr bwMode="auto">
          <a:xfrm>
            <a:off x="787129" y="4306996"/>
            <a:ext cx="5224757" cy="1093597"/>
          </a:xfrm>
          <a:prstGeom prst="rect">
            <a:avLst/>
          </a:prstGeom>
          <a:solidFill>
            <a:schemeClr val="accent1"/>
          </a:solidFill>
          <a:ln w="9525">
            <a:solidFill>
              <a:schemeClr val="bg1"/>
            </a:solidFill>
            <a:miter lim="800000"/>
            <a:headEnd/>
            <a:tailEnd/>
          </a:ln>
        </p:spPr>
        <p:txBody>
          <a:bodyPr wrap="none" anchor="ctr"/>
          <a:lstStyle/>
          <a:p>
            <a:pPr eaLnBrk="0" hangingPunct="0"/>
            <a:endParaRPr lang="en-US" sz="1300">
              <a:latin typeface="Cambria" pitchFamily="18" charset="0"/>
            </a:endParaRPr>
          </a:p>
        </p:txBody>
      </p:sp>
      <p:sp>
        <p:nvSpPr>
          <p:cNvPr id="9" name="Line 11"/>
          <p:cNvSpPr>
            <a:spLocks noChangeShapeType="1"/>
          </p:cNvSpPr>
          <p:nvPr/>
        </p:nvSpPr>
        <p:spPr bwMode="auto">
          <a:xfrm>
            <a:off x="3995936" y="4293096"/>
            <a:ext cx="0" cy="1093596"/>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0" name="Line 12"/>
          <p:cNvSpPr>
            <a:spLocks noChangeShapeType="1"/>
          </p:cNvSpPr>
          <p:nvPr/>
        </p:nvSpPr>
        <p:spPr bwMode="auto">
          <a:xfrm>
            <a:off x="5004048" y="4293096"/>
            <a:ext cx="0" cy="1093598"/>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3" name="Text Box 45"/>
          <p:cNvSpPr txBox="1">
            <a:spLocks noChangeArrowheads="1"/>
          </p:cNvSpPr>
          <p:nvPr/>
        </p:nvSpPr>
        <p:spPr bwMode="auto">
          <a:xfrm>
            <a:off x="2987824" y="4365104"/>
            <a:ext cx="1080394" cy="738664"/>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cs typeface="Arial" panose="020B0604020202020204" pitchFamily="34" charset="0"/>
              </a:rPr>
              <a:t>Term 2 </a:t>
            </a:r>
          </a:p>
          <a:p>
            <a:pPr algn="ctr" eaLnBrk="0" hangingPunct="0"/>
            <a:r>
              <a:rPr lang="en-US" sz="1400" dirty="0" smtClean="0">
                <a:solidFill>
                  <a:schemeClr val="bg1"/>
                </a:solidFill>
                <a:cs typeface="Arial" panose="020B0604020202020204" pitchFamily="34" charset="0"/>
              </a:rPr>
              <a:t>Option 1 </a:t>
            </a:r>
          </a:p>
          <a:p>
            <a:pPr algn="ctr" eaLnBrk="0" hangingPunct="0"/>
            <a:r>
              <a:rPr lang="en-US" sz="1400" dirty="0" smtClean="0">
                <a:solidFill>
                  <a:schemeClr val="bg1"/>
                </a:solidFill>
                <a:cs typeface="Arial" panose="020B0604020202020204" pitchFamily="34" charset="0"/>
              </a:rPr>
              <a:t> (20)</a:t>
            </a:r>
            <a:endParaRPr lang="en-US" sz="1400" dirty="0">
              <a:solidFill>
                <a:schemeClr val="bg1"/>
              </a:solidFill>
              <a:cs typeface="Arial" panose="020B0604020202020204" pitchFamily="34" charset="0"/>
            </a:endParaRPr>
          </a:p>
        </p:txBody>
      </p:sp>
      <p:sp>
        <p:nvSpPr>
          <p:cNvPr id="14" name="Text Box 46"/>
          <p:cNvSpPr txBox="1">
            <a:spLocks noChangeArrowheads="1"/>
          </p:cNvSpPr>
          <p:nvPr/>
        </p:nvSpPr>
        <p:spPr bwMode="auto">
          <a:xfrm>
            <a:off x="3995936" y="4365104"/>
            <a:ext cx="1008112" cy="984885"/>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cs typeface="Arial" panose="020B0604020202020204" pitchFamily="34" charset="0"/>
              </a:rPr>
              <a:t>Term 2 </a:t>
            </a:r>
          </a:p>
          <a:p>
            <a:pPr algn="ctr" eaLnBrk="0" hangingPunct="0"/>
            <a:r>
              <a:rPr lang="en-US" sz="1400" dirty="0">
                <a:solidFill>
                  <a:schemeClr val="bg1"/>
                </a:solidFill>
                <a:cs typeface="Arial" panose="020B0604020202020204" pitchFamily="34" charset="0"/>
              </a:rPr>
              <a:t>Option </a:t>
            </a:r>
            <a:r>
              <a:rPr lang="en-US" sz="1400" dirty="0" smtClean="0">
                <a:solidFill>
                  <a:schemeClr val="bg1"/>
                </a:solidFill>
                <a:cs typeface="Arial" panose="020B0604020202020204" pitchFamily="34" charset="0"/>
              </a:rPr>
              <a:t>2 </a:t>
            </a:r>
            <a:endParaRPr lang="en-US" sz="1400" dirty="0">
              <a:solidFill>
                <a:schemeClr val="bg1"/>
              </a:solidFill>
              <a:cs typeface="Arial" panose="020B0604020202020204" pitchFamily="34" charset="0"/>
            </a:endParaRPr>
          </a:p>
          <a:p>
            <a:pPr algn="ctr" eaLnBrk="0" hangingPunct="0"/>
            <a:r>
              <a:rPr lang="en-US" sz="1400" dirty="0">
                <a:solidFill>
                  <a:schemeClr val="bg1"/>
                </a:solidFill>
                <a:cs typeface="Arial" panose="020B0604020202020204" pitchFamily="34" charset="0"/>
              </a:rPr>
              <a:t> </a:t>
            </a:r>
            <a:r>
              <a:rPr lang="en-US" sz="1400" dirty="0" smtClean="0">
                <a:solidFill>
                  <a:schemeClr val="bg1"/>
                </a:solidFill>
              </a:rPr>
              <a:t>(20)</a:t>
            </a:r>
            <a:endParaRPr lang="en-US" sz="1400" dirty="0">
              <a:solidFill>
                <a:schemeClr val="bg1"/>
              </a:solidFill>
            </a:endParaRPr>
          </a:p>
          <a:p>
            <a:pPr algn="ctr" eaLnBrk="0" hangingPunct="0"/>
            <a:endParaRPr lang="en-US" sz="1600" b="1" dirty="0">
              <a:solidFill>
                <a:schemeClr val="tx2">
                  <a:lumMod val="50000"/>
                </a:schemeClr>
              </a:solidFill>
            </a:endParaRPr>
          </a:p>
        </p:txBody>
      </p:sp>
      <p:sp>
        <p:nvSpPr>
          <p:cNvPr id="15" name="Text Box 47"/>
          <p:cNvSpPr txBox="1">
            <a:spLocks noChangeArrowheads="1"/>
          </p:cNvSpPr>
          <p:nvPr/>
        </p:nvSpPr>
        <p:spPr bwMode="auto">
          <a:xfrm>
            <a:off x="4788024" y="4365104"/>
            <a:ext cx="1337495"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cs typeface="Arial" panose="020B0604020202020204" pitchFamily="34" charset="0"/>
              </a:rPr>
              <a:t>Term 2 </a:t>
            </a:r>
          </a:p>
          <a:p>
            <a:pPr algn="ctr" eaLnBrk="0" hangingPunct="0"/>
            <a:r>
              <a:rPr lang="en-US" sz="1400" dirty="0">
                <a:solidFill>
                  <a:schemeClr val="bg1"/>
                </a:solidFill>
                <a:cs typeface="Arial" panose="020B0604020202020204" pitchFamily="34" charset="0"/>
              </a:rPr>
              <a:t>Option </a:t>
            </a:r>
            <a:r>
              <a:rPr lang="en-US" sz="1400" dirty="0" smtClean="0">
                <a:solidFill>
                  <a:schemeClr val="bg1"/>
                </a:solidFill>
                <a:cs typeface="Arial" panose="020B0604020202020204" pitchFamily="34" charset="0"/>
              </a:rPr>
              <a:t>3 </a:t>
            </a:r>
            <a:endParaRPr lang="en-US" sz="1400" dirty="0">
              <a:solidFill>
                <a:schemeClr val="bg1"/>
              </a:solidFill>
              <a:cs typeface="Arial" panose="020B0604020202020204" pitchFamily="34" charset="0"/>
            </a:endParaRPr>
          </a:p>
          <a:p>
            <a:pPr algn="ctr" eaLnBrk="0" hangingPunct="0"/>
            <a:r>
              <a:rPr lang="en-US" sz="1400" dirty="0">
                <a:solidFill>
                  <a:schemeClr val="bg1"/>
                </a:solidFill>
                <a:cs typeface="Arial" panose="020B0604020202020204" pitchFamily="34" charset="0"/>
              </a:rPr>
              <a:t> </a:t>
            </a:r>
            <a:r>
              <a:rPr lang="en-US" sz="1400" dirty="0" smtClean="0">
                <a:solidFill>
                  <a:schemeClr val="bg1"/>
                </a:solidFill>
                <a:cs typeface="Arial" panose="020B0604020202020204" pitchFamily="34" charset="0"/>
              </a:rPr>
              <a:t>(20)</a:t>
            </a:r>
            <a:endParaRPr lang="en-US" sz="1400" dirty="0">
              <a:solidFill>
                <a:schemeClr val="bg1"/>
              </a:solidFill>
              <a:cs typeface="Arial" panose="020B0604020202020204" pitchFamily="34" charset="0"/>
            </a:endParaRPr>
          </a:p>
        </p:txBody>
      </p:sp>
      <p:sp>
        <p:nvSpPr>
          <p:cNvPr id="16" name="Text Box 54"/>
          <p:cNvSpPr txBox="1">
            <a:spLocks noChangeArrowheads="1"/>
          </p:cNvSpPr>
          <p:nvPr/>
        </p:nvSpPr>
        <p:spPr bwMode="auto">
          <a:xfrm>
            <a:off x="778103" y="5078917"/>
            <a:ext cx="2402415"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Microbial Pathogenesis (20)</a:t>
            </a:r>
            <a:endParaRPr lang="en-US" sz="1400" dirty="0">
              <a:solidFill>
                <a:schemeClr val="bg1"/>
              </a:solidFill>
            </a:endParaRPr>
          </a:p>
        </p:txBody>
      </p:sp>
      <p:sp>
        <p:nvSpPr>
          <p:cNvPr id="17" name="Line 10"/>
          <p:cNvSpPr>
            <a:spLocks noChangeShapeType="1"/>
          </p:cNvSpPr>
          <p:nvPr/>
        </p:nvSpPr>
        <p:spPr bwMode="auto">
          <a:xfrm>
            <a:off x="3059832" y="4293097"/>
            <a:ext cx="0" cy="1080120"/>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8" name="Text Box 53"/>
          <p:cNvSpPr txBox="1">
            <a:spLocks noChangeArrowheads="1"/>
          </p:cNvSpPr>
          <p:nvPr/>
        </p:nvSpPr>
        <p:spPr bwMode="auto">
          <a:xfrm>
            <a:off x="796155" y="4832538"/>
            <a:ext cx="2277616"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Medical Biochemistry (20)</a:t>
            </a:r>
            <a:endParaRPr lang="en-US" sz="1400" dirty="0">
              <a:solidFill>
                <a:schemeClr val="bg1"/>
              </a:solidFill>
            </a:endParaRPr>
          </a:p>
        </p:txBody>
      </p:sp>
      <p:sp>
        <p:nvSpPr>
          <p:cNvPr id="19" name="Text Box 51"/>
          <p:cNvSpPr txBox="1">
            <a:spLocks noChangeArrowheads="1"/>
          </p:cNvSpPr>
          <p:nvPr/>
        </p:nvSpPr>
        <p:spPr bwMode="auto">
          <a:xfrm>
            <a:off x="796155" y="4315185"/>
            <a:ext cx="2520280"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Forensic Investigation (20)</a:t>
            </a:r>
            <a:endParaRPr lang="en-US" sz="1400" dirty="0">
              <a:solidFill>
                <a:schemeClr val="bg1"/>
              </a:solidFill>
            </a:endParaRPr>
          </a:p>
        </p:txBody>
      </p:sp>
      <p:sp>
        <p:nvSpPr>
          <p:cNvPr id="20" name="Text Box 52"/>
          <p:cNvSpPr txBox="1">
            <a:spLocks noChangeArrowheads="1"/>
          </p:cNvSpPr>
          <p:nvPr/>
        </p:nvSpPr>
        <p:spPr bwMode="auto">
          <a:xfrm>
            <a:off x="755576" y="4595027"/>
            <a:ext cx="2448272"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Genomic Technologies (20)</a:t>
            </a:r>
            <a:endParaRPr lang="en-US" sz="1400" dirty="0">
              <a:solidFill>
                <a:schemeClr val="bg1"/>
              </a:solidFill>
            </a:endParaRPr>
          </a:p>
        </p:txBody>
      </p:sp>
      <p:grpSp>
        <p:nvGrpSpPr>
          <p:cNvPr id="3" name="Group 2"/>
          <p:cNvGrpSpPr/>
          <p:nvPr/>
        </p:nvGrpSpPr>
        <p:grpSpPr>
          <a:xfrm>
            <a:off x="779160" y="1628800"/>
            <a:ext cx="5215731" cy="1325031"/>
            <a:chOff x="796429" y="4291187"/>
            <a:chExt cx="5215731" cy="1325031"/>
          </a:xfrm>
          <a:solidFill>
            <a:schemeClr val="accent2"/>
          </a:solidFill>
        </p:grpSpPr>
        <p:sp>
          <p:nvSpPr>
            <p:cNvPr id="23" name="Rectangle 4"/>
            <p:cNvSpPr>
              <a:spLocks noChangeArrowheads="1"/>
            </p:cNvSpPr>
            <p:nvPr/>
          </p:nvSpPr>
          <p:spPr bwMode="auto">
            <a:xfrm>
              <a:off x="796429" y="4291187"/>
              <a:ext cx="5215731" cy="1323122"/>
            </a:xfrm>
            <a:prstGeom prst="rect">
              <a:avLst/>
            </a:prstGeom>
            <a:grp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4" name="Line 5"/>
            <p:cNvSpPr>
              <a:spLocks noChangeShapeType="1"/>
            </p:cNvSpPr>
            <p:nvPr/>
          </p:nvSpPr>
          <p:spPr bwMode="auto">
            <a:xfrm>
              <a:off x="4788024" y="4291187"/>
              <a:ext cx="0" cy="1323121"/>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6" name="Text Box 29"/>
            <p:cNvSpPr txBox="1">
              <a:spLocks noChangeArrowheads="1"/>
            </p:cNvSpPr>
            <p:nvPr/>
          </p:nvSpPr>
          <p:spPr bwMode="auto">
            <a:xfrm>
              <a:off x="813423" y="4364123"/>
              <a:ext cx="1521441" cy="738664"/>
            </a:xfrm>
            <a:prstGeom prst="rect">
              <a:avLst/>
            </a:prstGeom>
            <a:grpFill/>
            <a:ln w="9525">
              <a:noFill/>
              <a:miter lim="800000"/>
              <a:headEnd/>
              <a:tailEnd/>
            </a:ln>
          </p:spPr>
          <p:txBody>
            <a:bodyPr wrap="square">
              <a:spAutoFit/>
            </a:bodyPr>
            <a:lstStyle/>
            <a:p>
              <a:pPr algn="ctr" eaLnBrk="0" hangingPunct="0"/>
              <a:r>
                <a:rPr lang="en-US" sz="1400" dirty="0" smtClean="0">
                  <a:solidFill>
                    <a:schemeClr val="bg1"/>
                  </a:solidFill>
                  <a:cs typeface="Arial" panose="020B0604020202020204" pitchFamily="34" charset="0"/>
                </a:rPr>
                <a:t>Scientific </a:t>
              </a:r>
            </a:p>
            <a:p>
              <a:pPr algn="ctr" eaLnBrk="0" hangingPunct="0"/>
              <a:r>
                <a:rPr lang="en-US" sz="1400" dirty="0" smtClean="0">
                  <a:solidFill>
                    <a:schemeClr val="bg1"/>
                  </a:solidFill>
                  <a:cs typeface="Arial" panose="020B0604020202020204" pitchFamily="34" charset="0"/>
                </a:rPr>
                <a:t>Communication</a:t>
              </a:r>
            </a:p>
            <a:p>
              <a:pPr algn="ctr" eaLnBrk="0" hangingPunct="0"/>
              <a:r>
                <a:rPr lang="en-US" sz="1400" dirty="0" smtClean="0">
                  <a:solidFill>
                    <a:schemeClr val="bg1"/>
                  </a:solidFill>
                  <a:cs typeface="Arial" panose="020B0604020202020204" pitchFamily="34" charset="0"/>
                </a:rPr>
                <a:t>(20)</a:t>
              </a:r>
              <a:endParaRPr lang="en-US" sz="1400" dirty="0">
                <a:solidFill>
                  <a:schemeClr val="bg1"/>
                </a:solidFill>
                <a:cs typeface="Arial" panose="020B0604020202020204" pitchFamily="34" charset="0"/>
              </a:endParaRPr>
            </a:p>
          </p:txBody>
        </p:sp>
        <p:sp>
          <p:nvSpPr>
            <p:cNvPr id="29" name="Text Box 40"/>
            <p:cNvSpPr txBox="1">
              <a:spLocks noChangeArrowheads="1"/>
            </p:cNvSpPr>
            <p:nvPr/>
          </p:nvSpPr>
          <p:spPr bwMode="auto">
            <a:xfrm>
              <a:off x="3581157" y="4363195"/>
              <a:ext cx="1206867" cy="954107"/>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Biomedical Sciences Exam </a:t>
              </a:r>
              <a:r>
                <a:rPr lang="en-US" sz="1400" dirty="0">
                  <a:solidFill>
                    <a:srgbClr val="FFFFFF"/>
                  </a:solidFill>
                </a:rPr>
                <a:t>3</a:t>
              </a:r>
              <a:r>
                <a:rPr lang="en-US" sz="1400" dirty="0" smtClean="0">
                  <a:solidFill>
                    <a:srgbClr val="FFFFFF"/>
                  </a:solidFill>
                </a:rPr>
                <a:t> </a:t>
              </a:r>
            </a:p>
            <a:p>
              <a:pPr algn="ctr" eaLnBrk="0" hangingPunct="0"/>
              <a:r>
                <a:rPr lang="en-US" sz="1400" dirty="0" smtClean="0">
                  <a:solidFill>
                    <a:srgbClr val="FFFFFF"/>
                  </a:solidFill>
                </a:rPr>
                <a:t>(20)</a:t>
              </a:r>
              <a:endParaRPr lang="en-US" sz="1400" dirty="0">
                <a:solidFill>
                  <a:srgbClr val="FFFFFF"/>
                </a:solidFill>
              </a:endParaRPr>
            </a:p>
          </p:txBody>
        </p:sp>
        <p:sp>
          <p:nvSpPr>
            <p:cNvPr id="30" name="Text Box 41"/>
            <p:cNvSpPr txBox="1">
              <a:spLocks noChangeArrowheads="1"/>
            </p:cNvSpPr>
            <p:nvPr/>
          </p:nvSpPr>
          <p:spPr bwMode="auto">
            <a:xfrm>
              <a:off x="2334864" y="4352583"/>
              <a:ext cx="1373896" cy="954107"/>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Problem Solving and Data Analysis (20)</a:t>
              </a:r>
              <a:endParaRPr lang="en-US" sz="1400" dirty="0">
                <a:solidFill>
                  <a:srgbClr val="FFFFFF"/>
                </a:solidFill>
              </a:endParaRPr>
            </a:p>
          </p:txBody>
        </p:sp>
        <p:sp>
          <p:nvSpPr>
            <p:cNvPr id="32" name="Text Box 38"/>
            <p:cNvSpPr txBox="1">
              <a:spLocks noChangeArrowheads="1"/>
            </p:cNvSpPr>
            <p:nvPr/>
          </p:nvSpPr>
          <p:spPr bwMode="auto">
            <a:xfrm>
              <a:off x="4877301" y="4363195"/>
              <a:ext cx="1134859" cy="738664"/>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Synoptic Exam 3 </a:t>
              </a:r>
            </a:p>
            <a:p>
              <a:pPr algn="ctr" eaLnBrk="0" hangingPunct="0"/>
              <a:r>
                <a:rPr lang="en-US" sz="1400" dirty="0" smtClean="0">
                  <a:solidFill>
                    <a:srgbClr val="FFFFFF"/>
                  </a:solidFill>
                </a:rPr>
                <a:t>(20)</a:t>
              </a:r>
              <a:endParaRPr lang="en-US" sz="1400" dirty="0">
                <a:solidFill>
                  <a:srgbClr val="FFFFFF"/>
                </a:solidFill>
              </a:endParaRPr>
            </a:p>
          </p:txBody>
        </p:sp>
        <p:sp>
          <p:nvSpPr>
            <p:cNvPr id="33" name="Line 12"/>
            <p:cNvSpPr>
              <a:spLocks noChangeShapeType="1"/>
            </p:cNvSpPr>
            <p:nvPr/>
          </p:nvSpPr>
          <p:spPr bwMode="auto">
            <a:xfrm>
              <a:off x="3635896" y="4301628"/>
              <a:ext cx="0" cy="1282816"/>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4" name="Line 13"/>
            <p:cNvSpPr>
              <a:spLocks noChangeShapeType="1"/>
            </p:cNvSpPr>
            <p:nvPr/>
          </p:nvSpPr>
          <p:spPr bwMode="auto">
            <a:xfrm>
              <a:off x="2267744" y="4293096"/>
              <a:ext cx="0" cy="1323122"/>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grpSp>
      <p:sp>
        <p:nvSpPr>
          <p:cNvPr id="39" name="Rounded Rectangle 38"/>
          <p:cNvSpPr/>
          <p:nvPr/>
        </p:nvSpPr>
        <p:spPr>
          <a:xfrm>
            <a:off x="6012160" y="1628800"/>
            <a:ext cx="2088232" cy="38164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Final Year Project</a:t>
            </a:r>
          </a:p>
          <a:p>
            <a:pPr algn="ctr"/>
            <a:endParaRPr lang="en-GB" dirty="0"/>
          </a:p>
          <a:p>
            <a:pPr algn="ctr"/>
            <a:r>
              <a:rPr lang="en-GB" dirty="0" smtClean="0"/>
              <a:t>(40)</a:t>
            </a:r>
            <a:endParaRPr lang="en-GB" dirty="0"/>
          </a:p>
        </p:txBody>
      </p:sp>
      <p:sp>
        <p:nvSpPr>
          <p:cNvPr id="46" name="Rectangle 45"/>
          <p:cNvSpPr/>
          <p:nvPr/>
        </p:nvSpPr>
        <p:spPr>
          <a:xfrm>
            <a:off x="395536" y="1052736"/>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47" name="Rectangle 46"/>
          <p:cNvSpPr/>
          <p:nvPr/>
        </p:nvSpPr>
        <p:spPr>
          <a:xfrm>
            <a:off x="395536" y="3789040"/>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spTree>
    <p:extLst>
      <p:ext uri="{BB962C8B-B14F-4D97-AF65-F5344CB8AC3E}">
        <p14:creationId xmlns:p14="http://schemas.microsoft.com/office/powerpoint/2010/main" val="315577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16598" cy="792088"/>
          </a:xfrm>
        </p:spPr>
        <p:txBody>
          <a:bodyPr>
            <a:normAutofit/>
          </a:bodyPr>
          <a:lstStyle/>
          <a:p>
            <a:r>
              <a:rPr lang="en-GB" sz="3200" dirty="0" smtClean="0"/>
              <a:t>IPA - Level 6</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36</a:t>
            </a:fld>
            <a:endParaRPr lang="en-GB"/>
          </a:p>
        </p:txBody>
      </p:sp>
      <p:sp>
        <p:nvSpPr>
          <p:cNvPr id="7" name="Rectangle 8"/>
          <p:cNvSpPr>
            <a:spLocks noChangeArrowheads="1"/>
          </p:cNvSpPr>
          <p:nvPr/>
        </p:nvSpPr>
        <p:spPr bwMode="auto">
          <a:xfrm>
            <a:off x="787129" y="4306996"/>
            <a:ext cx="5224757" cy="1093597"/>
          </a:xfrm>
          <a:prstGeom prst="rect">
            <a:avLst/>
          </a:prstGeom>
          <a:solidFill>
            <a:schemeClr val="accent1"/>
          </a:solidFill>
          <a:ln w="9525">
            <a:solidFill>
              <a:schemeClr val="bg1"/>
            </a:solidFill>
            <a:miter lim="800000"/>
            <a:headEnd/>
            <a:tailEnd/>
          </a:ln>
        </p:spPr>
        <p:txBody>
          <a:bodyPr wrap="none" anchor="ctr"/>
          <a:lstStyle/>
          <a:p>
            <a:pPr eaLnBrk="0" hangingPunct="0"/>
            <a:endParaRPr lang="en-US" sz="1300">
              <a:latin typeface="Cambria" pitchFamily="18" charset="0"/>
            </a:endParaRPr>
          </a:p>
        </p:txBody>
      </p:sp>
      <p:sp>
        <p:nvSpPr>
          <p:cNvPr id="9" name="Line 11"/>
          <p:cNvSpPr>
            <a:spLocks noChangeShapeType="1"/>
          </p:cNvSpPr>
          <p:nvPr/>
        </p:nvSpPr>
        <p:spPr bwMode="auto">
          <a:xfrm>
            <a:off x="3995936" y="4293096"/>
            <a:ext cx="0" cy="1093596"/>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0" name="Line 12"/>
          <p:cNvSpPr>
            <a:spLocks noChangeShapeType="1"/>
          </p:cNvSpPr>
          <p:nvPr/>
        </p:nvSpPr>
        <p:spPr bwMode="auto">
          <a:xfrm>
            <a:off x="5004048" y="4293096"/>
            <a:ext cx="0" cy="1093598"/>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3" name="Text Box 45"/>
          <p:cNvSpPr txBox="1">
            <a:spLocks noChangeArrowheads="1"/>
          </p:cNvSpPr>
          <p:nvPr/>
        </p:nvSpPr>
        <p:spPr bwMode="auto">
          <a:xfrm>
            <a:off x="2987824" y="4365104"/>
            <a:ext cx="1080394" cy="738664"/>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cs typeface="Arial" panose="020B0604020202020204" pitchFamily="34" charset="0"/>
              </a:rPr>
              <a:t>Term 2 </a:t>
            </a:r>
          </a:p>
          <a:p>
            <a:pPr algn="ctr" eaLnBrk="0" hangingPunct="0"/>
            <a:r>
              <a:rPr lang="en-US" sz="1400" dirty="0" smtClean="0">
                <a:solidFill>
                  <a:schemeClr val="bg1"/>
                </a:solidFill>
                <a:cs typeface="Arial" panose="020B0604020202020204" pitchFamily="34" charset="0"/>
              </a:rPr>
              <a:t>Option 1 </a:t>
            </a:r>
          </a:p>
          <a:p>
            <a:pPr algn="ctr" eaLnBrk="0" hangingPunct="0"/>
            <a:r>
              <a:rPr lang="en-US" sz="1400" dirty="0" smtClean="0">
                <a:solidFill>
                  <a:schemeClr val="bg1"/>
                </a:solidFill>
                <a:cs typeface="Arial" panose="020B0604020202020204" pitchFamily="34" charset="0"/>
              </a:rPr>
              <a:t> (20)</a:t>
            </a:r>
            <a:endParaRPr lang="en-US" sz="1400" dirty="0">
              <a:solidFill>
                <a:schemeClr val="bg1"/>
              </a:solidFill>
              <a:cs typeface="Arial" panose="020B0604020202020204" pitchFamily="34" charset="0"/>
            </a:endParaRPr>
          </a:p>
        </p:txBody>
      </p:sp>
      <p:sp>
        <p:nvSpPr>
          <p:cNvPr id="14" name="Text Box 46"/>
          <p:cNvSpPr txBox="1">
            <a:spLocks noChangeArrowheads="1"/>
          </p:cNvSpPr>
          <p:nvPr/>
        </p:nvSpPr>
        <p:spPr bwMode="auto">
          <a:xfrm>
            <a:off x="3995936" y="4365104"/>
            <a:ext cx="1008112" cy="984885"/>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cs typeface="Arial" panose="020B0604020202020204" pitchFamily="34" charset="0"/>
              </a:rPr>
              <a:t>Term 2 </a:t>
            </a:r>
          </a:p>
          <a:p>
            <a:pPr algn="ctr" eaLnBrk="0" hangingPunct="0"/>
            <a:r>
              <a:rPr lang="en-US" sz="1400" dirty="0">
                <a:solidFill>
                  <a:schemeClr val="bg1"/>
                </a:solidFill>
                <a:cs typeface="Arial" panose="020B0604020202020204" pitchFamily="34" charset="0"/>
              </a:rPr>
              <a:t>Option </a:t>
            </a:r>
            <a:r>
              <a:rPr lang="en-US" sz="1400" dirty="0" smtClean="0">
                <a:solidFill>
                  <a:schemeClr val="bg1"/>
                </a:solidFill>
                <a:cs typeface="Arial" panose="020B0604020202020204" pitchFamily="34" charset="0"/>
              </a:rPr>
              <a:t>2 </a:t>
            </a:r>
            <a:endParaRPr lang="en-US" sz="1400" dirty="0">
              <a:solidFill>
                <a:schemeClr val="bg1"/>
              </a:solidFill>
              <a:cs typeface="Arial" panose="020B0604020202020204" pitchFamily="34" charset="0"/>
            </a:endParaRPr>
          </a:p>
          <a:p>
            <a:pPr algn="ctr" eaLnBrk="0" hangingPunct="0"/>
            <a:r>
              <a:rPr lang="en-US" sz="1400" dirty="0">
                <a:solidFill>
                  <a:schemeClr val="bg1"/>
                </a:solidFill>
                <a:cs typeface="Arial" panose="020B0604020202020204" pitchFamily="34" charset="0"/>
              </a:rPr>
              <a:t> </a:t>
            </a:r>
            <a:r>
              <a:rPr lang="en-US" sz="1400" dirty="0" smtClean="0">
                <a:solidFill>
                  <a:schemeClr val="bg1"/>
                </a:solidFill>
              </a:rPr>
              <a:t>(20)</a:t>
            </a:r>
            <a:endParaRPr lang="en-US" sz="1400" dirty="0">
              <a:solidFill>
                <a:schemeClr val="bg1"/>
              </a:solidFill>
            </a:endParaRPr>
          </a:p>
          <a:p>
            <a:pPr algn="ctr" eaLnBrk="0" hangingPunct="0"/>
            <a:endParaRPr lang="en-US" sz="1600" b="1" dirty="0">
              <a:solidFill>
                <a:schemeClr val="tx2">
                  <a:lumMod val="50000"/>
                </a:schemeClr>
              </a:solidFill>
            </a:endParaRPr>
          </a:p>
        </p:txBody>
      </p:sp>
      <p:sp>
        <p:nvSpPr>
          <p:cNvPr id="15" name="Text Box 47"/>
          <p:cNvSpPr txBox="1">
            <a:spLocks noChangeArrowheads="1"/>
          </p:cNvSpPr>
          <p:nvPr/>
        </p:nvSpPr>
        <p:spPr bwMode="auto">
          <a:xfrm>
            <a:off x="4788024" y="4365104"/>
            <a:ext cx="1337495"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cs typeface="Arial" panose="020B0604020202020204" pitchFamily="34" charset="0"/>
              </a:rPr>
              <a:t>Term 2 </a:t>
            </a:r>
          </a:p>
          <a:p>
            <a:pPr algn="ctr" eaLnBrk="0" hangingPunct="0"/>
            <a:r>
              <a:rPr lang="en-US" sz="1400" dirty="0">
                <a:solidFill>
                  <a:schemeClr val="bg1"/>
                </a:solidFill>
                <a:cs typeface="Arial" panose="020B0604020202020204" pitchFamily="34" charset="0"/>
              </a:rPr>
              <a:t>Option </a:t>
            </a:r>
            <a:r>
              <a:rPr lang="en-US" sz="1400" dirty="0" smtClean="0">
                <a:solidFill>
                  <a:schemeClr val="bg1"/>
                </a:solidFill>
                <a:cs typeface="Arial" panose="020B0604020202020204" pitchFamily="34" charset="0"/>
              </a:rPr>
              <a:t>3 </a:t>
            </a:r>
            <a:endParaRPr lang="en-US" sz="1400" dirty="0">
              <a:solidFill>
                <a:schemeClr val="bg1"/>
              </a:solidFill>
              <a:cs typeface="Arial" panose="020B0604020202020204" pitchFamily="34" charset="0"/>
            </a:endParaRPr>
          </a:p>
          <a:p>
            <a:pPr algn="ctr" eaLnBrk="0" hangingPunct="0"/>
            <a:r>
              <a:rPr lang="en-US" sz="1400" dirty="0">
                <a:solidFill>
                  <a:schemeClr val="bg1"/>
                </a:solidFill>
                <a:cs typeface="Arial" panose="020B0604020202020204" pitchFamily="34" charset="0"/>
              </a:rPr>
              <a:t> </a:t>
            </a:r>
            <a:r>
              <a:rPr lang="en-US" sz="1400" dirty="0" smtClean="0">
                <a:solidFill>
                  <a:schemeClr val="bg1"/>
                </a:solidFill>
                <a:cs typeface="Arial" panose="020B0604020202020204" pitchFamily="34" charset="0"/>
              </a:rPr>
              <a:t>(20)</a:t>
            </a:r>
            <a:endParaRPr lang="en-US" sz="1400" dirty="0">
              <a:solidFill>
                <a:schemeClr val="bg1"/>
              </a:solidFill>
              <a:cs typeface="Arial" panose="020B0604020202020204" pitchFamily="34" charset="0"/>
            </a:endParaRPr>
          </a:p>
        </p:txBody>
      </p:sp>
      <p:sp>
        <p:nvSpPr>
          <p:cNvPr id="16" name="Text Box 54"/>
          <p:cNvSpPr txBox="1">
            <a:spLocks noChangeArrowheads="1"/>
          </p:cNvSpPr>
          <p:nvPr/>
        </p:nvSpPr>
        <p:spPr bwMode="auto">
          <a:xfrm>
            <a:off x="778103" y="5078917"/>
            <a:ext cx="2402415"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Microbial Pathogenesis (20)</a:t>
            </a:r>
            <a:endParaRPr lang="en-US" sz="1400" dirty="0">
              <a:solidFill>
                <a:schemeClr val="bg1"/>
              </a:solidFill>
            </a:endParaRPr>
          </a:p>
        </p:txBody>
      </p:sp>
      <p:sp>
        <p:nvSpPr>
          <p:cNvPr id="17" name="Line 10"/>
          <p:cNvSpPr>
            <a:spLocks noChangeShapeType="1"/>
          </p:cNvSpPr>
          <p:nvPr/>
        </p:nvSpPr>
        <p:spPr bwMode="auto">
          <a:xfrm>
            <a:off x="3059832" y="4293097"/>
            <a:ext cx="0" cy="1080120"/>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8" name="Text Box 53"/>
          <p:cNvSpPr txBox="1">
            <a:spLocks noChangeArrowheads="1"/>
          </p:cNvSpPr>
          <p:nvPr/>
        </p:nvSpPr>
        <p:spPr bwMode="auto">
          <a:xfrm>
            <a:off x="796155" y="4832538"/>
            <a:ext cx="2277616"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Medical Biochemistry (20)</a:t>
            </a:r>
            <a:endParaRPr lang="en-US" sz="1400" dirty="0">
              <a:solidFill>
                <a:schemeClr val="bg1"/>
              </a:solidFill>
            </a:endParaRPr>
          </a:p>
        </p:txBody>
      </p:sp>
      <p:sp>
        <p:nvSpPr>
          <p:cNvPr id="19" name="Text Box 51"/>
          <p:cNvSpPr txBox="1">
            <a:spLocks noChangeArrowheads="1"/>
          </p:cNvSpPr>
          <p:nvPr/>
        </p:nvSpPr>
        <p:spPr bwMode="auto">
          <a:xfrm>
            <a:off x="796155" y="4315185"/>
            <a:ext cx="2520280"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Forensic Investigation (20)</a:t>
            </a:r>
            <a:endParaRPr lang="en-US" sz="1400" dirty="0">
              <a:solidFill>
                <a:schemeClr val="bg1"/>
              </a:solidFill>
            </a:endParaRPr>
          </a:p>
        </p:txBody>
      </p:sp>
      <p:sp>
        <p:nvSpPr>
          <p:cNvPr id="20" name="Text Box 52"/>
          <p:cNvSpPr txBox="1">
            <a:spLocks noChangeArrowheads="1"/>
          </p:cNvSpPr>
          <p:nvPr/>
        </p:nvSpPr>
        <p:spPr bwMode="auto">
          <a:xfrm>
            <a:off x="755576" y="4595027"/>
            <a:ext cx="2448272"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Genomic Technologies (20)</a:t>
            </a:r>
            <a:endParaRPr lang="en-US" sz="1400" dirty="0">
              <a:solidFill>
                <a:schemeClr val="bg1"/>
              </a:solidFill>
            </a:endParaRPr>
          </a:p>
        </p:txBody>
      </p:sp>
      <p:grpSp>
        <p:nvGrpSpPr>
          <p:cNvPr id="3" name="Group 2"/>
          <p:cNvGrpSpPr/>
          <p:nvPr/>
        </p:nvGrpSpPr>
        <p:grpSpPr>
          <a:xfrm>
            <a:off x="779160" y="1628800"/>
            <a:ext cx="5215731" cy="1325031"/>
            <a:chOff x="796429" y="4291187"/>
            <a:chExt cx="5215731" cy="1325031"/>
          </a:xfrm>
          <a:solidFill>
            <a:schemeClr val="accent2"/>
          </a:solidFill>
        </p:grpSpPr>
        <p:sp>
          <p:nvSpPr>
            <p:cNvPr id="23" name="Rectangle 4"/>
            <p:cNvSpPr>
              <a:spLocks noChangeArrowheads="1"/>
            </p:cNvSpPr>
            <p:nvPr/>
          </p:nvSpPr>
          <p:spPr bwMode="auto">
            <a:xfrm>
              <a:off x="796429" y="4291187"/>
              <a:ext cx="5215731" cy="1323122"/>
            </a:xfrm>
            <a:prstGeom prst="rect">
              <a:avLst/>
            </a:prstGeom>
            <a:grp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4" name="Line 5"/>
            <p:cNvSpPr>
              <a:spLocks noChangeShapeType="1"/>
            </p:cNvSpPr>
            <p:nvPr/>
          </p:nvSpPr>
          <p:spPr bwMode="auto">
            <a:xfrm>
              <a:off x="4788024" y="4291187"/>
              <a:ext cx="0" cy="1323121"/>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6" name="Text Box 29"/>
            <p:cNvSpPr txBox="1">
              <a:spLocks noChangeArrowheads="1"/>
            </p:cNvSpPr>
            <p:nvPr/>
          </p:nvSpPr>
          <p:spPr bwMode="auto">
            <a:xfrm>
              <a:off x="813423" y="4364123"/>
              <a:ext cx="1521441" cy="738664"/>
            </a:xfrm>
            <a:prstGeom prst="rect">
              <a:avLst/>
            </a:prstGeom>
            <a:grpFill/>
            <a:ln w="9525">
              <a:noFill/>
              <a:miter lim="800000"/>
              <a:headEnd/>
              <a:tailEnd/>
            </a:ln>
          </p:spPr>
          <p:txBody>
            <a:bodyPr wrap="square">
              <a:spAutoFit/>
            </a:bodyPr>
            <a:lstStyle/>
            <a:p>
              <a:pPr algn="ctr" eaLnBrk="0" hangingPunct="0"/>
              <a:r>
                <a:rPr lang="en-US" sz="1400" dirty="0" smtClean="0">
                  <a:solidFill>
                    <a:schemeClr val="bg1"/>
                  </a:solidFill>
                  <a:cs typeface="Arial" panose="020B0604020202020204" pitchFamily="34" charset="0"/>
                </a:rPr>
                <a:t>Scientific </a:t>
              </a:r>
            </a:p>
            <a:p>
              <a:pPr algn="ctr" eaLnBrk="0" hangingPunct="0"/>
              <a:r>
                <a:rPr lang="en-US" sz="1400" dirty="0" smtClean="0">
                  <a:solidFill>
                    <a:schemeClr val="bg1"/>
                  </a:solidFill>
                  <a:cs typeface="Arial" panose="020B0604020202020204" pitchFamily="34" charset="0"/>
                </a:rPr>
                <a:t>Communication</a:t>
              </a:r>
            </a:p>
            <a:p>
              <a:pPr algn="ctr" eaLnBrk="0" hangingPunct="0"/>
              <a:r>
                <a:rPr lang="en-US" sz="1400" dirty="0" smtClean="0">
                  <a:solidFill>
                    <a:schemeClr val="bg1"/>
                  </a:solidFill>
                  <a:cs typeface="Arial" panose="020B0604020202020204" pitchFamily="34" charset="0"/>
                </a:rPr>
                <a:t>(20)</a:t>
              </a:r>
              <a:endParaRPr lang="en-US" sz="1400" dirty="0">
                <a:solidFill>
                  <a:schemeClr val="bg1"/>
                </a:solidFill>
                <a:cs typeface="Arial" panose="020B0604020202020204" pitchFamily="34" charset="0"/>
              </a:endParaRPr>
            </a:p>
          </p:txBody>
        </p:sp>
        <p:sp>
          <p:nvSpPr>
            <p:cNvPr id="29" name="Text Box 40"/>
            <p:cNvSpPr txBox="1">
              <a:spLocks noChangeArrowheads="1"/>
            </p:cNvSpPr>
            <p:nvPr/>
          </p:nvSpPr>
          <p:spPr bwMode="auto">
            <a:xfrm>
              <a:off x="3581157" y="4363195"/>
              <a:ext cx="1206867" cy="954107"/>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Biomedical Sciences Exam </a:t>
              </a:r>
              <a:r>
                <a:rPr lang="en-US" sz="1400" dirty="0">
                  <a:solidFill>
                    <a:srgbClr val="FFFFFF"/>
                  </a:solidFill>
                </a:rPr>
                <a:t>3</a:t>
              </a:r>
              <a:r>
                <a:rPr lang="en-US" sz="1400" dirty="0" smtClean="0">
                  <a:solidFill>
                    <a:srgbClr val="FFFFFF"/>
                  </a:solidFill>
                </a:rPr>
                <a:t> </a:t>
              </a:r>
            </a:p>
            <a:p>
              <a:pPr algn="ctr" eaLnBrk="0" hangingPunct="0"/>
              <a:r>
                <a:rPr lang="en-US" sz="1400" dirty="0" smtClean="0">
                  <a:solidFill>
                    <a:srgbClr val="FFFFFF"/>
                  </a:solidFill>
                </a:rPr>
                <a:t>(20)</a:t>
              </a:r>
              <a:endParaRPr lang="en-US" sz="1400" dirty="0">
                <a:solidFill>
                  <a:srgbClr val="FFFFFF"/>
                </a:solidFill>
              </a:endParaRPr>
            </a:p>
          </p:txBody>
        </p:sp>
        <p:sp>
          <p:nvSpPr>
            <p:cNvPr id="30" name="Text Box 41"/>
            <p:cNvSpPr txBox="1">
              <a:spLocks noChangeArrowheads="1"/>
            </p:cNvSpPr>
            <p:nvPr/>
          </p:nvSpPr>
          <p:spPr bwMode="auto">
            <a:xfrm>
              <a:off x="2334864" y="4352583"/>
              <a:ext cx="1373896" cy="954107"/>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Problem Solving and Data Analysis (20)</a:t>
              </a:r>
              <a:endParaRPr lang="en-US" sz="1400" dirty="0">
                <a:solidFill>
                  <a:srgbClr val="FFFFFF"/>
                </a:solidFill>
              </a:endParaRPr>
            </a:p>
          </p:txBody>
        </p:sp>
        <p:sp>
          <p:nvSpPr>
            <p:cNvPr id="32" name="Text Box 38"/>
            <p:cNvSpPr txBox="1">
              <a:spLocks noChangeArrowheads="1"/>
            </p:cNvSpPr>
            <p:nvPr/>
          </p:nvSpPr>
          <p:spPr bwMode="auto">
            <a:xfrm>
              <a:off x="4877301" y="4363195"/>
              <a:ext cx="1134859" cy="738664"/>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Synoptic Exam 3 </a:t>
              </a:r>
            </a:p>
            <a:p>
              <a:pPr algn="ctr" eaLnBrk="0" hangingPunct="0"/>
              <a:r>
                <a:rPr lang="en-US" sz="1400" dirty="0" smtClean="0">
                  <a:solidFill>
                    <a:srgbClr val="FFFFFF"/>
                  </a:solidFill>
                </a:rPr>
                <a:t>(20)</a:t>
              </a:r>
              <a:endParaRPr lang="en-US" sz="1400" dirty="0">
                <a:solidFill>
                  <a:srgbClr val="FFFFFF"/>
                </a:solidFill>
              </a:endParaRPr>
            </a:p>
          </p:txBody>
        </p:sp>
        <p:sp>
          <p:nvSpPr>
            <p:cNvPr id="33" name="Line 12"/>
            <p:cNvSpPr>
              <a:spLocks noChangeShapeType="1"/>
            </p:cNvSpPr>
            <p:nvPr/>
          </p:nvSpPr>
          <p:spPr bwMode="auto">
            <a:xfrm>
              <a:off x="3635896" y="4301628"/>
              <a:ext cx="0" cy="1282816"/>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4" name="Line 13"/>
            <p:cNvSpPr>
              <a:spLocks noChangeShapeType="1"/>
            </p:cNvSpPr>
            <p:nvPr/>
          </p:nvSpPr>
          <p:spPr bwMode="auto">
            <a:xfrm>
              <a:off x="2267744" y="4293096"/>
              <a:ext cx="0" cy="1323122"/>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grpSp>
      <p:sp>
        <p:nvSpPr>
          <p:cNvPr id="39" name="Rounded Rectangle 38"/>
          <p:cNvSpPr/>
          <p:nvPr/>
        </p:nvSpPr>
        <p:spPr>
          <a:xfrm>
            <a:off x="6012160" y="1628800"/>
            <a:ext cx="2088232" cy="38164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Final Year Project</a:t>
            </a:r>
          </a:p>
          <a:p>
            <a:pPr algn="ctr"/>
            <a:endParaRPr lang="en-GB" dirty="0"/>
          </a:p>
          <a:p>
            <a:pPr algn="ctr"/>
            <a:r>
              <a:rPr lang="en-GB" dirty="0" smtClean="0"/>
              <a:t>(40)</a:t>
            </a:r>
            <a:endParaRPr lang="en-GB" dirty="0"/>
          </a:p>
        </p:txBody>
      </p:sp>
      <p:sp>
        <p:nvSpPr>
          <p:cNvPr id="46" name="Rectangle 45"/>
          <p:cNvSpPr/>
          <p:nvPr/>
        </p:nvSpPr>
        <p:spPr>
          <a:xfrm>
            <a:off x="395536" y="1052736"/>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47" name="Rectangle 46"/>
          <p:cNvSpPr/>
          <p:nvPr/>
        </p:nvSpPr>
        <p:spPr>
          <a:xfrm>
            <a:off x="395536" y="3789040"/>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91" name="Straight Arrow Connector 90"/>
          <p:cNvCxnSpPr/>
          <p:nvPr/>
        </p:nvCxnSpPr>
        <p:spPr>
          <a:xfrm flipH="1" flipV="1">
            <a:off x="1259634" y="2924946"/>
            <a:ext cx="504054" cy="1368150"/>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763688" y="2996952"/>
            <a:ext cx="2232248" cy="1296144"/>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763688" y="2996952"/>
            <a:ext cx="3312368" cy="1296144"/>
          </a:xfrm>
          <a:prstGeom prst="straightConnector1">
            <a:avLst/>
          </a:prstGeom>
          <a:ln w="254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2987824" y="2996953"/>
            <a:ext cx="576064" cy="1296143"/>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563888" y="2996952"/>
            <a:ext cx="504056" cy="1296142"/>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3563888" y="2996954"/>
            <a:ext cx="1584176" cy="1296142"/>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4211960" y="2996953"/>
            <a:ext cx="216024" cy="1296143"/>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4427984" y="2996952"/>
            <a:ext cx="1368152" cy="1296145"/>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3131841" y="2996953"/>
            <a:ext cx="1296143" cy="1296143"/>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5508104" y="2924945"/>
            <a:ext cx="26918" cy="1368151"/>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flipV="1">
            <a:off x="3275856" y="2996952"/>
            <a:ext cx="2195476" cy="129062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4355976" y="2924944"/>
            <a:ext cx="1152128" cy="136815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511661" y="2996954"/>
            <a:ext cx="4501100" cy="992142"/>
          </a:xfrm>
          <a:prstGeom prst="straightConnector1">
            <a:avLst/>
          </a:prstGeom>
          <a:ln w="25400">
            <a:solidFill>
              <a:srgbClr val="FF93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9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16598" cy="792088"/>
          </a:xfrm>
        </p:spPr>
        <p:txBody>
          <a:bodyPr>
            <a:normAutofit/>
          </a:bodyPr>
          <a:lstStyle/>
          <a:p>
            <a:r>
              <a:rPr lang="en-GB" sz="3200" dirty="0" smtClean="0"/>
              <a:t>IPA - Level 6</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37</a:t>
            </a:fld>
            <a:endParaRPr lang="en-GB"/>
          </a:p>
        </p:txBody>
      </p:sp>
      <p:sp>
        <p:nvSpPr>
          <p:cNvPr id="7" name="Rectangle 8"/>
          <p:cNvSpPr>
            <a:spLocks noChangeArrowheads="1"/>
          </p:cNvSpPr>
          <p:nvPr/>
        </p:nvSpPr>
        <p:spPr bwMode="auto">
          <a:xfrm>
            <a:off x="787129" y="4306996"/>
            <a:ext cx="5224757" cy="1093597"/>
          </a:xfrm>
          <a:prstGeom prst="rect">
            <a:avLst/>
          </a:prstGeom>
          <a:solidFill>
            <a:schemeClr val="accent1"/>
          </a:solidFill>
          <a:ln w="9525">
            <a:solidFill>
              <a:schemeClr val="bg1"/>
            </a:solidFill>
            <a:miter lim="800000"/>
            <a:headEnd/>
            <a:tailEnd/>
          </a:ln>
        </p:spPr>
        <p:txBody>
          <a:bodyPr wrap="none" anchor="ctr"/>
          <a:lstStyle/>
          <a:p>
            <a:pPr eaLnBrk="0" hangingPunct="0"/>
            <a:endParaRPr lang="en-US" sz="1300">
              <a:latin typeface="Cambria" pitchFamily="18" charset="0"/>
            </a:endParaRPr>
          </a:p>
        </p:txBody>
      </p:sp>
      <p:sp>
        <p:nvSpPr>
          <p:cNvPr id="9" name="Line 11"/>
          <p:cNvSpPr>
            <a:spLocks noChangeShapeType="1"/>
          </p:cNvSpPr>
          <p:nvPr/>
        </p:nvSpPr>
        <p:spPr bwMode="auto">
          <a:xfrm>
            <a:off x="3995936" y="4293096"/>
            <a:ext cx="0" cy="1093596"/>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0" name="Line 12"/>
          <p:cNvSpPr>
            <a:spLocks noChangeShapeType="1"/>
          </p:cNvSpPr>
          <p:nvPr/>
        </p:nvSpPr>
        <p:spPr bwMode="auto">
          <a:xfrm>
            <a:off x="5004048" y="4293096"/>
            <a:ext cx="0" cy="1093598"/>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3" name="Text Box 45"/>
          <p:cNvSpPr txBox="1">
            <a:spLocks noChangeArrowheads="1"/>
          </p:cNvSpPr>
          <p:nvPr/>
        </p:nvSpPr>
        <p:spPr bwMode="auto">
          <a:xfrm>
            <a:off x="2987824" y="4365104"/>
            <a:ext cx="1080394" cy="738664"/>
          </a:xfrm>
          <a:prstGeom prst="rect">
            <a:avLst/>
          </a:prstGeom>
          <a:noFill/>
          <a:ln w="9525">
            <a:noFill/>
            <a:miter lim="800000"/>
            <a:headEnd/>
            <a:tailEnd/>
          </a:ln>
        </p:spPr>
        <p:txBody>
          <a:bodyPr wrap="square">
            <a:spAutoFit/>
          </a:bodyPr>
          <a:lstStyle/>
          <a:p>
            <a:pPr algn="ctr" eaLnBrk="0" hangingPunct="0"/>
            <a:r>
              <a:rPr lang="en-US" sz="1400" dirty="0" smtClean="0">
                <a:solidFill>
                  <a:schemeClr val="bg1"/>
                </a:solidFill>
                <a:cs typeface="Arial" panose="020B0604020202020204" pitchFamily="34" charset="0"/>
              </a:rPr>
              <a:t>Term 2 </a:t>
            </a:r>
          </a:p>
          <a:p>
            <a:pPr algn="ctr" eaLnBrk="0" hangingPunct="0"/>
            <a:r>
              <a:rPr lang="en-US" sz="1400" dirty="0" smtClean="0">
                <a:solidFill>
                  <a:schemeClr val="bg1"/>
                </a:solidFill>
                <a:cs typeface="Arial" panose="020B0604020202020204" pitchFamily="34" charset="0"/>
              </a:rPr>
              <a:t>Option 1 </a:t>
            </a:r>
          </a:p>
          <a:p>
            <a:pPr algn="ctr" eaLnBrk="0" hangingPunct="0"/>
            <a:r>
              <a:rPr lang="en-US" sz="1400" dirty="0" smtClean="0">
                <a:solidFill>
                  <a:schemeClr val="bg1"/>
                </a:solidFill>
                <a:cs typeface="Arial" panose="020B0604020202020204" pitchFamily="34" charset="0"/>
              </a:rPr>
              <a:t> (20)</a:t>
            </a:r>
            <a:endParaRPr lang="en-US" sz="1400" dirty="0">
              <a:solidFill>
                <a:schemeClr val="bg1"/>
              </a:solidFill>
              <a:cs typeface="Arial" panose="020B0604020202020204" pitchFamily="34" charset="0"/>
            </a:endParaRPr>
          </a:p>
        </p:txBody>
      </p:sp>
      <p:sp>
        <p:nvSpPr>
          <p:cNvPr id="14" name="Text Box 46"/>
          <p:cNvSpPr txBox="1">
            <a:spLocks noChangeArrowheads="1"/>
          </p:cNvSpPr>
          <p:nvPr/>
        </p:nvSpPr>
        <p:spPr bwMode="auto">
          <a:xfrm>
            <a:off x="3995936" y="4365104"/>
            <a:ext cx="1008112" cy="984885"/>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cs typeface="Arial" panose="020B0604020202020204" pitchFamily="34" charset="0"/>
              </a:rPr>
              <a:t>Term 2 </a:t>
            </a:r>
          </a:p>
          <a:p>
            <a:pPr algn="ctr" eaLnBrk="0" hangingPunct="0"/>
            <a:r>
              <a:rPr lang="en-US" sz="1400" dirty="0">
                <a:solidFill>
                  <a:schemeClr val="bg1"/>
                </a:solidFill>
                <a:cs typeface="Arial" panose="020B0604020202020204" pitchFamily="34" charset="0"/>
              </a:rPr>
              <a:t>Option </a:t>
            </a:r>
            <a:r>
              <a:rPr lang="en-US" sz="1400" dirty="0" smtClean="0">
                <a:solidFill>
                  <a:schemeClr val="bg1"/>
                </a:solidFill>
                <a:cs typeface="Arial" panose="020B0604020202020204" pitchFamily="34" charset="0"/>
              </a:rPr>
              <a:t>2 </a:t>
            </a:r>
            <a:endParaRPr lang="en-US" sz="1400" dirty="0">
              <a:solidFill>
                <a:schemeClr val="bg1"/>
              </a:solidFill>
              <a:cs typeface="Arial" panose="020B0604020202020204" pitchFamily="34" charset="0"/>
            </a:endParaRPr>
          </a:p>
          <a:p>
            <a:pPr algn="ctr" eaLnBrk="0" hangingPunct="0"/>
            <a:r>
              <a:rPr lang="en-US" sz="1400" dirty="0">
                <a:solidFill>
                  <a:schemeClr val="bg1"/>
                </a:solidFill>
                <a:cs typeface="Arial" panose="020B0604020202020204" pitchFamily="34" charset="0"/>
              </a:rPr>
              <a:t> </a:t>
            </a:r>
            <a:r>
              <a:rPr lang="en-US" sz="1400" dirty="0" smtClean="0">
                <a:solidFill>
                  <a:schemeClr val="bg1"/>
                </a:solidFill>
              </a:rPr>
              <a:t>(20)</a:t>
            </a:r>
            <a:endParaRPr lang="en-US" sz="1400" dirty="0">
              <a:solidFill>
                <a:schemeClr val="bg1"/>
              </a:solidFill>
            </a:endParaRPr>
          </a:p>
          <a:p>
            <a:pPr algn="ctr" eaLnBrk="0" hangingPunct="0"/>
            <a:endParaRPr lang="en-US" sz="1600" b="1" dirty="0">
              <a:solidFill>
                <a:schemeClr val="tx2">
                  <a:lumMod val="50000"/>
                </a:schemeClr>
              </a:solidFill>
            </a:endParaRPr>
          </a:p>
        </p:txBody>
      </p:sp>
      <p:sp>
        <p:nvSpPr>
          <p:cNvPr id="15" name="Text Box 47"/>
          <p:cNvSpPr txBox="1">
            <a:spLocks noChangeArrowheads="1"/>
          </p:cNvSpPr>
          <p:nvPr/>
        </p:nvSpPr>
        <p:spPr bwMode="auto">
          <a:xfrm>
            <a:off x="4788024" y="4365104"/>
            <a:ext cx="1337495" cy="738664"/>
          </a:xfrm>
          <a:prstGeom prst="rect">
            <a:avLst/>
          </a:prstGeom>
          <a:noFill/>
          <a:ln w="9525">
            <a:noFill/>
            <a:miter lim="800000"/>
            <a:headEnd/>
            <a:tailEnd/>
          </a:ln>
        </p:spPr>
        <p:txBody>
          <a:bodyPr wrap="square">
            <a:spAutoFit/>
          </a:bodyPr>
          <a:lstStyle/>
          <a:p>
            <a:pPr algn="ctr" eaLnBrk="0" hangingPunct="0"/>
            <a:r>
              <a:rPr lang="en-US" sz="1400" dirty="0">
                <a:solidFill>
                  <a:schemeClr val="bg1"/>
                </a:solidFill>
                <a:cs typeface="Arial" panose="020B0604020202020204" pitchFamily="34" charset="0"/>
              </a:rPr>
              <a:t>Term 2 </a:t>
            </a:r>
          </a:p>
          <a:p>
            <a:pPr algn="ctr" eaLnBrk="0" hangingPunct="0"/>
            <a:r>
              <a:rPr lang="en-US" sz="1400" dirty="0">
                <a:solidFill>
                  <a:schemeClr val="bg1"/>
                </a:solidFill>
                <a:cs typeface="Arial" panose="020B0604020202020204" pitchFamily="34" charset="0"/>
              </a:rPr>
              <a:t>Option </a:t>
            </a:r>
            <a:r>
              <a:rPr lang="en-US" sz="1400" dirty="0" smtClean="0">
                <a:solidFill>
                  <a:schemeClr val="bg1"/>
                </a:solidFill>
                <a:cs typeface="Arial" panose="020B0604020202020204" pitchFamily="34" charset="0"/>
              </a:rPr>
              <a:t>3 </a:t>
            </a:r>
            <a:endParaRPr lang="en-US" sz="1400" dirty="0">
              <a:solidFill>
                <a:schemeClr val="bg1"/>
              </a:solidFill>
              <a:cs typeface="Arial" panose="020B0604020202020204" pitchFamily="34" charset="0"/>
            </a:endParaRPr>
          </a:p>
          <a:p>
            <a:pPr algn="ctr" eaLnBrk="0" hangingPunct="0"/>
            <a:r>
              <a:rPr lang="en-US" sz="1400" dirty="0">
                <a:solidFill>
                  <a:schemeClr val="bg1"/>
                </a:solidFill>
                <a:cs typeface="Arial" panose="020B0604020202020204" pitchFamily="34" charset="0"/>
              </a:rPr>
              <a:t> </a:t>
            </a:r>
            <a:r>
              <a:rPr lang="en-US" sz="1400" dirty="0" smtClean="0">
                <a:solidFill>
                  <a:schemeClr val="bg1"/>
                </a:solidFill>
                <a:cs typeface="Arial" panose="020B0604020202020204" pitchFamily="34" charset="0"/>
              </a:rPr>
              <a:t>(20)</a:t>
            </a:r>
            <a:endParaRPr lang="en-US" sz="1400" dirty="0">
              <a:solidFill>
                <a:schemeClr val="bg1"/>
              </a:solidFill>
              <a:cs typeface="Arial" panose="020B0604020202020204" pitchFamily="34" charset="0"/>
            </a:endParaRPr>
          </a:p>
        </p:txBody>
      </p:sp>
      <p:sp>
        <p:nvSpPr>
          <p:cNvPr id="16" name="Text Box 54"/>
          <p:cNvSpPr txBox="1">
            <a:spLocks noChangeArrowheads="1"/>
          </p:cNvSpPr>
          <p:nvPr/>
        </p:nvSpPr>
        <p:spPr bwMode="auto">
          <a:xfrm>
            <a:off x="778103" y="5078917"/>
            <a:ext cx="2402415"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Microbial Pathogenesis (20)</a:t>
            </a:r>
            <a:endParaRPr lang="en-US" sz="1400" dirty="0">
              <a:solidFill>
                <a:schemeClr val="bg1"/>
              </a:solidFill>
            </a:endParaRPr>
          </a:p>
        </p:txBody>
      </p:sp>
      <p:sp>
        <p:nvSpPr>
          <p:cNvPr id="17" name="Line 10"/>
          <p:cNvSpPr>
            <a:spLocks noChangeShapeType="1"/>
          </p:cNvSpPr>
          <p:nvPr/>
        </p:nvSpPr>
        <p:spPr bwMode="auto">
          <a:xfrm>
            <a:off x="3059832" y="4293097"/>
            <a:ext cx="0" cy="1080120"/>
          </a:xfrm>
          <a:prstGeom prst="line">
            <a:avLst/>
          </a:prstGeom>
          <a:noFill/>
          <a:ln w="9525">
            <a:solidFill>
              <a:schemeClr val="bg1"/>
            </a:solidFill>
            <a:round/>
            <a:headEnd/>
            <a:tailEnd/>
          </a:ln>
        </p:spPr>
        <p:txBody>
          <a:bodyPr wrap="none" anchor="ctr"/>
          <a:lstStyle/>
          <a:p>
            <a:endParaRPr lang="en-GB" sz="1300">
              <a:latin typeface="Cambria" pitchFamily="18" charset="0"/>
            </a:endParaRPr>
          </a:p>
        </p:txBody>
      </p:sp>
      <p:sp>
        <p:nvSpPr>
          <p:cNvPr id="18" name="Text Box 53"/>
          <p:cNvSpPr txBox="1">
            <a:spLocks noChangeArrowheads="1"/>
          </p:cNvSpPr>
          <p:nvPr/>
        </p:nvSpPr>
        <p:spPr bwMode="auto">
          <a:xfrm>
            <a:off x="796155" y="4832538"/>
            <a:ext cx="2277616"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Medical Biochemistry (20)</a:t>
            </a:r>
            <a:endParaRPr lang="en-US" sz="1400" dirty="0">
              <a:solidFill>
                <a:schemeClr val="bg1"/>
              </a:solidFill>
            </a:endParaRPr>
          </a:p>
        </p:txBody>
      </p:sp>
      <p:sp>
        <p:nvSpPr>
          <p:cNvPr id="19" name="Text Box 51"/>
          <p:cNvSpPr txBox="1">
            <a:spLocks noChangeArrowheads="1"/>
          </p:cNvSpPr>
          <p:nvPr/>
        </p:nvSpPr>
        <p:spPr bwMode="auto">
          <a:xfrm>
            <a:off x="796155" y="4315185"/>
            <a:ext cx="2520280"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Forensic Investigation (20)</a:t>
            </a:r>
            <a:endParaRPr lang="en-US" sz="1400" dirty="0">
              <a:solidFill>
                <a:schemeClr val="bg1"/>
              </a:solidFill>
            </a:endParaRPr>
          </a:p>
        </p:txBody>
      </p:sp>
      <p:sp>
        <p:nvSpPr>
          <p:cNvPr id="20" name="Text Box 52"/>
          <p:cNvSpPr txBox="1">
            <a:spLocks noChangeArrowheads="1"/>
          </p:cNvSpPr>
          <p:nvPr/>
        </p:nvSpPr>
        <p:spPr bwMode="auto">
          <a:xfrm>
            <a:off x="755576" y="4595027"/>
            <a:ext cx="2448272" cy="307777"/>
          </a:xfrm>
          <a:prstGeom prst="rect">
            <a:avLst/>
          </a:prstGeom>
          <a:noFill/>
          <a:ln w="9525">
            <a:noFill/>
            <a:miter lim="800000"/>
            <a:headEnd/>
            <a:tailEnd/>
          </a:ln>
        </p:spPr>
        <p:txBody>
          <a:bodyPr wrap="square">
            <a:spAutoFit/>
          </a:bodyPr>
          <a:lstStyle/>
          <a:p>
            <a:pPr eaLnBrk="0" hangingPunct="0"/>
            <a:r>
              <a:rPr lang="en-US" sz="1400" dirty="0" smtClean="0">
                <a:solidFill>
                  <a:schemeClr val="bg1"/>
                </a:solidFill>
              </a:rPr>
              <a:t>Genomic Technologies (20)</a:t>
            </a:r>
            <a:endParaRPr lang="en-US" sz="1400" dirty="0">
              <a:solidFill>
                <a:schemeClr val="bg1"/>
              </a:solidFill>
            </a:endParaRPr>
          </a:p>
        </p:txBody>
      </p:sp>
      <p:grpSp>
        <p:nvGrpSpPr>
          <p:cNvPr id="3" name="Group 2"/>
          <p:cNvGrpSpPr/>
          <p:nvPr/>
        </p:nvGrpSpPr>
        <p:grpSpPr>
          <a:xfrm>
            <a:off x="779160" y="1628800"/>
            <a:ext cx="5215731" cy="1325031"/>
            <a:chOff x="796429" y="4291187"/>
            <a:chExt cx="5215731" cy="1325031"/>
          </a:xfrm>
          <a:solidFill>
            <a:schemeClr val="accent2"/>
          </a:solidFill>
        </p:grpSpPr>
        <p:sp>
          <p:nvSpPr>
            <p:cNvPr id="23" name="Rectangle 4"/>
            <p:cNvSpPr>
              <a:spLocks noChangeArrowheads="1"/>
            </p:cNvSpPr>
            <p:nvPr/>
          </p:nvSpPr>
          <p:spPr bwMode="auto">
            <a:xfrm>
              <a:off x="796429" y="4291187"/>
              <a:ext cx="5215731" cy="1323122"/>
            </a:xfrm>
            <a:prstGeom prst="rect">
              <a:avLst/>
            </a:prstGeom>
            <a:grpFill/>
            <a:ln w="9525">
              <a:solidFill>
                <a:schemeClr val="bg1"/>
              </a:solidFill>
              <a:miter lim="800000"/>
              <a:headEnd/>
              <a:tailEnd/>
            </a:ln>
          </p:spPr>
          <p:txBody>
            <a:bodyPr wrap="none" anchor="ctr"/>
            <a:lstStyle/>
            <a:p>
              <a:pPr algn="ctr" eaLnBrk="0" hangingPunct="0"/>
              <a:endParaRPr lang="en-US" dirty="0">
                <a:latin typeface="Calibri" panose="020F0502020204030204" pitchFamily="34" charset="0"/>
              </a:endParaRPr>
            </a:p>
          </p:txBody>
        </p:sp>
        <p:sp>
          <p:nvSpPr>
            <p:cNvPr id="24" name="Line 5"/>
            <p:cNvSpPr>
              <a:spLocks noChangeShapeType="1"/>
            </p:cNvSpPr>
            <p:nvPr/>
          </p:nvSpPr>
          <p:spPr bwMode="auto">
            <a:xfrm>
              <a:off x="4788024" y="4291187"/>
              <a:ext cx="0" cy="1323121"/>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26" name="Text Box 29"/>
            <p:cNvSpPr txBox="1">
              <a:spLocks noChangeArrowheads="1"/>
            </p:cNvSpPr>
            <p:nvPr/>
          </p:nvSpPr>
          <p:spPr bwMode="auto">
            <a:xfrm>
              <a:off x="813423" y="4364123"/>
              <a:ext cx="1521441" cy="738664"/>
            </a:xfrm>
            <a:prstGeom prst="rect">
              <a:avLst/>
            </a:prstGeom>
            <a:grpFill/>
            <a:ln w="9525">
              <a:noFill/>
              <a:miter lim="800000"/>
              <a:headEnd/>
              <a:tailEnd/>
            </a:ln>
          </p:spPr>
          <p:txBody>
            <a:bodyPr wrap="square">
              <a:spAutoFit/>
            </a:bodyPr>
            <a:lstStyle/>
            <a:p>
              <a:pPr algn="ctr" eaLnBrk="0" hangingPunct="0"/>
              <a:r>
                <a:rPr lang="en-US" sz="1400" dirty="0" smtClean="0">
                  <a:solidFill>
                    <a:schemeClr val="bg1"/>
                  </a:solidFill>
                  <a:cs typeface="Arial" panose="020B0604020202020204" pitchFamily="34" charset="0"/>
                </a:rPr>
                <a:t>Scientific </a:t>
              </a:r>
            </a:p>
            <a:p>
              <a:pPr algn="ctr" eaLnBrk="0" hangingPunct="0"/>
              <a:r>
                <a:rPr lang="en-US" sz="1400" dirty="0" smtClean="0">
                  <a:solidFill>
                    <a:schemeClr val="bg1"/>
                  </a:solidFill>
                  <a:cs typeface="Arial" panose="020B0604020202020204" pitchFamily="34" charset="0"/>
                </a:rPr>
                <a:t>Communication</a:t>
              </a:r>
            </a:p>
            <a:p>
              <a:pPr algn="ctr" eaLnBrk="0" hangingPunct="0"/>
              <a:r>
                <a:rPr lang="en-US" sz="1400" dirty="0" smtClean="0">
                  <a:solidFill>
                    <a:schemeClr val="bg1"/>
                  </a:solidFill>
                  <a:cs typeface="Arial" panose="020B0604020202020204" pitchFamily="34" charset="0"/>
                </a:rPr>
                <a:t>(20)</a:t>
              </a:r>
              <a:endParaRPr lang="en-US" sz="1400" dirty="0">
                <a:solidFill>
                  <a:schemeClr val="bg1"/>
                </a:solidFill>
                <a:cs typeface="Arial" panose="020B0604020202020204" pitchFamily="34" charset="0"/>
              </a:endParaRPr>
            </a:p>
          </p:txBody>
        </p:sp>
        <p:sp>
          <p:nvSpPr>
            <p:cNvPr id="29" name="Text Box 40"/>
            <p:cNvSpPr txBox="1">
              <a:spLocks noChangeArrowheads="1"/>
            </p:cNvSpPr>
            <p:nvPr/>
          </p:nvSpPr>
          <p:spPr bwMode="auto">
            <a:xfrm>
              <a:off x="3581157" y="4363195"/>
              <a:ext cx="1206867" cy="954107"/>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Biomedical Sciences Exam </a:t>
              </a:r>
              <a:r>
                <a:rPr lang="en-US" sz="1400" dirty="0">
                  <a:solidFill>
                    <a:srgbClr val="FFFFFF"/>
                  </a:solidFill>
                </a:rPr>
                <a:t>3</a:t>
              </a:r>
              <a:r>
                <a:rPr lang="en-US" sz="1400" dirty="0" smtClean="0">
                  <a:solidFill>
                    <a:srgbClr val="FFFFFF"/>
                  </a:solidFill>
                </a:rPr>
                <a:t> </a:t>
              </a:r>
            </a:p>
            <a:p>
              <a:pPr algn="ctr" eaLnBrk="0" hangingPunct="0"/>
              <a:r>
                <a:rPr lang="en-US" sz="1400" dirty="0" smtClean="0">
                  <a:solidFill>
                    <a:srgbClr val="FFFFFF"/>
                  </a:solidFill>
                </a:rPr>
                <a:t>(20)</a:t>
              </a:r>
              <a:endParaRPr lang="en-US" sz="1400" dirty="0">
                <a:solidFill>
                  <a:srgbClr val="FFFFFF"/>
                </a:solidFill>
              </a:endParaRPr>
            </a:p>
          </p:txBody>
        </p:sp>
        <p:sp>
          <p:nvSpPr>
            <p:cNvPr id="30" name="Text Box 41"/>
            <p:cNvSpPr txBox="1">
              <a:spLocks noChangeArrowheads="1"/>
            </p:cNvSpPr>
            <p:nvPr/>
          </p:nvSpPr>
          <p:spPr bwMode="auto">
            <a:xfrm>
              <a:off x="2334864" y="4352583"/>
              <a:ext cx="1373896" cy="954107"/>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Problem Solving and Data Analysis (20)</a:t>
              </a:r>
              <a:endParaRPr lang="en-US" sz="1400" dirty="0">
                <a:solidFill>
                  <a:srgbClr val="FFFFFF"/>
                </a:solidFill>
              </a:endParaRPr>
            </a:p>
          </p:txBody>
        </p:sp>
        <p:sp>
          <p:nvSpPr>
            <p:cNvPr id="32" name="Text Box 38"/>
            <p:cNvSpPr txBox="1">
              <a:spLocks noChangeArrowheads="1"/>
            </p:cNvSpPr>
            <p:nvPr/>
          </p:nvSpPr>
          <p:spPr bwMode="auto">
            <a:xfrm>
              <a:off x="4877301" y="4363195"/>
              <a:ext cx="1134859" cy="738664"/>
            </a:xfrm>
            <a:prstGeom prst="rect">
              <a:avLst/>
            </a:prstGeom>
            <a:grpFill/>
            <a:ln w="9525">
              <a:noFill/>
              <a:miter lim="800000"/>
              <a:headEnd/>
              <a:tailEnd/>
            </a:ln>
          </p:spPr>
          <p:txBody>
            <a:bodyPr wrap="square">
              <a:spAutoFit/>
            </a:bodyPr>
            <a:lstStyle/>
            <a:p>
              <a:pPr algn="ctr" eaLnBrk="0" hangingPunct="0"/>
              <a:r>
                <a:rPr lang="en-US" sz="1400" dirty="0" smtClean="0">
                  <a:solidFill>
                    <a:srgbClr val="FFFFFF"/>
                  </a:solidFill>
                </a:rPr>
                <a:t>Synoptic Exam 3 </a:t>
              </a:r>
            </a:p>
            <a:p>
              <a:pPr algn="ctr" eaLnBrk="0" hangingPunct="0"/>
              <a:r>
                <a:rPr lang="en-US" sz="1400" dirty="0" smtClean="0">
                  <a:solidFill>
                    <a:srgbClr val="FFFFFF"/>
                  </a:solidFill>
                </a:rPr>
                <a:t>(20)</a:t>
              </a:r>
              <a:endParaRPr lang="en-US" sz="1400" dirty="0">
                <a:solidFill>
                  <a:srgbClr val="FFFFFF"/>
                </a:solidFill>
              </a:endParaRPr>
            </a:p>
          </p:txBody>
        </p:sp>
        <p:sp>
          <p:nvSpPr>
            <p:cNvPr id="33" name="Line 12"/>
            <p:cNvSpPr>
              <a:spLocks noChangeShapeType="1"/>
            </p:cNvSpPr>
            <p:nvPr/>
          </p:nvSpPr>
          <p:spPr bwMode="auto">
            <a:xfrm>
              <a:off x="3635896" y="4301628"/>
              <a:ext cx="0" cy="1282816"/>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sp>
          <p:nvSpPr>
            <p:cNvPr id="34" name="Line 13"/>
            <p:cNvSpPr>
              <a:spLocks noChangeShapeType="1"/>
            </p:cNvSpPr>
            <p:nvPr/>
          </p:nvSpPr>
          <p:spPr bwMode="auto">
            <a:xfrm>
              <a:off x="2267744" y="4293096"/>
              <a:ext cx="0" cy="1323122"/>
            </a:xfrm>
            <a:prstGeom prst="line">
              <a:avLst/>
            </a:prstGeom>
            <a:grpFill/>
            <a:ln w="9525">
              <a:solidFill>
                <a:schemeClr val="bg1"/>
              </a:solidFill>
              <a:round/>
              <a:headEnd/>
              <a:tailEnd/>
            </a:ln>
          </p:spPr>
          <p:txBody>
            <a:bodyPr wrap="none" anchor="ctr"/>
            <a:lstStyle/>
            <a:p>
              <a:endParaRPr lang="en-GB" dirty="0">
                <a:latin typeface="Calibri" panose="020F0502020204030204" pitchFamily="34" charset="0"/>
              </a:endParaRPr>
            </a:p>
          </p:txBody>
        </p:sp>
      </p:grpSp>
      <p:sp>
        <p:nvSpPr>
          <p:cNvPr id="39" name="Rounded Rectangle 38"/>
          <p:cNvSpPr/>
          <p:nvPr/>
        </p:nvSpPr>
        <p:spPr>
          <a:xfrm>
            <a:off x="6012160" y="1628800"/>
            <a:ext cx="2088232" cy="38164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Final Year Project</a:t>
            </a:r>
          </a:p>
          <a:p>
            <a:pPr algn="ctr"/>
            <a:endParaRPr lang="en-GB" dirty="0"/>
          </a:p>
          <a:p>
            <a:pPr algn="ctr"/>
            <a:r>
              <a:rPr lang="en-GB" dirty="0" smtClean="0"/>
              <a:t>(40)</a:t>
            </a:r>
            <a:endParaRPr lang="en-GB" dirty="0"/>
          </a:p>
        </p:txBody>
      </p:sp>
      <p:sp>
        <p:nvSpPr>
          <p:cNvPr id="46" name="Rectangle 45"/>
          <p:cNvSpPr/>
          <p:nvPr/>
        </p:nvSpPr>
        <p:spPr>
          <a:xfrm>
            <a:off x="395536" y="1052736"/>
            <a:ext cx="1695872" cy="400110"/>
          </a:xfrm>
          <a:prstGeom prst="rect">
            <a:avLst/>
          </a:prstGeom>
        </p:spPr>
        <p:txBody>
          <a:bodyPr wrap="none">
            <a:spAutoFit/>
          </a:bodyPr>
          <a:lstStyle/>
          <a:p>
            <a:r>
              <a:rPr lang="en-US" sz="2000" b="1" dirty="0">
                <a:solidFill>
                  <a:srgbClr val="00325B"/>
                </a:solidFill>
              </a:rPr>
              <a:t>Assessment</a:t>
            </a:r>
            <a:endParaRPr lang="en-GB" sz="2000" b="1" dirty="0">
              <a:solidFill>
                <a:srgbClr val="00325B"/>
              </a:solidFill>
            </a:endParaRPr>
          </a:p>
        </p:txBody>
      </p:sp>
      <p:sp>
        <p:nvSpPr>
          <p:cNvPr id="47" name="Rectangle 46"/>
          <p:cNvSpPr/>
          <p:nvPr/>
        </p:nvSpPr>
        <p:spPr>
          <a:xfrm>
            <a:off x="395536" y="3789040"/>
            <a:ext cx="902811" cy="400110"/>
          </a:xfrm>
          <a:prstGeom prst="rect">
            <a:avLst/>
          </a:prstGeom>
        </p:spPr>
        <p:txBody>
          <a:bodyPr wrap="none">
            <a:spAutoFit/>
          </a:bodyPr>
          <a:lstStyle/>
          <a:p>
            <a:r>
              <a:rPr lang="en-US" sz="2000" b="1" dirty="0">
                <a:solidFill>
                  <a:srgbClr val="00325B"/>
                </a:solidFill>
              </a:rPr>
              <a:t>Study</a:t>
            </a:r>
            <a:endParaRPr lang="en-GB" sz="2000" b="1" dirty="0">
              <a:solidFill>
                <a:srgbClr val="00325B"/>
              </a:solidFill>
            </a:endParaRPr>
          </a:p>
        </p:txBody>
      </p:sp>
      <p:cxnSp>
        <p:nvCxnSpPr>
          <p:cNvPr id="27" name="Straight Arrow Connector 26"/>
          <p:cNvCxnSpPr/>
          <p:nvPr/>
        </p:nvCxnSpPr>
        <p:spPr>
          <a:xfrm flipH="1" flipV="1">
            <a:off x="2987824" y="2996953"/>
            <a:ext cx="576064" cy="1296143"/>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131841" y="2996953"/>
            <a:ext cx="1296143" cy="1296143"/>
          </a:xfrm>
          <a:prstGeom prst="straightConnector1">
            <a:avLst/>
          </a:prstGeom>
          <a:ln w="254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275856" y="2996952"/>
            <a:ext cx="2195476" cy="1290628"/>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59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Problem Solving and Data Analysis Coursework </a:t>
            </a:r>
            <a:endParaRPr lang="en-GB" dirty="0"/>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GB" sz="2400" dirty="0" smtClean="0">
                <a:solidFill>
                  <a:schemeClr val="accent1"/>
                </a:solidFill>
              </a:rPr>
              <a:t>Portfolio of work from three options </a:t>
            </a:r>
          </a:p>
          <a:p>
            <a:pPr marL="342900" indent="-342900">
              <a:buFont typeface="Arial" panose="020B0604020202020204" pitchFamily="34" charset="0"/>
              <a:buChar char="•"/>
            </a:pPr>
            <a:r>
              <a:rPr lang="en-GB" sz="2400" dirty="0" smtClean="0">
                <a:solidFill>
                  <a:schemeClr val="accent1"/>
                </a:solidFill>
              </a:rPr>
              <a:t>Different options do different work BUT they all involve solving problems by analysing data</a:t>
            </a:r>
          </a:p>
          <a:p>
            <a:pPr marL="342900" indent="-342900">
              <a:buFont typeface="Arial" panose="020B0604020202020204" pitchFamily="34" charset="0"/>
              <a:buChar char="•"/>
            </a:pPr>
            <a:r>
              <a:rPr lang="en-GB" sz="2400" dirty="0" smtClean="0">
                <a:solidFill>
                  <a:schemeClr val="accent1"/>
                </a:solidFill>
              </a:rPr>
              <a:t>Fulfil the same learning outcomes</a:t>
            </a:r>
            <a:endParaRPr lang="en-GB" sz="2400" dirty="0">
              <a:solidFill>
                <a:schemeClr val="accent1"/>
              </a:solidFill>
            </a:endParaRPr>
          </a:p>
        </p:txBody>
      </p:sp>
      <p:sp>
        <p:nvSpPr>
          <p:cNvPr id="5" name="Content Placeholder 2"/>
          <p:cNvSpPr>
            <a:spLocks noGrp="1"/>
          </p:cNvSpPr>
          <p:nvPr>
            <p:ph sz="half" idx="1"/>
          </p:nvPr>
        </p:nvSpPr>
        <p:spPr>
          <a:xfrm>
            <a:off x="4493840" y="1772816"/>
            <a:ext cx="4038600" cy="4525963"/>
          </a:xfrm>
        </p:spPr>
        <p:txBody>
          <a:bodyPr>
            <a:normAutofit/>
          </a:bodyPr>
          <a:lstStyle/>
          <a:p>
            <a:pPr marL="342900" indent="-342900">
              <a:buFont typeface="Arial" panose="020B0604020202020204" pitchFamily="34" charset="0"/>
              <a:buChar char="•"/>
            </a:pPr>
            <a:r>
              <a:rPr lang="en-GB" sz="2400" dirty="0" smtClean="0">
                <a:solidFill>
                  <a:schemeClr val="accent1"/>
                </a:solidFill>
              </a:rPr>
              <a:t>Biology, Genetics and Treatment of Cancer</a:t>
            </a:r>
          </a:p>
          <a:p>
            <a:pPr marL="342900" indent="-342900">
              <a:buFont typeface="Arial" panose="020B0604020202020204" pitchFamily="34" charset="0"/>
              <a:buChar char="•"/>
            </a:pPr>
            <a:r>
              <a:rPr lang="en-GB" sz="2400" dirty="0" smtClean="0">
                <a:solidFill>
                  <a:schemeClr val="accent1"/>
                </a:solidFill>
              </a:rPr>
              <a:t>Cellular Pathology </a:t>
            </a:r>
          </a:p>
          <a:p>
            <a:pPr marL="342900" indent="-342900">
              <a:buFont typeface="Arial" panose="020B0604020202020204" pitchFamily="34" charset="0"/>
              <a:buChar char="•"/>
            </a:pPr>
            <a:r>
              <a:rPr lang="en-GB" sz="2400" dirty="0" smtClean="0">
                <a:solidFill>
                  <a:schemeClr val="accent1"/>
                </a:solidFill>
              </a:rPr>
              <a:t>Endocrine Disorders</a:t>
            </a:r>
          </a:p>
          <a:p>
            <a:pPr marL="342900" indent="-342900">
              <a:buFont typeface="Arial" panose="020B0604020202020204" pitchFamily="34" charset="0"/>
              <a:buChar char="•"/>
            </a:pPr>
            <a:r>
              <a:rPr lang="en-GB" sz="2400" dirty="0" smtClean="0">
                <a:solidFill>
                  <a:schemeClr val="accent1"/>
                </a:solidFill>
              </a:rPr>
              <a:t>Genomic Medicine</a:t>
            </a:r>
          </a:p>
          <a:p>
            <a:pPr marL="342900" indent="-342900">
              <a:buFont typeface="Arial" panose="020B0604020202020204" pitchFamily="34" charset="0"/>
              <a:buChar char="•"/>
            </a:pPr>
            <a:r>
              <a:rPr lang="en-GB" sz="2400" dirty="0" smtClean="0">
                <a:solidFill>
                  <a:schemeClr val="accent1"/>
                </a:solidFill>
              </a:rPr>
              <a:t>Medical Immunology</a:t>
            </a:r>
          </a:p>
          <a:p>
            <a:pPr marL="342900" indent="-342900">
              <a:buFont typeface="Arial" panose="020B0604020202020204" pitchFamily="34" charset="0"/>
              <a:buChar char="•"/>
            </a:pPr>
            <a:r>
              <a:rPr lang="en-GB" sz="2400" dirty="0" smtClean="0">
                <a:solidFill>
                  <a:schemeClr val="accent1"/>
                </a:solidFill>
              </a:rPr>
              <a:t>Molecular Pharmacology and Toxicology</a:t>
            </a:r>
            <a:endParaRPr lang="en-GB" sz="2400" dirty="0">
              <a:solidFill>
                <a:schemeClr val="accent1"/>
              </a:solidFill>
            </a:endParaRPr>
          </a:p>
        </p:txBody>
      </p:sp>
    </p:spTree>
    <p:extLst>
      <p:ext uri="{BB962C8B-B14F-4D97-AF65-F5344CB8AC3E}">
        <p14:creationId xmlns:p14="http://schemas.microsoft.com/office/powerpoint/2010/main" val="3236011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Synoptic Exam</a:t>
            </a:r>
            <a:endParaRPr lang="en-GB" sz="3200" dirty="0"/>
          </a:p>
        </p:txBody>
      </p:sp>
      <p:sp>
        <p:nvSpPr>
          <p:cNvPr id="3" name="Content Placeholder 2"/>
          <p:cNvSpPr>
            <a:spLocks noGrp="1"/>
          </p:cNvSpPr>
          <p:nvPr>
            <p:ph idx="1"/>
          </p:nvPr>
        </p:nvSpPr>
        <p:spPr>
          <a:xfrm>
            <a:off x="179512" y="1340768"/>
            <a:ext cx="8316598" cy="4525963"/>
          </a:xfrm>
        </p:spPr>
        <p:txBody>
          <a:bodyPr>
            <a:normAutofit/>
          </a:bodyPr>
          <a:lstStyle/>
          <a:p>
            <a:pPr marL="285750" indent="-285750">
              <a:buFont typeface="Arial" panose="020B0604020202020204" pitchFamily="34" charset="0"/>
              <a:buChar char="•"/>
            </a:pPr>
            <a:r>
              <a:rPr lang="en-GB" sz="2400" dirty="0" smtClean="0">
                <a:solidFill>
                  <a:srgbClr val="00325B"/>
                </a:solidFill>
              </a:rPr>
              <a:t>A seen exam - question released 7 days in advance</a:t>
            </a:r>
          </a:p>
          <a:p>
            <a:pPr marL="285750" indent="-285750">
              <a:buFont typeface="Arial" panose="020B0604020202020204" pitchFamily="34" charset="0"/>
              <a:buChar char="•"/>
            </a:pPr>
            <a:r>
              <a:rPr lang="en-GB" sz="2400" dirty="0" smtClean="0">
                <a:solidFill>
                  <a:srgbClr val="00325B"/>
                </a:solidFill>
              </a:rPr>
              <a:t>At every level, increasing in difficulty and complexity</a:t>
            </a:r>
          </a:p>
          <a:p>
            <a:pPr marL="285750" indent="-285750">
              <a:buFont typeface="Arial" panose="020B0604020202020204" pitchFamily="34" charset="0"/>
              <a:buChar char="•"/>
            </a:pPr>
            <a:r>
              <a:rPr lang="en-GB" sz="2400" dirty="0" smtClean="0">
                <a:solidFill>
                  <a:srgbClr val="00325B"/>
                </a:solidFill>
              </a:rPr>
              <a:t>Expectation that students will: </a:t>
            </a:r>
            <a:endParaRPr lang="en-GB" sz="2400" dirty="0">
              <a:solidFill>
                <a:srgbClr val="00325B"/>
              </a:solidFill>
            </a:endParaRPr>
          </a:p>
          <a:p>
            <a:pPr marL="792163" lvl="2" indent="-342900">
              <a:buFont typeface="Courier New"/>
              <a:buChar char="o"/>
            </a:pPr>
            <a:r>
              <a:rPr lang="en-GB" sz="2400" dirty="0">
                <a:solidFill>
                  <a:srgbClr val="00325B"/>
                </a:solidFill>
              </a:rPr>
              <a:t>i</a:t>
            </a:r>
            <a:r>
              <a:rPr lang="en-GB" sz="2400" dirty="0" smtClean="0">
                <a:solidFill>
                  <a:srgbClr val="00325B"/>
                </a:solidFill>
              </a:rPr>
              <a:t>ntegrate knowledge </a:t>
            </a:r>
            <a:r>
              <a:rPr lang="en-GB" sz="2400" dirty="0">
                <a:solidFill>
                  <a:srgbClr val="00325B"/>
                </a:solidFill>
              </a:rPr>
              <a:t>and information from across the degree </a:t>
            </a:r>
            <a:r>
              <a:rPr lang="en-GB" sz="2400" dirty="0" smtClean="0">
                <a:solidFill>
                  <a:srgbClr val="00325B"/>
                </a:solidFill>
              </a:rPr>
              <a:t>and wider subject area</a:t>
            </a:r>
          </a:p>
          <a:p>
            <a:pPr marL="792163" lvl="2" indent="-342900">
              <a:buFont typeface="Courier New"/>
              <a:buChar char="o"/>
            </a:pPr>
            <a:r>
              <a:rPr lang="en-US" sz="2400" dirty="0" smtClean="0">
                <a:solidFill>
                  <a:srgbClr val="00325B"/>
                </a:solidFill>
              </a:rPr>
              <a:t>show </a:t>
            </a:r>
            <a:r>
              <a:rPr lang="en-US" sz="2400" dirty="0">
                <a:solidFill>
                  <a:srgbClr val="00325B"/>
                </a:solidFill>
              </a:rPr>
              <a:t>engagement </a:t>
            </a:r>
            <a:r>
              <a:rPr lang="en-US" sz="2400" dirty="0" smtClean="0">
                <a:solidFill>
                  <a:srgbClr val="00325B"/>
                </a:solidFill>
              </a:rPr>
              <a:t>with, </a:t>
            </a:r>
            <a:r>
              <a:rPr lang="en-US" sz="2400" dirty="0">
                <a:solidFill>
                  <a:srgbClr val="00325B"/>
                </a:solidFill>
              </a:rPr>
              <a:t>and </a:t>
            </a:r>
            <a:r>
              <a:rPr lang="en-US" sz="2400" dirty="0" smtClean="0">
                <a:solidFill>
                  <a:srgbClr val="00325B"/>
                </a:solidFill>
              </a:rPr>
              <a:t>critical </a:t>
            </a:r>
            <a:r>
              <a:rPr lang="en-US" sz="2400" dirty="0">
                <a:solidFill>
                  <a:srgbClr val="00325B"/>
                </a:solidFill>
              </a:rPr>
              <a:t>understanding </a:t>
            </a:r>
            <a:r>
              <a:rPr lang="en-US" sz="2400" dirty="0" smtClean="0">
                <a:solidFill>
                  <a:srgbClr val="00325B"/>
                </a:solidFill>
              </a:rPr>
              <a:t>of, </a:t>
            </a:r>
            <a:r>
              <a:rPr lang="en-US" sz="2400" dirty="0">
                <a:solidFill>
                  <a:srgbClr val="00325B"/>
                </a:solidFill>
              </a:rPr>
              <a:t>the primary academic </a:t>
            </a:r>
            <a:r>
              <a:rPr lang="en-US" sz="2400" dirty="0" smtClean="0">
                <a:solidFill>
                  <a:srgbClr val="00325B"/>
                </a:solidFill>
              </a:rPr>
              <a:t>literature</a:t>
            </a:r>
          </a:p>
          <a:p>
            <a:pPr marL="792163" lvl="2" indent="-342900">
              <a:buFont typeface="Courier New"/>
              <a:buChar char="o"/>
            </a:pPr>
            <a:r>
              <a:rPr lang="en-US" sz="2400" dirty="0" smtClean="0">
                <a:solidFill>
                  <a:srgbClr val="00325B"/>
                </a:solidFill>
              </a:rPr>
              <a:t>demonstrate understanding of relevant ethical issues</a:t>
            </a:r>
            <a:endParaRPr lang="en-GB" sz="2400" dirty="0">
              <a:solidFill>
                <a:srgbClr val="00325B"/>
              </a:solidFill>
            </a:endParaRPr>
          </a:p>
        </p:txBody>
      </p:sp>
      <p:sp>
        <p:nvSpPr>
          <p:cNvPr id="6" name="Slide Number Placeholder 5"/>
          <p:cNvSpPr>
            <a:spLocks noGrp="1"/>
          </p:cNvSpPr>
          <p:nvPr>
            <p:ph type="sldNum" sz="quarter" idx="12"/>
          </p:nvPr>
        </p:nvSpPr>
        <p:spPr/>
        <p:txBody>
          <a:bodyPr/>
          <a:lstStyle/>
          <a:p>
            <a:fld id="{786194A1-5B28-41B4-A256-7AB656992733}" type="slidenum">
              <a:rPr lang="en-GB" smtClean="0"/>
              <a:t>39</a:t>
            </a:fld>
            <a:endParaRPr lang="en-GB" dirty="0"/>
          </a:p>
        </p:txBody>
      </p:sp>
    </p:spTree>
    <p:extLst>
      <p:ext uri="{BB962C8B-B14F-4D97-AF65-F5344CB8AC3E}">
        <p14:creationId xmlns:p14="http://schemas.microsoft.com/office/powerpoint/2010/main" val="278595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Integrated Programme Assessment (IPA): </a:t>
            </a:r>
            <a:r>
              <a:rPr lang="en-GB" sz="3200" dirty="0">
                <a:solidFill>
                  <a:schemeClr val="accent2"/>
                </a:solidFill>
              </a:rPr>
              <a:t>T</a:t>
            </a:r>
            <a:r>
              <a:rPr lang="en-GB" sz="3200" dirty="0" smtClean="0">
                <a:solidFill>
                  <a:schemeClr val="accent2"/>
                </a:solidFill>
              </a:rPr>
              <a:t>eaching and Assessment uncoupled</a:t>
            </a:r>
            <a:endParaRPr lang="en-GB" sz="3200" dirty="0">
              <a:solidFill>
                <a:schemeClr val="accent2"/>
              </a:solidFill>
            </a:endParaRPr>
          </a:p>
        </p:txBody>
      </p:sp>
      <p:sp>
        <p:nvSpPr>
          <p:cNvPr id="5" name="Slide Number Placeholder 4"/>
          <p:cNvSpPr>
            <a:spLocks noGrp="1"/>
          </p:cNvSpPr>
          <p:nvPr>
            <p:ph type="sldNum" sz="quarter" idx="12"/>
          </p:nvPr>
        </p:nvSpPr>
        <p:spPr/>
        <p:txBody>
          <a:bodyPr/>
          <a:lstStyle/>
          <a:p>
            <a:fld id="{786194A1-5B28-41B4-A256-7AB656992733}" type="slidenum">
              <a:rPr lang="en-GB" smtClean="0"/>
              <a:t>4</a:t>
            </a:fld>
            <a:endParaRPr lang="en-GB"/>
          </a:p>
        </p:txBody>
      </p:sp>
      <p:sp>
        <p:nvSpPr>
          <p:cNvPr id="3" name="Rectangle 2"/>
          <p:cNvSpPr/>
          <p:nvPr/>
        </p:nvSpPr>
        <p:spPr>
          <a:xfrm>
            <a:off x="683568" y="4797152"/>
            <a:ext cx="7560840" cy="1200329"/>
          </a:xfrm>
          <a:prstGeom prst="rect">
            <a:avLst/>
          </a:prstGeom>
          <a:ln w="38100" cmpd="sng">
            <a:solidFill>
              <a:schemeClr val="accent2"/>
            </a:solidFill>
          </a:ln>
        </p:spPr>
        <p:txBody>
          <a:bodyPr wrap="square">
            <a:spAutoFit/>
          </a:bodyPr>
          <a:lstStyle/>
          <a:p>
            <a:pPr algn="ctr" eaLnBrk="0" hangingPunct="0">
              <a:spcBef>
                <a:spcPct val="50000"/>
              </a:spcBef>
            </a:pPr>
            <a:r>
              <a:rPr lang="en-GB" sz="2400" b="1" i="1" dirty="0" smtClean="0">
                <a:solidFill>
                  <a:srgbClr val="00325B"/>
                </a:solidFill>
              </a:rPr>
              <a:t>Separating study </a:t>
            </a:r>
            <a:r>
              <a:rPr lang="en-GB" sz="2400" b="1" i="1" dirty="0">
                <a:solidFill>
                  <a:srgbClr val="00325B"/>
                </a:solidFill>
              </a:rPr>
              <a:t>and assessment reflects real life </a:t>
            </a:r>
            <a:r>
              <a:rPr lang="mr-IN" sz="2400" b="1" i="1" dirty="0">
                <a:solidFill>
                  <a:srgbClr val="00325B"/>
                </a:solidFill>
              </a:rPr>
              <a:t>–</a:t>
            </a:r>
            <a:r>
              <a:rPr lang="en-GB" sz="2400" b="1" i="1" dirty="0">
                <a:solidFill>
                  <a:srgbClr val="00325B"/>
                </a:solidFill>
              </a:rPr>
              <a:t> </a:t>
            </a:r>
            <a:r>
              <a:rPr lang="en-GB" sz="2400" b="1" i="1" dirty="0" smtClean="0">
                <a:solidFill>
                  <a:srgbClr val="00325B"/>
                </a:solidFill>
              </a:rPr>
              <a:t>we </a:t>
            </a:r>
            <a:r>
              <a:rPr lang="en-GB" sz="2400" b="1" i="1" dirty="0">
                <a:solidFill>
                  <a:srgbClr val="00325B"/>
                </a:solidFill>
              </a:rPr>
              <a:t>integrate information from many sources to solve a problem</a:t>
            </a:r>
            <a:endParaRPr lang="en-US" sz="2400" b="1" i="1" dirty="0">
              <a:solidFill>
                <a:srgbClr val="00325B"/>
              </a:solidFill>
              <a:latin typeface="Calibri" panose="020F0502020204030204" pitchFamily="34" charset="0"/>
            </a:endParaRPr>
          </a:p>
        </p:txBody>
      </p:sp>
      <p:sp>
        <p:nvSpPr>
          <p:cNvPr id="32" name="Down Arrow 31"/>
          <p:cNvSpPr/>
          <p:nvPr/>
        </p:nvSpPr>
        <p:spPr>
          <a:xfrm>
            <a:off x="4283968" y="2780928"/>
            <a:ext cx="360040"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1115616" y="1628800"/>
            <a:ext cx="6696744" cy="1008112"/>
            <a:chOff x="1115616" y="1628800"/>
            <a:chExt cx="6696744" cy="1008112"/>
          </a:xfrm>
        </p:grpSpPr>
        <p:sp>
          <p:nvSpPr>
            <p:cNvPr id="4" name="Rectangle 3"/>
            <p:cNvSpPr/>
            <p:nvPr/>
          </p:nvSpPr>
          <p:spPr>
            <a:xfrm>
              <a:off x="1115616" y="1628800"/>
              <a:ext cx="1224136" cy="10081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483768" y="1628800"/>
              <a:ext cx="1224136" cy="10081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51920" y="1628800"/>
              <a:ext cx="1224136" cy="10081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220072" y="1628800"/>
              <a:ext cx="1224136" cy="10081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588224" y="1628800"/>
              <a:ext cx="1224136" cy="10081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115616" y="2276872"/>
              <a:ext cx="122413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8" name="Rectangle 27"/>
            <p:cNvSpPr/>
            <p:nvPr/>
          </p:nvSpPr>
          <p:spPr>
            <a:xfrm>
              <a:off x="2483768" y="2276872"/>
              <a:ext cx="122413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9" name="Rectangle 28"/>
            <p:cNvSpPr/>
            <p:nvPr/>
          </p:nvSpPr>
          <p:spPr>
            <a:xfrm>
              <a:off x="3851920" y="2276872"/>
              <a:ext cx="122413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0" name="Rectangle 29"/>
            <p:cNvSpPr/>
            <p:nvPr/>
          </p:nvSpPr>
          <p:spPr>
            <a:xfrm>
              <a:off x="5220072" y="2276872"/>
              <a:ext cx="122413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1" name="Rectangle 30"/>
            <p:cNvSpPr/>
            <p:nvPr/>
          </p:nvSpPr>
          <p:spPr>
            <a:xfrm>
              <a:off x="6588224" y="2276872"/>
              <a:ext cx="122413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41" name="TextBox 40"/>
            <p:cNvSpPr txBox="1"/>
            <p:nvPr/>
          </p:nvSpPr>
          <p:spPr>
            <a:xfrm>
              <a:off x="7025003" y="1761567"/>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44" name="TextBox 43"/>
            <p:cNvSpPr txBox="1"/>
            <p:nvPr/>
          </p:nvSpPr>
          <p:spPr>
            <a:xfrm>
              <a:off x="1557467" y="1795264"/>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45" name="TextBox 44"/>
            <p:cNvSpPr txBox="1"/>
            <p:nvPr/>
          </p:nvSpPr>
          <p:spPr>
            <a:xfrm>
              <a:off x="5660299" y="1783579"/>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46" name="TextBox 45"/>
            <p:cNvSpPr txBox="1"/>
            <p:nvPr/>
          </p:nvSpPr>
          <p:spPr>
            <a:xfrm>
              <a:off x="4283968" y="1763524"/>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47" name="TextBox 46"/>
            <p:cNvSpPr txBox="1"/>
            <p:nvPr/>
          </p:nvSpPr>
          <p:spPr>
            <a:xfrm>
              <a:off x="2887620" y="1783579"/>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grpSp>
      <p:grpSp>
        <p:nvGrpSpPr>
          <p:cNvPr id="8" name="Group 7"/>
          <p:cNvGrpSpPr/>
          <p:nvPr/>
        </p:nvGrpSpPr>
        <p:grpSpPr>
          <a:xfrm>
            <a:off x="1115616" y="3212976"/>
            <a:ext cx="6696744" cy="1224136"/>
            <a:chOff x="1115616" y="3212976"/>
            <a:chExt cx="6696744" cy="1224136"/>
          </a:xfrm>
        </p:grpSpPr>
        <p:sp>
          <p:nvSpPr>
            <p:cNvPr id="11" name="Rectangle 10"/>
            <p:cNvSpPr/>
            <p:nvPr/>
          </p:nvSpPr>
          <p:spPr>
            <a:xfrm>
              <a:off x="2483768" y="3212976"/>
              <a:ext cx="1224136" cy="79208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115616" y="3212976"/>
              <a:ext cx="1224136" cy="79208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851920" y="3212976"/>
              <a:ext cx="1224136" cy="79208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220072" y="3212976"/>
              <a:ext cx="1224136" cy="79208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588224" y="3212976"/>
              <a:ext cx="1224136" cy="79208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115616" y="4077072"/>
              <a:ext cx="194421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4" name="Rectangle 23"/>
            <p:cNvSpPr/>
            <p:nvPr/>
          </p:nvSpPr>
          <p:spPr>
            <a:xfrm>
              <a:off x="3167844" y="4077072"/>
              <a:ext cx="266429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5" name="Rectangle 24"/>
            <p:cNvSpPr/>
            <p:nvPr/>
          </p:nvSpPr>
          <p:spPr>
            <a:xfrm>
              <a:off x="5868144" y="4077072"/>
              <a:ext cx="1944216" cy="3600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48" name="TextBox 47"/>
            <p:cNvSpPr txBox="1"/>
            <p:nvPr/>
          </p:nvSpPr>
          <p:spPr>
            <a:xfrm>
              <a:off x="7025003" y="3424354"/>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49" name="TextBox 48"/>
            <p:cNvSpPr txBox="1"/>
            <p:nvPr/>
          </p:nvSpPr>
          <p:spPr>
            <a:xfrm>
              <a:off x="5660299" y="3426282"/>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50" name="TextBox 49"/>
            <p:cNvSpPr txBox="1"/>
            <p:nvPr/>
          </p:nvSpPr>
          <p:spPr>
            <a:xfrm>
              <a:off x="4272225" y="3435792"/>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51" name="TextBox 50"/>
            <p:cNvSpPr txBox="1"/>
            <p:nvPr/>
          </p:nvSpPr>
          <p:spPr>
            <a:xfrm>
              <a:off x="2922150" y="3424354"/>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52" name="TextBox 51"/>
            <p:cNvSpPr txBox="1"/>
            <p:nvPr/>
          </p:nvSpPr>
          <p:spPr>
            <a:xfrm>
              <a:off x="1557467" y="3424354"/>
              <a:ext cx="612068"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grpSp>
      <p:sp>
        <p:nvSpPr>
          <p:cNvPr id="6" name="TextBox 5"/>
          <p:cNvSpPr txBox="1"/>
          <p:nvPr/>
        </p:nvSpPr>
        <p:spPr>
          <a:xfrm>
            <a:off x="107504" y="1792446"/>
            <a:ext cx="992579" cy="369332"/>
          </a:xfrm>
          <a:prstGeom prst="rect">
            <a:avLst/>
          </a:prstGeom>
          <a:noFill/>
        </p:spPr>
        <p:txBody>
          <a:bodyPr wrap="none" rtlCol="0">
            <a:spAutoFit/>
          </a:bodyPr>
          <a:lstStyle/>
          <a:p>
            <a:r>
              <a:rPr lang="en-GB" b="1" dirty="0" smtClean="0">
                <a:solidFill>
                  <a:schemeClr val="accent1"/>
                </a:solidFill>
              </a:rPr>
              <a:t>Module</a:t>
            </a:r>
            <a:endParaRPr lang="en-GB" b="1" dirty="0">
              <a:solidFill>
                <a:schemeClr val="accent1"/>
              </a:solidFill>
            </a:endParaRPr>
          </a:p>
        </p:txBody>
      </p:sp>
    </p:spTree>
    <p:extLst>
      <p:ext uri="{BB962C8B-B14F-4D97-AF65-F5344CB8AC3E}">
        <p14:creationId xmlns:p14="http://schemas.microsoft.com/office/powerpoint/2010/main" val="316482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287016"/>
          </a:xfrm>
        </p:spPr>
        <p:txBody>
          <a:bodyPr>
            <a:normAutofit fontScale="90000"/>
          </a:bodyPr>
          <a:lstStyle/>
          <a:p>
            <a:pPr algn="ctr">
              <a:lnSpc>
                <a:spcPct val="150000"/>
              </a:lnSpc>
            </a:pP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Main Challenge = Main Strength</a:t>
            </a:r>
            <a:br>
              <a:rPr lang="en-US" sz="3200" dirty="0" smtClean="0"/>
            </a:br>
            <a:r>
              <a:rPr lang="en-US" sz="3200" dirty="0"/>
              <a:t/>
            </a:r>
            <a:br>
              <a:rPr lang="en-US" sz="3200" dirty="0"/>
            </a:br>
            <a:r>
              <a:rPr lang="en-US" sz="3200" dirty="0" smtClean="0">
                <a:solidFill>
                  <a:schemeClr val="accent2"/>
                </a:solidFill>
              </a:rPr>
              <a:t>Collegial </a:t>
            </a:r>
            <a:r>
              <a:rPr lang="en-US" sz="3200" dirty="0">
                <a:solidFill>
                  <a:schemeClr val="accent2"/>
                </a:solidFill>
              </a:rPr>
              <a:t>and team-based approach</a:t>
            </a:r>
            <a:r>
              <a:rPr lang="en-US" sz="3200" dirty="0">
                <a:solidFill>
                  <a:srgbClr val="00325B"/>
                </a:solidFill>
              </a:rPr>
              <a:t/>
            </a:r>
            <a:br>
              <a:rPr lang="en-US" sz="3200" dirty="0">
                <a:solidFill>
                  <a:srgbClr val="00325B"/>
                </a:solidFill>
              </a:rPr>
            </a:br>
            <a:endParaRPr lang="en-US"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40</a:t>
            </a:fld>
            <a:endParaRPr lang="en-GB"/>
          </a:p>
        </p:txBody>
      </p:sp>
      <p:pic>
        <p:nvPicPr>
          <p:cNvPr id="7" name="Picture 3" descr="C:\Users\blsrmmr\AppData\Local\Microsoft\Windows\Temporary Internet Files\Content.Outlook\8G3WH9CS\Biosciences team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60648"/>
            <a:ext cx="3734482"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2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Building a successful team</a:t>
            </a:r>
            <a:endParaRPr lang="en-US" dirty="0"/>
          </a:p>
        </p:txBody>
      </p:sp>
      <p:sp>
        <p:nvSpPr>
          <p:cNvPr id="3" name="Content Placeholder 2"/>
          <p:cNvSpPr>
            <a:spLocks noGrp="1"/>
          </p:cNvSpPr>
          <p:nvPr>
            <p:ph idx="1"/>
          </p:nvPr>
        </p:nvSpPr>
        <p:spPr/>
        <p:txBody>
          <a:bodyPr/>
          <a:lstStyle/>
          <a:p>
            <a:r>
              <a:rPr lang="en-US" sz="2000" b="1" dirty="0" smtClean="0"/>
              <a:t>Who is needed?</a:t>
            </a:r>
          </a:p>
          <a:p>
            <a:pPr marL="342900" indent="-342900">
              <a:buFont typeface="Arial"/>
              <a:buChar char="•"/>
            </a:pPr>
            <a:r>
              <a:rPr lang="en-US" sz="2000" dirty="0" smtClean="0"/>
              <a:t>Students</a:t>
            </a:r>
          </a:p>
          <a:p>
            <a:pPr marL="342900" indent="-342900">
              <a:buFont typeface="Arial"/>
              <a:buChar char="•"/>
            </a:pPr>
            <a:r>
              <a:rPr lang="en-US" sz="2000" dirty="0" smtClean="0"/>
              <a:t>Staff</a:t>
            </a:r>
          </a:p>
          <a:p>
            <a:pPr marL="342900" indent="-342900">
              <a:buFont typeface="Arial"/>
              <a:buChar char="•"/>
            </a:pPr>
            <a:r>
              <a:rPr lang="en-US" sz="2000" dirty="0" smtClean="0"/>
              <a:t>Experts in </a:t>
            </a:r>
            <a:r>
              <a:rPr lang="en-US" sz="2000" dirty="0" err="1" smtClean="0"/>
              <a:t>Programme</a:t>
            </a:r>
            <a:r>
              <a:rPr lang="en-US" sz="2000" dirty="0" smtClean="0"/>
              <a:t> Design</a:t>
            </a:r>
          </a:p>
          <a:p>
            <a:pPr marL="342900" indent="-342900">
              <a:buFont typeface="Arial"/>
              <a:buChar char="•"/>
            </a:pPr>
            <a:r>
              <a:rPr lang="en-US" sz="2000" dirty="0" smtClean="0"/>
              <a:t>Taught </a:t>
            </a:r>
            <a:r>
              <a:rPr lang="en-US" sz="2000" dirty="0" err="1" smtClean="0"/>
              <a:t>Programmes</a:t>
            </a:r>
            <a:r>
              <a:rPr lang="en-US" sz="2000" dirty="0" smtClean="0"/>
              <a:t> Office</a:t>
            </a:r>
          </a:p>
          <a:p>
            <a:endParaRPr lang="en-US" dirty="0"/>
          </a:p>
        </p:txBody>
      </p:sp>
      <p:sp>
        <p:nvSpPr>
          <p:cNvPr id="4" name="Date Placeholder 3"/>
          <p:cNvSpPr>
            <a:spLocks noGrp="1"/>
          </p:cNvSpPr>
          <p:nvPr>
            <p:ph type="dt" sz="half" idx="10"/>
          </p:nvPr>
        </p:nvSpPr>
        <p:spPr/>
        <p:txBody>
          <a:bodyPr/>
          <a:lstStyle/>
          <a:p>
            <a:fld id="{79F2AF39-F53C-4E00-924A-075C5FABD984}" type="datetime4">
              <a:rPr lang="en-GB" smtClean="0"/>
              <a:t>06 June 2018</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41</a:t>
            </a:fld>
            <a:endParaRPr lang="en-GB"/>
          </a:p>
        </p:txBody>
      </p:sp>
    </p:spTree>
    <p:extLst>
      <p:ext uri="{BB962C8B-B14F-4D97-AF65-F5344CB8AC3E}">
        <p14:creationId xmlns:p14="http://schemas.microsoft.com/office/powerpoint/2010/main" val="724294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287016"/>
          </a:xfrm>
        </p:spPr>
        <p:txBody>
          <a:bodyPr>
            <a:normAutofit fontScale="90000"/>
          </a:bodyPr>
          <a:lstStyle/>
          <a:p>
            <a:pPr>
              <a:lnSpc>
                <a:spcPct val="150000"/>
              </a:lnSpc>
            </a:pPr>
            <a:r>
              <a:rPr lang="en-US" sz="3200" dirty="0" smtClean="0"/>
              <a:t>Main Challenge -</a:t>
            </a:r>
            <a:br>
              <a:rPr lang="en-US" sz="3200" dirty="0" smtClean="0"/>
            </a:br>
            <a:r>
              <a:rPr lang="en-US" sz="3200" dirty="0" smtClean="0"/>
              <a:t>	</a:t>
            </a:r>
            <a:r>
              <a:rPr lang="en-US" sz="3200" dirty="0" smtClean="0">
                <a:solidFill>
                  <a:srgbClr val="00325B"/>
                </a:solidFill>
              </a:rPr>
              <a:t>Collegial </a:t>
            </a:r>
            <a:r>
              <a:rPr lang="en-US" sz="3200" dirty="0">
                <a:solidFill>
                  <a:srgbClr val="00325B"/>
                </a:solidFill>
              </a:rPr>
              <a:t>and team-based approach</a:t>
            </a:r>
            <a:br>
              <a:rPr lang="en-US" sz="3200" dirty="0">
                <a:solidFill>
                  <a:srgbClr val="00325B"/>
                </a:solidFill>
              </a:rPr>
            </a:br>
            <a:endParaRPr lang="en-US" sz="3200" dirty="0"/>
          </a:p>
        </p:txBody>
      </p:sp>
      <p:sp>
        <p:nvSpPr>
          <p:cNvPr id="3" name="Content Placeholder 2"/>
          <p:cNvSpPr>
            <a:spLocks noGrp="1"/>
          </p:cNvSpPr>
          <p:nvPr>
            <p:ph idx="1"/>
          </p:nvPr>
        </p:nvSpPr>
        <p:spPr>
          <a:xfrm>
            <a:off x="251520" y="1844824"/>
            <a:ext cx="8316598" cy="4525963"/>
          </a:xfrm>
        </p:spPr>
        <p:txBody>
          <a:bodyPr>
            <a:normAutofit/>
          </a:bodyPr>
          <a:lstStyle/>
          <a:p>
            <a:pPr marL="342900" indent="-342900">
              <a:buFont typeface="Arial"/>
              <a:buChar char="•"/>
            </a:pPr>
            <a:r>
              <a:rPr lang="en-US" sz="2400" dirty="0" smtClean="0">
                <a:solidFill>
                  <a:srgbClr val="00325B"/>
                </a:solidFill>
              </a:rPr>
              <a:t>Overcoming </a:t>
            </a:r>
            <a:r>
              <a:rPr lang="en-US" sz="2400" i="1" dirty="0" smtClean="0">
                <a:solidFill>
                  <a:srgbClr val="00325B"/>
                </a:solidFill>
              </a:rPr>
              <a:t>“You’re messing with MY module”</a:t>
            </a:r>
          </a:p>
          <a:p>
            <a:pPr marL="342900" indent="-342900">
              <a:buFont typeface="Arial"/>
              <a:buChar char="•"/>
            </a:pPr>
            <a:endParaRPr lang="en-US" sz="2400" i="1" dirty="0">
              <a:solidFill>
                <a:srgbClr val="00325B"/>
              </a:solidFill>
            </a:endParaRPr>
          </a:p>
          <a:p>
            <a:pPr marL="342900" indent="-342900">
              <a:buFont typeface="Arial"/>
              <a:buChar char="•"/>
            </a:pPr>
            <a:r>
              <a:rPr lang="en-US" sz="2400" dirty="0">
                <a:solidFill>
                  <a:srgbClr val="00325B"/>
                </a:solidFill>
              </a:rPr>
              <a:t>Staff need to know more about what (and how) colleagues teach</a:t>
            </a:r>
          </a:p>
          <a:p>
            <a:pPr marL="342900" indent="-342900">
              <a:buFont typeface="Arial"/>
              <a:buChar char="•"/>
            </a:pPr>
            <a:r>
              <a:rPr lang="en-US" sz="2400" dirty="0" smtClean="0">
                <a:solidFill>
                  <a:srgbClr val="00325B"/>
                </a:solidFill>
              </a:rPr>
              <a:t>Multiple markers for each </a:t>
            </a:r>
            <a:r>
              <a:rPr lang="en-US" sz="2400" dirty="0">
                <a:solidFill>
                  <a:srgbClr val="00325B"/>
                </a:solidFill>
              </a:rPr>
              <a:t>assessment </a:t>
            </a:r>
            <a:r>
              <a:rPr lang="en-US" sz="2400" dirty="0" smtClean="0">
                <a:solidFill>
                  <a:srgbClr val="00325B"/>
                </a:solidFill>
              </a:rPr>
              <a:t>requires thorough moderation </a:t>
            </a:r>
          </a:p>
          <a:p>
            <a:pPr marL="342900" indent="-342900">
              <a:buFont typeface="Arial"/>
              <a:buChar char="•"/>
            </a:pPr>
            <a:r>
              <a:rPr lang="en-US" sz="2400" dirty="0" smtClean="0">
                <a:solidFill>
                  <a:srgbClr val="00325B"/>
                </a:solidFill>
              </a:rPr>
              <a:t>Need to be creative with synoptic assessment</a:t>
            </a:r>
          </a:p>
          <a:p>
            <a:pPr marL="342900" indent="-342900">
              <a:buFont typeface="Arial"/>
              <a:buChar char="•"/>
            </a:pPr>
            <a:endParaRPr lang="en-US" sz="2400" dirty="0" smtClean="0">
              <a:solidFill>
                <a:srgbClr val="00325B"/>
              </a:solidFill>
            </a:endParaRPr>
          </a:p>
          <a:p>
            <a:pPr marL="342900" indent="-342900">
              <a:buFont typeface="Arial"/>
              <a:buChar char="•"/>
            </a:pPr>
            <a:r>
              <a:rPr lang="en-US" sz="2400" dirty="0" smtClean="0">
                <a:solidFill>
                  <a:srgbClr val="00325B"/>
                </a:solidFill>
              </a:rPr>
              <a:t>Weaker </a:t>
            </a:r>
            <a:r>
              <a:rPr lang="en-US" sz="2400" dirty="0">
                <a:solidFill>
                  <a:srgbClr val="00325B"/>
                </a:solidFill>
              </a:rPr>
              <a:t>areas are </a:t>
            </a:r>
            <a:r>
              <a:rPr lang="en-US" sz="2400" dirty="0" smtClean="0">
                <a:solidFill>
                  <a:srgbClr val="00325B"/>
                </a:solidFill>
              </a:rPr>
              <a:t>exposed (exam only blocks)</a:t>
            </a:r>
            <a:endParaRPr lang="en-US" sz="2400" dirty="0">
              <a:solidFill>
                <a:srgbClr val="00325B"/>
              </a:solidFill>
            </a:endParaRPr>
          </a:p>
          <a:p>
            <a:endParaRPr lang="en-US" dirty="0"/>
          </a:p>
        </p:txBody>
      </p:sp>
      <p:sp>
        <p:nvSpPr>
          <p:cNvPr id="6" name="Slide Number Placeholder 5"/>
          <p:cNvSpPr>
            <a:spLocks noGrp="1"/>
          </p:cNvSpPr>
          <p:nvPr>
            <p:ph type="sldNum" sz="quarter" idx="12"/>
          </p:nvPr>
        </p:nvSpPr>
        <p:spPr/>
        <p:txBody>
          <a:bodyPr/>
          <a:lstStyle/>
          <a:p>
            <a:fld id="{786194A1-5B28-41B4-A256-7AB656992733}" type="slidenum">
              <a:rPr lang="en-GB" smtClean="0"/>
              <a:t>42</a:t>
            </a:fld>
            <a:endParaRPr lang="en-GB"/>
          </a:p>
        </p:txBody>
      </p:sp>
    </p:spTree>
    <p:extLst>
      <p:ext uri="{BB962C8B-B14F-4D97-AF65-F5344CB8AC3E}">
        <p14:creationId xmlns:p14="http://schemas.microsoft.com/office/powerpoint/2010/main" val="180474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316598" cy="710952"/>
          </a:xfrm>
        </p:spPr>
        <p:txBody>
          <a:bodyPr>
            <a:normAutofit/>
          </a:bodyPr>
          <a:lstStyle/>
          <a:p>
            <a:r>
              <a:rPr lang="en-US" sz="3200" dirty="0" smtClean="0"/>
              <a:t>Benefits</a:t>
            </a:r>
            <a:endParaRPr lang="en-GB" sz="3200" dirty="0"/>
          </a:p>
        </p:txBody>
      </p:sp>
      <p:sp>
        <p:nvSpPr>
          <p:cNvPr id="3" name="Content Placeholder 2"/>
          <p:cNvSpPr>
            <a:spLocks noGrp="1"/>
          </p:cNvSpPr>
          <p:nvPr>
            <p:ph idx="1"/>
          </p:nvPr>
        </p:nvSpPr>
        <p:spPr>
          <a:xfrm>
            <a:off x="467544" y="980728"/>
            <a:ext cx="4104456" cy="3024336"/>
          </a:xfrm>
          <a:ln>
            <a:solidFill>
              <a:schemeClr val="accent2"/>
            </a:solidFill>
          </a:ln>
        </p:spPr>
        <p:txBody>
          <a:bodyPr>
            <a:normAutofit/>
          </a:bodyPr>
          <a:lstStyle/>
          <a:p>
            <a:r>
              <a:rPr lang="en-US" sz="2400" b="1" u="sng" dirty="0" smtClean="0">
                <a:solidFill>
                  <a:srgbClr val="00325B"/>
                </a:solidFill>
              </a:rPr>
              <a:t>Staff</a:t>
            </a:r>
          </a:p>
          <a:p>
            <a:pPr marL="342900" indent="-342900">
              <a:buFont typeface="Arial" panose="020B0604020202020204" pitchFamily="34" charset="0"/>
              <a:buChar char="•"/>
            </a:pPr>
            <a:r>
              <a:rPr lang="en-US" sz="2400" dirty="0" smtClean="0">
                <a:solidFill>
                  <a:srgbClr val="00325B"/>
                </a:solidFill>
              </a:rPr>
              <a:t>Assessment burden is reduced </a:t>
            </a:r>
          </a:p>
          <a:p>
            <a:pPr marL="342900" indent="-342900">
              <a:buFont typeface="Arial" panose="020B0604020202020204" pitchFamily="34" charset="0"/>
              <a:buChar char="•"/>
            </a:pPr>
            <a:r>
              <a:rPr lang="en-US" sz="2400" dirty="0" smtClean="0">
                <a:solidFill>
                  <a:srgbClr val="00325B"/>
                </a:solidFill>
              </a:rPr>
              <a:t>Marking is shared</a:t>
            </a:r>
            <a:endParaRPr lang="en-US" sz="2400" dirty="0">
              <a:solidFill>
                <a:srgbClr val="00325B"/>
              </a:solidFill>
            </a:endParaRPr>
          </a:p>
          <a:p>
            <a:pPr marL="342900" indent="-342900">
              <a:buFont typeface="Arial" panose="020B0604020202020204" pitchFamily="34" charset="0"/>
              <a:buChar char="•"/>
            </a:pPr>
            <a:r>
              <a:rPr lang="en-US" sz="2400" dirty="0" smtClean="0">
                <a:solidFill>
                  <a:srgbClr val="00325B"/>
                </a:solidFill>
              </a:rPr>
              <a:t>Teaching has become a ‘community property’</a:t>
            </a:r>
          </a:p>
          <a:p>
            <a:endParaRPr lang="en-US" sz="2000" dirty="0">
              <a:solidFill>
                <a:schemeClr val="tx2">
                  <a:lumMod val="50000"/>
                </a:schemeClr>
              </a:solidFill>
            </a:endParaRPr>
          </a:p>
          <a:p>
            <a:endParaRPr lang="en-US" dirty="0"/>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43</a:t>
            </a:fld>
            <a:endParaRPr lang="en-GB" dirty="0"/>
          </a:p>
        </p:txBody>
      </p:sp>
      <p:sp>
        <p:nvSpPr>
          <p:cNvPr id="7" name="Content Placeholder 2"/>
          <p:cNvSpPr txBox="1">
            <a:spLocks/>
          </p:cNvSpPr>
          <p:nvPr/>
        </p:nvSpPr>
        <p:spPr>
          <a:xfrm>
            <a:off x="4572000" y="980728"/>
            <a:ext cx="4032448" cy="3024336"/>
          </a:xfrm>
          <a:prstGeom prst="rect">
            <a:avLst/>
          </a:prstGeom>
          <a:ln>
            <a:solidFill>
              <a:srgbClr val="BE0F34"/>
            </a:solidFill>
          </a:ln>
        </p:spPr>
        <p:txBody>
          <a:bodyPr vert="horz" lIns="91440" tIns="45720" rIns="91440" bIns="45720" rtlCol="0">
            <a:normAutofit lnSpcReduction="10000"/>
          </a:bodyPr>
          <a:lst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u="sng" dirty="0" smtClean="0">
                <a:solidFill>
                  <a:srgbClr val="00325B"/>
                </a:solidFill>
              </a:rPr>
              <a:t>Students</a:t>
            </a:r>
          </a:p>
          <a:p>
            <a:pPr marL="342900" indent="-342900">
              <a:buFont typeface="Arial" panose="020B0604020202020204" pitchFamily="34" charset="0"/>
              <a:buChar char="•"/>
            </a:pPr>
            <a:r>
              <a:rPr lang="en-US" sz="2400" dirty="0" smtClean="0">
                <a:solidFill>
                  <a:srgbClr val="00325B"/>
                </a:solidFill>
              </a:rPr>
              <a:t>Fewer more interesting assessments</a:t>
            </a:r>
          </a:p>
          <a:p>
            <a:pPr marL="342900" indent="-342900">
              <a:buFont typeface="Arial" panose="020B0604020202020204" pitchFamily="34" charset="0"/>
              <a:buChar char="•"/>
            </a:pPr>
            <a:r>
              <a:rPr lang="en-US" sz="2400" dirty="0" smtClean="0">
                <a:solidFill>
                  <a:srgbClr val="00325B"/>
                </a:solidFill>
              </a:rPr>
              <a:t>Formative activities supports learning</a:t>
            </a:r>
          </a:p>
          <a:p>
            <a:pPr marL="342900" indent="-342900">
              <a:buFont typeface="Arial" panose="020B0604020202020204" pitchFamily="34" charset="0"/>
              <a:buChar char="•"/>
            </a:pPr>
            <a:r>
              <a:rPr lang="en-US" sz="2400" dirty="0" err="1" smtClean="0">
                <a:solidFill>
                  <a:srgbClr val="00325B"/>
                </a:solidFill>
              </a:rPr>
              <a:t>Recognise</a:t>
            </a:r>
            <a:r>
              <a:rPr lang="en-US" sz="2400" dirty="0" smtClean="0">
                <a:solidFill>
                  <a:srgbClr val="00325B"/>
                </a:solidFill>
              </a:rPr>
              <a:t> graduate attributes</a:t>
            </a:r>
          </a:p>
          <a:p>
            <a:endParaRPr lang="en-US" sz="2000" dirty="0" smtClean="0">
              <a:solidFill>
                <a:schemeClr val="tx2">
                  <a:lumMod val="50000"/>
                </a:schemeClr>
              </a:solidFill>
            </a:endParaRPr>
          </a:p>
          <a:p>
            <a:endParaRPr lang="en-US" dirty="0" smtClean="0"/>
          </a:p>
          <a:p>
            <a:endParaRPr lang="en-GB" dirty="0"/>
          </a:p>
        </p:txBody>
      </p:sp>
      <p:sp>
        <p:nvSpPr>
          <p:cNvPr id="9" name="Content Placeholder 2"/>
          <p:cNvSpPr txBox="1">
            <a:spLocks/>
          </p:cNvSpPr>
          <p:nvPr/>
        </p:nvSpPr>
        <p:spPr>
          <a:xfrm>
            <a:off x="467544" y="4005064"/>
            <a:ext cx="8136904" cy="2232248"/>
          </a:xfrm>
          <a:prstGeom prst="rect">
            <a:avLst/>
          </a:prstGeom>
          <a:ln>
            <a:solidFill>
              <a:srgbClr val="BE0F34"/>
            </a:solidFill>
          </a:ln>
        </p:spPr>
        <p:txBody>
          <a:bodyPr vert="horz" lIns="91440" tIns="45720" rIns="91440" bIns="45720" rtlCol="0">
            <a:normAutofit fontScale="92500"/>
          </a:bodyPr>
          <a:lst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1913" lvl="4" indent="-342900">
              <a:buFont typeface="Arial" panose="020B0604020202020204" pitchFamily="34" charset="0"/>
              <a:buChar char="•"/>
            </a:pPr>
            <a:r>
              <a:rPr lang="en-US" sz="2400" dirty="0" smtClean="0">
                <a:solidFill>
                  <a:srgbClr val="00325B"/>
                </a:solidFill>
              </a:rPr>
              <a:t>Better students outcomes</a:t>
            </a:r>
          </a:p>
          <a:p>
            <a:pPr marL="1331913" lvl="4" indent="-342900">
              <a:buFont typeface="Arial" panose="020B0604020202020204" pitchFamily="34" charset="0"/>
              <a:buChar char="•"/>
            </a:pPr>
            <a:r>
              <a:rPr lang="en-US" sz="2400" dirty="0" smtClean="0">
                <a:solidFill>
                  <a:srgbClr val="00325B"/>
                </a:solidFill>
              </a:rPr>
              <a:t>Better preparation for employment</a:t>
            </a:r>
          </a:p>
          <a:p>
            <a:pPr marL="1331913" lvl="4" indent="-342900">
              <a:buFont typeface="Arial" panose="020B0604020202020204" pitchFamily="34" charset="0"/>
              <a:buChar char="•"/>
            </a:pPr>
            <a:r>
              <a:rPr lang="en-US" sz="2400" dirty="0" smtClean="0">
                <a:solidFill>
                  <a:srgbClr val="00325B"/>
                </a:solidFill>
              </a:rPr>
              <a:t>Increased student satisfaction</a:t>
            </a:r>
          </a:p>
          <a:p>
            <a:pPr marL="1331913" lvl="4" indent="-342900">
              <a:buFont typeface="Arial" panose="020B0604020202020204" pitchFamily="34" charset="0"/>
              <a:buChar char="•"/>
            </a:pPr>
            <a:r>
              <a:rPr lang="en-US" sz="2400" dirty="0" smtClean="0">
                <a:solidFill>
                  <a:srgbClr val="00325B"/>
                </a:solidFill>
              </a:rPr>
              <a:t>Highlighted as good practice by professional bodies</a:t>
            </a:r>
          </a:p>
          <a:p>
            <a:endParaRPr lang="en-US" dirty="0" smtClean="0"/>
          </a:p>
        </p:txBody>
      </p:sp>
    </p:spTree>
    <p:extLst>
      <p:ext uri="{BB962C8B-B14F-4D97-AF65-F5344CB8AC3E}">
        <p14:creationId xmlns:p14="http://schemas.microsoft.com/office/powerpoint/2010/main" val="2643275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Autofit/>
          </a:bodyPr>
          <a:lstStyle/>
          <a:p>
            <a:r>
              <a:rPr lang="en-GB" i="1" dirty="0" smtClean="0"/>
              <a:t>Stakeholder Perspectives: </a:t>
            </a:r>
            <a:br>
              <a:rPr lang="en-GB" i="1" dirty="0" smtClean="0"/>
            </a:br>
            <a:r>
              <a:rPr lang="en-GB" i="1" dirty="0" smtClean="0"/>
              <a:t>Student Feedback</a:t>
            </a:r>
            <a:endParaRPr lang="en-GB" i="1" dirty="0"/>
          </a:p>
        </p:txBody>
      </p:sp>
      <p:sp>
        <p:nvSpPr>
          <p:cNvPr id="3" name="Content Placeholder 2"/>
          <p:cNvSpPr>
            <a:spLocks noGrp="1"/>
          </p:cNvSpPr>
          <p:nvPr>
            <p:ph idx="1"/>
          </p:nvPr>
        </p:nvSpPr>
        <p:spPr>
          <a:xfrm>
            <a:off x="215842" y="1124744"/>
            <a:ext cx="8316598" cy="5174035"/>
          </a:xfrm>
        </p:spPr>
        <p:txBody>
          <a:bodyPr>
            <a:normAutofit/>
          </a:bodyPr>
          <a:lstStyle/>
          <a:p>
            <a:endParaRPr lang="en-US" sz="2000" dirty="0" smtClean="0"/>
          </a:p>
          <a:p>
            <a:r>
              <a:rPr lang="en-US" sz="2000" dirty="0" smtClean="0"/>
              <a:t>“</a:t>
            </a:r>
            <a:r>
              <a:rPr lang="en-US" sz="2000" i="1" dirty="0"/>
              <a:t>I have to deliver presentations, communicate with clients at face to face meetings, deliver training - all of which require good oral presentation skills and some degree of confidence. </a:t>
            </a:r>
            <a:endParaRPr lang="en-US" sz="2000" i="1" dirty="0" smtClean="0"/>
          </a:p>
          <a:p>
            <a:r>
              <a:rPr lang="en-US" sz="2000" i="1" dirty="0" smtClean="0"/>
              <a:t>Posters </a:t>
            </a:r>
            <a:r>
              <a:rPr lang="en-US" sz="2000" i="1" dirty="0"/>
              <a:t>and presentations are great practice for that, in addition to being good practice at presenting information visually in an easy to read and attractive manner.</a:t>
            </a:r>
            <a:endParaRPr lang="en-GB" sz="2000" dirty="0"/>
          </a:p>
          <a:p>
            <a:r>
              <a:rPr lang="en-US" sz="2000" i="1" dirty="0"/>
              <a:t>Talks and the 'conference style' poster presentations were also really good for developing networking skills, something that's come in really handy being in a client-facing position</a:t>
            </a:r>
            <a:r>
              <a:rPr lang="en-US" sz="2000" dirty="0" smtClean="0"/>
              <a:t>”</a:t>
            </a:r>
            <a:endParaRPr lang="en-GB" sz="2000" dirty="0"/>
          </a:p>
          <a:p>
            <a:r>
              <a:rPr lang="en-GB" dirty="0" smtClean="0"/>
              <a:t>							- (2015 Graduate)</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44</a:t>
            </a:fld>
            <a:endParaRPr lang="en-GB"/>
          </a:p>
        </p:txBody>
      </p:sp>
    </p:spTree>
    <p:extLst>
      <p:ext uri="{BB962C8B-B14F-4D97-AF65-F5344CB8AC3E}">
        <p14:creationId xmlns:p14="http://schemas.microsoft.com/office/powerpoint/2010/main" val="124389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Stakeholder Perspectives: </a:t>
            </a:r>
            <a:r>
              <a:rPr lang="en-GB" i="1" dirty="0" smtClean="0"/>
              <a:t/>
            </a:r>
            <a:br>
              <a:rPr lang="en-GB" i="1" dirty="0" smtClean="0"/>
            </a:br>
            <a:r>
              <a:rPr lang="en-US" i="1" dirty="0" err="1" smtClean="0"/>
              <a:t>PSRB</a:t>
            </a:r>
            <a:r>
              <a:rPr lang="en-US" i="1" dirty="0" smtClean="0"/>
              <a:t>  and Design Panel Comments</a:t>
            </a:r>
            <a:endParaRPr lang="en-US" i="1" dirty="0"/>
          </a:p>
        </p:txBody>
      </p:sp>
      <p:sp>
        <p:nvSpPr>
          <p:cNvPr id="3" name="Content Placeholder 2"/>
          <p:cNvSpPr>
            <a:spLocks noGrp="1"/>
          </p:cNvSpPr>
          <p:nvPr>
            <p:ph idx="1"/>
          </p:nvPr>
        </p:nvSpPr>
        <p:spPr/>
        <p:txBody>
          <a:bodyPr/>
          <a:lstStyle/>
          <a:p>
            <a:pPr marL="342900" indent="-342900">
              <a:buFont typeface="Arial"/>
              <a:buChar char="•"/>
            </a:pPr>
            <a:r>
              <a:rPr lang="en-GB" sz="2000" dirty="0" smtClean="0">
                <a:solidFill>
                  <a:schemeClr val="accent1"/>
                </a:solidFill>
              </a:rPr>
              <a:t>At Accreditation events PSRBs have identified the use of study and assessment blocks as an example of good practice.</a:t>
            </a:r>
          </a:p>
          <a:p>
            <a:r>
              <a:rPr lang="en-GB" sz="2000" dirty="0" smtClean="0">
                <a:solidFill>
                  <a:schemeClr val="accent1"/>
                </a:solidFill>
              </a:rPr>
              <a:t>			- </a:t>
            </a:r>
            <a:r>
              <a:rPr lang="en-GB" dirty="0" smtClean="0">
                <a:solidFill>
                  <a:schemeClr val="accent1"/>
                </a:solidFill>
              </a:rPr>
              <a:t>Royal Society of Biology Accreditation Dec 2014</a:t>
            </a:r>
          </a:p>
          <a:p>
            <a:endParaRPr lang="en-GB" sz="2000" dirty="0">
              <a:solidFill>
                <a:schemeClr val="accent1"/>
              </a:solidFill>
            </a:endParaRPr>
          </a:p>
          <a:p>
            <a:pPr marL="342900" indent="-342900">
              <a:buFont typeface="Arial"/>
              <a:buChar char="•"/>
            </a:pPr>
            <a:r>
              <a:rPr lang="en-GB" sz="2000" dirty="0" smtClean="0">
                <a:solidFill>
                  <a:schemeClr val="accent1"/>
                </a:solidFill>
              </a:rPr>
              <a:t>At </a:t>
            </a:r>
            <a:r>
              <a:rPr lang="en-GB" sz="2000" dirty="0">
                <a:solidFill>
                  <a:schemeClr val="accent1"/>
                </a:solidFill>
              </a:rPr>
              <a:t>re-approval events, this structure has been commended for its flexibility: </a:t>
            </a:r>
          </a:p>
          <a:p>
            <a:pPr algn="ctr"/>
            <a:r>
              <a:rPr lang="en-GB" sz="2000" dirty="0"/>
              <a:t>“</a:t>
            </a:r>
            <a:r>
              <a:rPr lang="en-GB" sz="2000" i="1" dirty="0"/>
              <a:t>the Panel commended a very well thought out and re-designed programme with clear documentation which made excellent use of the new freedom of the programme</a:t>
            </a:r>
            <a:r>
              <a:rPr lang="en-GB" sz="2000" dirty="0"/>
              <a:t>”</a:t>
            </a:r>
            <a:r>
              <a:rPr lang="en-GB" sz="2000" dirty="0" smtClean="0"/>
              <a:t>.</a:t>
            </a:r>
          </a:p>
          <a:p>
            <a:pPr lvl="0"/>
            <a:r>
              <a:rPr lang="en-GB" sz="2000" dirty="0" smtClean="0"/>
              <a:t>				</a:t>
            </a:r>
            <a:r>
              <a:rPr lang="en-GB" dirty="0" smtClean="0">
                <a:solidFill>
                  <a:schemeClr val="accent1"/>
                </a:solidFill>
              </a:rPr>
              <a:t>- Re</a:t>
            </a:r>
            <a:r>
              <a:rPr lang="en-GB" dirty="0">
                <a:solidFill>
                  <a:schemeClr val="accent1"/>
                </a:solidFill>
              </a:rPr>
              <a:t>-approval BSc OT January 2012</a:t>
            </a:r>
          </a:p>
          <a:p>
            <a:endParaRPr lang="en-GB" dirty="0"/>
          </a:p>
          <a:p>
            <a:endParaRPr lang="en-US" dirty="0"/>
          </a:p>
        </p:txBody>
      </p:sp>
      <p:sp>
        <p:nvSpPr>
          <p:cNvPr id="4" name="Date Placeholder 3"/>
          <p:cNvSpPr>
            <a:spLocks noGrp="1"/>
          </p:cNvSpPr>
          <p:nvPr>
            <p:ph type="dt" sz="half" idx="10"/>
          </p:nvPr>
        </p:nvSpPr>
        <p:spPr/>
        <p:txBody>
          <a:bodyPr/>
          <a:lstStyle/>
          <a:p>
            <a:fld id="{79F2AF39-F53C-4E00-924A-075C5FABD984}" type="datetime4">
              <a:rPr lang="en-GB" smtClean="0"/>
              <a:t>06 June 2018</a:t>
            </a:fld>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45</a:t>
            </a:fld>
            <a:endParaRPr lang="en-GB"/>
          </a:p>
        </p:txBody>
      </p:sp>
    </p:spTree>
    <p:extLst>
      <p:ext uri="{BB962C8B-B14F-4D97-AF65-F5344CB8AC3E}">
        <p14:creationId xmlns:p14="http://schemas.microsoft.com/office/powerpoint/2010/main" val="4074173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Stakeholder Perspectives: </a:t>
            </a:r>
            <a:r>
              <a:rPr lang="en-GB" i="1" dirty="0" smtClean="0"/>
              <a:t/>
            </a:r>
            <a:br>
              <a:rPr lang="en-GB" i="1" dirty="0" smtClean="0"/>
            </a:br>
            <a:r>
              <a:rPr lang="en-US" i="1" dirty="0" smtClean="0"/>
              <a:t>External Examiners</a:t>
            </a:r>
            <a:endParaRPr lang="en-US" i="1" dirty="0"/>
          </a:p>
        </p:txBody>
      </p:sp>
      <p:sp>
        <p:nvSpPr>
          <p:cNvPr id="3" name="Content Placeholder 2"/>
          <p:cNvSpPr>
            <a:spLocks noGrp="1"/>
          </p:cNvSpPr>
          <p:nvPr>
            <p:ph idx="1"/>
          </p:nvPr>
        </p:nvSpPr>
        <p:spPr/>
        <p:txBody>
          <a:bodyPr/>
          <a:lstStyle/>
          <a:p>
            <a:r>
              <a:rPr lang="en-GB" sz="2000" dirty="0" smtClean="0">
                <a:solidFill>
                  <a:schemeClr val="accent1"/>
                </a:solidFill>
              </a:rPr>
              <a:t>External </a:t>
            </a:r>
            <a:r>
              <a:rPr lang="en-GB" sz="2000" dirty="0">
                <a:solidFill>
                  <a:schemeClr val="accent1"/>
                </a:solidFill>
              </a:rPr>
              <a:t>Examiners confirm:</a:t>
            </a:r>
          </a:p>
          <a:p>
            <a:r>
              <a:rPr lang="en-GB" sz="2000" dirty="0"/>
              <a:t> </a:t>
            </a:r>
          </a:p>
          <a:p>
            <a:r>
              <a:rPr lang="en-GB" sz="2000" i="1" dirty="0"/>
              <a:t>“the methodology of separating assessment blocks from teaching blocks, should increase the abilities of students to synthesise material and develop critical thinking and should be commended”. </a:t>
            </a:r>
            <a:endParaRPr lang="en-GB" sz="2000" dirty="0"/>
          </a:p>
          <a:p>
            <a:r>
              <a:rPr lang="en-GB" sz="2000" i="1" dirty="0"/>
              <a:t> </a:t>
            </a:r>
            <a:endParaRPr lang="en-GB" sz="2000" dirty="0"/>
          </a:p>
          <a:p>
            <a:r>
              <a:rPr lang="en-GB" sz="2000" dirty="0"/>
              <a:t>“[the synoptic approach allows]</a:t>
            </a:r>
            <a:r>
              <a:rPr lang="en-GB" sz="2000" i="1" dirty="0"/>
              <a:t> students scope to bring together material in such a way that must enhance their overall understanding”. </a:t>
            </a:r>
            <a:endParaRPr lang="en-GB" sz="2000" dirty="0"/>
          </a:p>
          <a:p>
            <a:endParaRPr lang="en-US" dirty="0"/>
          </a:p>
        </p:txBody>
      </p:sp>
      <p:sp>
        <p:nvSpPr>
          <p:cNvPr id="4" name="Date Placeholder 3"/>
          <p:cNvSpPr>
            <a:spLocks noGrp="1"/>
          </p:cNvSpPr>
          <p:nvPr>
            <p:ph type="dt" sz="half" idx="10"/>
          </p:nvPr>
        </p:nvSpPr>
        <p:spPr/>
        <p:txBody>
          <a:bodyPr/>
          <a:lstStyle/>
          <a:p>
            <a:fld id="{79F2AF39-F53C-4E00-924A-075C5FABD984}" type="datetime4">
              <a:rPr lang="en-GB" smtClean="0"/>
              <a:t>06 June 2018</a:t>
            </a:fld>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46</a:t>
            </a:fld>
            <a:endParaRPr lang="en-GB"/>
          </a:p>
        </p:txBody>
      </p:sp>
    </p:spTree>
    <p:extLst>
      <p:ext uri="{BB962C8B-B14F-4D97-AF65-F5344CB8AC3E}">
        <p14:creationId xmlns:p14="http://schemas.microsoft.com/office/powerpoint/2010/main" val="64244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Stakeholder Perspectives:</a:t>
            </a:r>
            <a:r>
              <a:rPr lang="en-US" i="1" dirty="0" smtClean="0"/>
              <a:t/>
            </a:r>
            <a:br>
              <a:rPr lang="en-US" i="1" dirty="0" smtClean="0"/>
            </a:br>
            <a:r>
              <a:rPr lang="en-US" i="1" dirty="0" smtClean="0"/>
              <a:t>Staff Comments</a:t>
            </a:r>
            <a:endParaRPr lang="en-US" i="1" dirty="0"/>
          </a:p>
        </p:txBody>
      </p:sp>
      <p:sp>
        <p:nvSpPr>
          <p:cNvPr id="3" name="Content Placeholder 2"/>
          <p:cNvSpPr>
            <a:spLocks noGrp="1"/>
          </p:cNvSpPr>
          <p:nvPr>
            <p:ph idx="1"/>
          </p:nvPr>
        </p:nvSpPr>
        <p:spPr>
          <a:xfrm>
            <a:off x="251520" y="1340768"/>
            <a:ext cx="8316598" cy="4752528"/>
          </a:xfrm>
        </p:spPr>
        <p:txBody>
          <a:bodyPr>
            <a:normAutofit/>
          </a:bodyPr>
          <a:lstStyle/>
          <a:p>
            <a:pPr algn="just"/>
            <a:r>
              <a:rPr lang="en-GB" sz="2000" i="1" dirty="0" smtClean="0"/>
              <a:t>“My </a:t>
            </a:r>
            <a:r>
              <a:rPr lang="en-GB" sz="2000" i="1" dirty="0"/>
              <a:t>initial reservation with the programme-level learning and assessment strategy for The Division of Biosciences centred on the introduction of non-assessed exercises within the curriculum. For example a number of laboratory assessment were not directly assessed with a formal “linked” assessment.</a:t>
            </a:r>
            <a:endParaRPr lang="en-GB" sz="2000" dirty="0"/>
          </a:p>
          <a:p>
            <a:pPr algn="just"/>
            <a:r>
              <a:rPr lang="en-GB" sz="2000" i="1" dirty="0"/>
              <a:t>However, having seen the strategy operate for a few academic cycles, I am convinced that a programme (rather than modular) level assessment strategy is advantageous because it prevents a silo </a:t>
            </a:r>
            <a:r>
              <a:rPr lang="en-GB" sz="2000" i="1" dirty="0" smtClean="0"/>
              <a:t>approach </a:t>
            </a:r>
            <a:r>
              <a:rPr lang="en-GB" sz="2000" i="1" dirty="0"/>
              <a:t>to learning and encourages students to take a wider view in their learning strategies. It also permits a wider use of synoptic assessments which allows a more effective assessment of student knowledge and skills and allows constructive alignment of learning and </a:t>
            </a:r>
            <a:r>
              <a:rPr lang="en-GB" sz="2000" i="1" dirty="0" smtClean="0"/>
              <a:t>assessment”</a:t>
            </a:r>
          </a:p>
          <a:p>
            <a:pPr algn="just"/>
            <a:endParaRPr lang="en-GB" i="1" dirty="0"/>
          </a:p>
          <a:p>
            <a:pPr algn="just"/>
            <a:r>
              <a:rPr lang="en-GB" i="1" dirty="0" smtClean="0"/>
              <a:t>						- Former Staff Member</a:t>
            </a:r>
            <a:endParaRPr lang="en-GB" dirty="0"/>
          </a:p>
        </p:txBody>
      </p:sp>
      <p:sp>
        <p:nvSpPr>
          <p:cNvPr id="4" name="Date Placeholder 3"/>
          <p:cNvSpPr>
            <a:spLocks noGrp="1"/>
          </p:cNvSpPr>
          <p:nvPr>
            <p:ph type="dt" sz="half" idx="10"/>
          </p:nvPr>
        </p:nvSpPr>
        <p:spPr/>
        <p:txBody>
          <a:bodyPr/>
          <a:lstStyle/>
          <a:p>
            <a:fld id="{79F2AF39-F53C-4E00-924A-075C5FABD984}" type="datetime4">
              <a:rPr lang="en-GB" smtClean="0"/>
              <a:t>06 June 2018</a:t>
            </a:fld>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47</a:t>
            </a:fld>
            <a:endParaRPr lang="en-GB"/>
          </a:p>
        </p:txBody>
      </p:sp>
    </p:spTree>
    <p:extLst>
      <p:ext uri="{BB962C8B-B14F-4D97-AF65-F5344CB8AC3E}">
        <p14:creationId xmlns:p14="http://schemas.microsoft.com/office/powerpoint/2010/main" val="1562307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782960"/>
          </a:xfrm>
        </p:spPr>
        <p:txBody>
          <a:bodyPr>
            <a:normAutofit/>
          </a:bodyPr>
          <a:lstStyle/>
          <a:p>
            <a:r>
              <a:rPr lang="en-GB" dirty="0" smtClean="0"/>
              <a:t>Requirements for IPA</a:t>
            </a:r>
            <a:endParaRPr lang="en-GB" dirty="0"/>
          </a:p>
        </p:txBody>
      </p:sp>
      <p:sp>
        <p:nvSpPr>
          <p:cNvPr id="3" name="Content Placeholder 2"/>
          <p:cNvSpPr>
            <a:spLocks noGrp="1"/>
          </p:cNvSpPr>
          <p:nvPr>
            <p:ph idx="1"/>
          </p:nvPr>
        </p:nvSpPr>
        <p:spPr>
          <a:xfrm>
            <a:off x="179512" y="1052736"/>
            <a:ext cx="8316598" cy="5040560"/>
          </a:xfrm>
        </p:spPr>
        <p:txBody>
          <a:bodyPr>
            <a:normAutofit/>
          </a:bodyPr>
          <a:lstStyle/>
          <a:p>
            <a:pPr marL="457200" indent="-457200">
              <a:buFont typeface="+mj-lt"/>
              <a:buAutoNum type="arabicPeriod"/>
            </a:pPr>
            <a:r>
              <a:rPr lang="en-GB" sz="2400" dirty="0" smtClean="0">
                <a:solidFill>
                  <a:srgbClr val="00325B"/>
                </a:solidFill>
              </a:rPr>
              <a:t>Regulations that accommodate separation of teaching/study and assessment</a:t>
            </a:r>
            <a:endParaRPr lang="en-US" sz="2400" b="1" dirty="0" smtClean="0">
              <a:solidFill>
                <a:srgbClr val="00325B"/>
              </a:solidFill>
            </a:endParaRPr>
          </a:p>
          <a:p>
            <a:pPr marL="457200" indent="-457200">
              <a:buFont typeface="+mj-lt"/>
              <a:buAutoNum type="arabicPeriod"/>
            </a:pPr>
            <a:endParaRPr lang="en-US" sz="2400" dirty="0" smtClean="0">
              <a:solidFill>
                <a:srgbClr val="00325B"/>
              </a:solidFill>
            </a:endParaRPr>
          </a:p>
          <a:p>
            <a:pPr marL="457200" indent="-457200">
              <a:buFont typeface="+mj-lt"/>
              <a:buAutoNum type="arabicPeriod"/>
            </a:pPr>
            <a:r>
              <a:rPr lang="en-US" sz="2400" dirty="0" smtClean="0">
                <a:solidFill>
                  <a:srgbClr val="00325B"/>
                </a:solidFill>
              </a:rPr>
              <a:t>Collegial and team/based approach</a:t>
            </a:r>
          </a:p>
          <a:p>
            <a:pPr marL="457200" indent="-457200">
              <a:buFont typeface="+mj-lt"/>
              <a:buAutoNum type="arabicPeriod"/>
            </a:pPr>
            <a:endParaRPr lang="en-US" sz="2400" dirty="0" smtClean="0">
              <a:solidFill>
                <a:srgbClr val="00325B"/>
              </a:solidFill>
            </a:endParaRPr>
          </a:p>
          <a:p>
            <a:pPr marL="457200" indent="-457200">
              <a:buFont typeface="+mj-lt"/>
              <a:buAutoNum type="arabicPeriod"/>
            </a:pPr>
            <a:r>
              <a:rPr lang="en-US" sz="2400" dirty="0" smtClean="0">
                <a:solidFill>
                  <a:srgbClr val="00325B"/>
                </a:solidFill>
              </a:rPr>
              <a:t>Vision of what is to be achieved</a:t>
            </a:r>
          </a:p>
          <a:p>
            <a:pPr marL="457200" indent="-457200">
              <a:buFont typeface="+mj-lt"/>
              <a:buAutoNum type="arabicPeriod"/>
            </a:pPr>
            <a:endParaRPr lang="en-US" sz="2400" dirty="0" smtClean="0">
              <a:solidFill>
                <a:srgbClr val="00325B"/>
              </a:solidFill>
            </a:endParaRPr>
          </a:p>
          <a:p>
            <a:pPr marL="457200" indent="-457200">
              <a:buFont typeface="+mj-lt"/>
              <a:buAutoNum type="arabicPeriod"/>
            </a:pPr>
            <a:r>
              <a:rPr lang="en-US" sz="2400" dirty="0" smtClean="0">
                <a:solidFill>
                  <a:srgbClr val="00325B"/>
                </a:solidFill>
              </a:rPr>
              <a:t>Plan everything (coordinators/marking/moderation)</a:t>
            </a:r>
            <a:endParaRPr lang="en-US" sz="2400" dirty="0" smtClean="0">
              <a:solidFill>
                <a:srgbClr val="BE0F34"/>
              </a:solidFill>
            </a:endParaRPr>
          </a:p>
          <a:p>
            <a:endParaRPr lang="en-US" sz="2400" dirty="0" smtClean="0">
              <a:solidFill>
                <a:srgbClr val="00325B"/>
              </a:solidFill>
            </a:endParaRPr>
          </a:p>
          <a:p>
            <a:pPr marL="457200" indent="-457200">
              <a:buFont typeface="+mj-lt"/>
              <a:buAutoNum type="arabicPeriod"/>
            </a:pPr>
            <a:endParaRPr lang="en-US" sz="2400" dirty="0" smtClean="0">
              <a:solidFill>
                <a:srgbClr val="00325B"/>
              </a:solidFill>
            </a:endParaRPr>
          </a:p>
          <a:p>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48</a:t>
            </a:fld>
            <a:endParaRPr lang="en-GB"/>
          </a:p>
        </p:txBody>
      </p:sp>
      <p:sp>
        <p:nvSpPr>
          <p:cNvPr id="7" name="TextBox 6"/>
          <p:cNvSpPr txBox="1"/>
          <p:nvPr/>
        </p:nvSpPr>
        <p:spPr>
          <a:xfrm>
            <a:off x="3635896" y="6453336"/>
            <a:ext cx="3960440" cy="276999"/>
          </a:xfrm>
          <a:prstGeom prst="rect">
            <a:avLst/>
          </a:prstGeom>
          <a:noFill/>
        </p:spPr>
        <p:txBody>
          <a:bodyPr wrap="square" rtlCol="0">
            <a:spAutoFit/>
          </a:bodyPr>
          <a:lstStyle/>
          <a:p>
            <a:r>
              <a:rPr lang="en-US" sz="1200" dirty="0" smtClean="0">
                <a:solidFill>
                  <a:schemeClr val="accent1"/>
                </a:solidFill>
              </a:rPr>
              <a:t>HEA Annual Conference 6 July </a:t>
            </a:r>
            <a:r>
              <a:rPr lang="en-US" sz="1200" dirty="0">
                <a:solidFill>
                  <a:schemeClr val="accent1"/>
                </a:solidFill>
              </a:rPr>
              <a:t>2017 </a:t>
            </a:r>
          </a:p>
        </p:txBody>
      </p:sp>
    </p:spTree>
    <p:extLst>
      <p:ext uri="{BB962C8B-B14F-4D97-AF65-F5344CB8AC3E}">
        <p14:creationId xmlns:p14="http://schemas.microsoft.com/office/powerpoint/2010/main" val="233230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Happy-o-meter of </a:t>
            </a:r>
            <a:r>
              <a:rPr lang="en-GB" sz="3200" dirty="0" smtClean="0">
                <a:solidFill>
                  <a:schemeClr val="accent2"/>
                </a:solidFill>
              </a:rPr>
              <a:t>IPA</a:t>
            </a:r>
            <a:r>
              <a:rPr lang="en-GB" sz="3200" dirty="0" smtClean="0"/>
              <a:t> approach</a:t>
            </a:r>
            <a:br>
              <a:rPr lang="en-GB" sz="3200" dirty="0" smtClean="0"/>
            </a:b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49</a:t>
            </a:fld>
            <a:endParaRPr lang="en-GB"/>
          </a:p>
        </p:txBody>
      </p:sp>
      <p:pic>
        <p:nvPicPr>
          <p:cNvPr id="7" name="Picture 6"/>
          <p:cNvPicPr>
            <a:picLocks noChangeAspect="1"/>
          </p:cNvPicPr>
          <p:nvPr/>
        </p:nvPicPr>
        <p:blipFill>
          <a:blip r:embed="rId3"/>
          <a:stretch>
            <a:fillRect/>
          </a:stretch>
        </p:blipFill>
        <p:spPr>
          <a:xfrm>
            <a:off x="611560" y="1484784"/>
            <a:ext cx="7128792" cy="2394685"/>
          </a:xfrm>
          <a:prstGeom prst="rect">
            <a:avLst/>
          </a:prstGeom>
        </p:spPr>
      </p:pic>
      <p:sp>
        <p:nvSpPr>
          <p:cNvPr id="3" name="Rectangle 2"/>
          <p:cNvSpPr/>
          <p:nvPr/>
        </p:nvSpPr>
        <p:spPr>
          <a:xfrm>
            <a:off x="827584" y="5289416"/>
            <a:ext cx="7416824" cy="461665"/>
          </a:xfrm>
          <a:prstGeom prst="rect">
            <a:avLst/>
          </a:prstGeom>
          <a:ln w="38100" cmpd="sng">
            <a:solidFill>
              <a:schemeClr val="accent3"/>
            </a:solidFill>
          </a:ln>
        </p:spPr>
        <p:txBody>
          <a:bodyPr wrap="square">
            <a:spAutoFit/>
          </a:bodyPr>
          <a:lstStyle/>
          <a:p>
            <a:pPr algn="ctr"/>
            <a:endParaRPr lang="en-US" sz="2400" b="1" i="1" dirty="0">
              <a:solidFill>
                <a:srgbClr val="BE0F34"/>
              </a:solidFill>
            </a:endParaRPr>
          </a:p>
        </p:txBody>
      </p:sp>
      <p:sp>
        <p:nvSpPr>
          <p:cNvPr id="4" name="Rectangle 3"/>
          <p:cNvSpPr/>
          <p:nvPr/>
        </p:nvSpPr>
        <p:spPr>
          <a:xfrm>
            <a:off x="1559291" y="5335582"/>
            <a:ext cx="6192688" cy="369332"/>
          </a:xfrm>
          <a:prstGeom prst="rect">
            <a:avLst/>
          </a:prstGeom>
        </p:spPr>
        <p:txBody>
          <a:bodyPr wrap="square">
            <a:spAutoFit/>
          </a:bodyPr>
          <a:lstStyle/>
          <a:p>
            <a:r>
              <a:rPr lang="en-GB" b="1" i="1" u="sng" dirty="0">
                <a:hlinkClick r:id="rId4"/>
              </a:rPr>
              <a:t>http://www.brunel.ac.uk/about/education-innovation</a:t>
            </a:r>
            <a:endParaRPr lang="en-GB" dirty="0"/>
          </a:p>
        </p:txBody>
      </p:sp>
      <p:sp>
        <p:nvSpPr>
          <p:cNvPr id="8" name="Title 1"/>
          <p:cNvSpPr txBox="1">
            <a:spLocks/>
          </p:cNvSpPr>
          <p:nvPr/>
        </p:nvSpPr>
        <p:spPr>
          <a:xfrm>
            <a:off x="215842" y="4446240"/>
            <a:ext cx="8316598"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accent1"/>
                </a:solidFill>
                <a:latin typeface="+mj-lt"/>
                <a:ea typeface="+mj-ea"/>
                <a:cs typeface="+mj-cs"/>
              </a:defRPr>
            </a:lvl1pPr>
          </a:lstStyle>
          <a:p>
            <a:r>
              <a:rPr lang="en-GB" sz="3200" dirty="0" smtClean="0"/>
              <a:t>Why </a:t>
            </a:r>
            <a:r>
              <a:rPr lang="en-GB" sz="3200" i="1" dirty="0" smtClean="0">
                <a:solidFill>
                  <a:srgbClr val="C00000"/>
                </a:solidFill>
              </a:rPr>
              <a:t>wouldn’t</a:t>
            </a:r>
            <a:r>
              <a:rPr lang="en-GB" sz="3200" dirty="0" smtClean="0">
                <a:solidFill>
                  <a:srgbClr val="C00000"/>
                </a:solidFill>
              </a:rPr>
              <a:t>  </a:t>
            </a:r>
            <a:r>
              <a:rPr lang="en-GB" sz="3200" dirty="0" smtClean="0"/>
              <a:t>it work for you?</a:t>
            </a:r>
            <a:endParaRPr lang="en-GB" sz="3200" dirty="0"/>
          </a:p>
        </p:txBody>
      </p:sp>
    </p:spTree>
    <p:extLst>
      <p:ext uri="{BB962C8B-B14F-4D97-AF65-F5344CB8AC3E}">
        <p14:creationId xmlns:p14="http://schemas.microsoft.com/office/powerpoint/2010/main" val="84758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we achieved</a:t>
            </a:r>
            <a:endParaRPr lang="en-GB" sz="3200" dirty="0"/>
          </a:p>
        </p:txBody>
      </p:sp>
      <p:sp>
        <p:nvSpPr>
          <p:cNvPr id="3" name="Content Placeholder 2"/>
          <p:cNvSpPr>
            <a:spLocks noGrp="1"/>
          </p:cNvSpPr>
          <p:nvPr>
            <p:ph idx="1"/>
          </p:nvPr>
        </p:nvSpPr>
        <p:spPr>
          <a:xfrm>
            <a:off x="179512" y="1052736"/>
            <a:ext cx="5472608" cy="5328592"/>
          </a:xfrm>
        </p:spPr>
        <p:txBody>
          <a:bodyPr>
            <a:noAutofit/>
          </a:bodyPr>
          <a:lstStyle/>
          <a:p>
            <a:pPr marL="342900" indent="-342900">
              <a:buFont typeface="Arial"/>
              <a:buChar char="•"/>
            </a:pPr>
            <a:r>
              <a:rPr lang="en-US" altLang="en-US" sz="2400" dirty="0" smtClean="0">
                <a:solidFill>
                  <a:srgbClr val="00325B"/>
                </a:solidFill>
                <a:latin typeface="Arial" pitchFamily="34" charset="0"/>
              </a:rPr>
              <a:t>Reduced </a:t>
            </a:r>
            <a:r>
              <a:rPr lang="en-US" altLang="en-US" sz="2400" dirty="0" smtClean="0">
                <a:solidFill>
                  <a:srgbClr val="BE0F34"/>
                </a:solidFill>
                <a:latin typeface="Arial" pitchFamily="34" charset="0"/>
              </a:rPr>
              <a:t>summative</a:t>
            </a:r>
            <a:r>
              <a:rPr lang="en-US" altLang="en-US" sz="2400" dirty="0" smtClean="0">
                <a:solidFill>
                  <a:srgbClr val="00325B"/>
                </a:solidFill>
                <a:latin typeface="Arial" pitchFamily="34" charset="0"/>
              </a:rPr>
              <a:t> assessment burden by </a:t>
            </a:r>
            <a:r>
              <a:rPr lang="en-US" altLang="en-US" sz="2400" dirty="0" smtClean="0">
                <a:solidFill>
                  <a:schemeClr val="accent1"/>
                </a:solidFill>
                <a:latin typeface="Arial" pitchFamily="34" charset="0"/>
              </a:rPr>
              <a:t>2/3</a:t>
            </a:r>
          </a:p>
          <a:p>
            <a:pPr marL="342900" indent="-342900">
              <a:buFont typeface="Arial"/>
              <a:buChar char="•"/>
            </a:pPr>
            <a:endParaRPr lang="en-US" altLang="en-US" sz="800" dirty="0">
              <a:solidFill>
                <a:srgbClr val="00325B"/>
              </a:solidFill>
              <a:latin typeface="Arial" pitchFamily="34" charset="0"/>
            </a:endParaRPr>
          </a:p>
          <a:p>
            <a:pPr marL="342900" indent="-342900">
              <a:buFont typeface="Arial"/>
              <a:buChar char="•"/>
            </a:pPr>
            <a:r>
              <a:rPr lang="en-US" altLang="en-US" sz="2400" dirty="0" smtClean="0">
                <a:solidFill>
                  <a:srgbClr val="00325B"/>
                </a:solidFill>
                <a:latin typeface="Arial" pitchFamily="34" charset="0"/>
              </a:rPr>
              <a:t>Designed meaningful </a:t>
            </a:r>
            <a:r>
              <a:rPr lang="en-US" altLang="en-US" sz="2400" dirty="0">
                <a:solidFill>
                  <a:srgbClr val="00325B"/>
                </a:solidFill>
                <a:latin typeface="Arial" pitchFamily="34" charset="0"/>
              </a:rPr>
              <a:t>assessments that </a:t>
            </a:r>
            <a:r>
              <a:rPr lang="en-US" altLang="en-US" sz="2400" dirty="0" smtClean="0">
                <a:solidFill>
                  <a:srgbClr val="00325B"/>
                </a:solidFill>
                <a:latin typeface="Arial" pitchFamily="34" charset="0"/>
              </a:rPr>
              <a:t>develop: </a:t>
            </a:r>
            <a:endParaRPr lang="en-US" altLang="en-US" sz="2400" dirty="0">
              <a:solidFill>
                <a:srgbClr val="00325B"/>
              </a:solidFill>
              <a:latin typeface="Arial" pitchFamily="34" charset="0"/>
            </a:endParaRPr>
          </a:p>
          <a:p>
            <a:pPr lvl="4">
              <a:lnSpc>
                <a:spcPct val="50000"/>
              </a:lnSpc>
              <a:buFont typeface="Arial" panose="020B0604020202020204" pitchFamily="34" charset="0"/>
              <a:buChar char="−"/>
            </a:pPr>
            <a:r>
              <a:rPr lang="en-US" altLang="en-US" sz="1800" dirty="0" smtClean="0">
                <a:solidFill>
                  <a:schemeClr val="accent1"/>
                </a:solidFill>
                <a:latin typeface="Arial" pitchFamily="34" charset="0"/>
              </a:rPr>
              <a:t>critical </a:t>
            </a:r>
            <a:r>
              <a:rPr lang="en-US" altLang="en-US" sz="1800" dirty="0">
                <a:solidFill>
                  <a:schemeClr val="accent1"/>
                </a:solidFill>
                <a:latin typeface="Arial" pitchFamily="34" charset="0"/>
              </a:rPr>
              <a:t>and analytical thinking</a:t>
            </a:r>
          </a:p>
          <a:p>
            <a:pPr lvl="4">
              <a:lnSpc>
                <a:spcPct val="50000"/>
              </a:lnSpc>
              <a:buFont typeface="Arial" panose="020B0604020202020204" pitchFamily="34" charset="0"/>
              <a:buChar char="−"/>
            </a:pPr>
            <a:r>
              <a:rPr lang="en-US" altLang="en-US" sz="1800" dirty="0" smtClean="0">
                <a:solidFill>
                  <a:schemeClr val="accent1"/>
                </a:solidFill>
                <a:latin typeface="Arial" pitchFamily="34" charset="0"/>
              </a:rPr>
              <a:t>application </a:t>
            </a:r>
            <a:r>
              <a:rPr lang="en-US" altLang="en-US" sz="1800" dirty="0">
                <a:solidFill>
                  <a:schemeClr val="accent1"/>
                </a:solidFill>
                <a:latin typeface="Arial" pitchFamily="34" charset="0"/>
              </a:rPr>
              <a:t>of knowledge</a:t>
            </a:r>
          </a:p>
          <a:p>
            <a:pPr lvl="4">
              <a:lnSpc>
                <a:spcPct val="50000"/>
              </a:lnSpc>
              <a:buFont typeface="Arial" panose="020B0604020202020204" pitchFamily="34" charset="0"/>
              <a:buChar char="−"/>
            </a:pPr>
            <a:r>
              <a:rPr lang="en-US" altLang="en-US" sz="1800" dirty="0" smtClean="0">
                <a:solidFill>
                  <a:schemeClr val="accent1"/>
                </a:solidFill>
                <a:latin typeface="Arial" pitchFamily="34" charset="0"/>
              </a:rPr>
              <a:t>independent </a:t>
            </a:r>
            <a:r>
              <a:rPr lang="en-US" altLang="en-US" sz="1800" dirty="0">
                <a:solidFill>
                  <a:schemeClr val="accent1"/>
                </a:solidFill>
                <a:latin typeface="Arial" pitchFamily="34" charset="0"/>
              </a:rPr>
              <a:t>and reflective </a:t>
            </a:r>
            <a:r>
              <a:rPr lang="en-US" altLang="en-US" sz="1800" dirty="0" smtClean="0">
                <a:solidFill>
                  <a:schemeClr val="accent1"/>
                </a:solidFill>
                <a:latin typeface="Arial" pitchFamily="34" charset="0"/>
              </a:rPr>
              <a:t>learning</a:t>
            </a:r>
          </a:p>
          <a:p>
            <a:pPr lvl="4">
              <a:lnSpc>
                <a:spcPct val="50000"/>
              </a:lnSpc>
              <a:buFontTx/>
              <a:buChar char="-"/>
            </a:pPr>
            <a:endParaRPr lang="en-US" altLang="en-US" sz="2400" dirty="0" smtClean="0">
              <a:solidFill>
                <a:srgbClr val="00325B"/>
              </a:solidFill>
              <a:latin typeface="Arial" pitchFamily="34" charset="0"/>
            </a:endParaRPr>
          </a:p>
          <a:p>
            <a:pPr lvl="1">
              <a:buFont typeface="Arial"/>
              <a:buChar char="•"/>
            </a:pPr>
            <a:r>
              <a:rPr lang="en-US" altLang="en-US" sz="2400" dirty="0" smtClean="0">
                <a:solidFill>
                  <a:srgbClr val="00325B"/>
                </a:solidFill>
                <a:latin typeface="Arial" pitchFamily="34" charset="0"/>
              </a:rPr>
              <a:t>Give all students the same learning/development opportunities</a:t>
            </a:r>
          </a:p>
          <a:p>
            <a:pPr lvl="1">
              <a:buFont typeface="Arial"/>
              <a:buChar char="•"/>
            </a:pPr>
            <a:endParaRPr lang="en-US" altLang="en-US" sz="1000" dirty="0" smtClean="0">
              <a:solidFill>
                <a:srgbClr val="00325B"/>
              </a:solidFill>
              <a:latin typeface="Arial" pitchFamily="34" charset="0"/>
            </a:endParaRPr>
          </a:p>
          <a:p>
            <a:pPr lvl="1">
              <a:buFont typeface="Arial"/>
              <a:buChar char="•"/>
            </a:pPr>
            <a:r>
              <a:rPr lang="en-US" altLang="en-US" sz="2400" dirty="0" smtClean="0">
                <a:solidFill>
                  <a:srgbClr val="00325B"/>
                </a:solidFill>
                <a:latin typeface="Arial" pitchFamily="34" charset="0"/>
              </a:rPr>
              <a:t>Improved student experience and outcomes</a:t>
            </a:r>
            <a:endParaRPr lang="en-GB" sz="2400" dirty="0"/>
          </a:p>
        </p:txBody>
      </p:sp>
      <p:sp>
        <p:nvSpPr>
          <p:cNvPr id="6" name="Slide Number Placeholder 5"/>
          <p:cNvSpPr>
            <a:spLocks noGrp="1"/>
          </p:cNvSpPr>
          <p:nvPr>
            <p:ph type="sldNum" sz="quarter" idx="12"/>
          </p:nvPr>
        </p:nvSpPr>
        <p:spPr/>
        <p:txBody>
          <a:bodyPr/>
          <a:lstStyle/>
          <a:p>
            <a:fld id="{786194A1-5B28-41B4-A256-7AB656992733}" type="slidenum">
              <a:rPr lang="en-GB" smtClean="0"/>
              <a:t>5</a:t>
            </a:fld>
            <a:endParaRPr lang="en-GB"/>
          </a:p>
        </p:txBody>
      </p:sp>
      <p:graphicFrame>
        <p:nvGraphicFramePr>
          <p:cNvPr id="7" name="Chart 6"/>
          <p:cNvGraphicFramePr>
            <a:graphicFrameLocks/>
          </p:cNvGraphicFramePr>
          <p:nvPr>
            <p:extLst>
              <p:ext uri="{D42A27DB-BD31-4B8C-83A1-F6EECF244321}">
                <p14:modId xmlns:p14="http://schemas.microsoft.com/office/powerpoint/2010/main" val="26798814"/>
              </p:ext>
            </p:extLst>
          </p:nvPr>
        </p:nvGraphicFramePr>
        <p:xfrm>
          <a:off x="5508104" y="1268760"/>
          <a:ext cx="316835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1740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1196752"/>
            <a:ext cx="3960440" cy="2736304"/>
          </a:xfrm>
        </p:spPr>
        <p:txBody>
          <a:bodyPr>
            <a:normAutofit/>
          </a:bodyPr>
          <a:lstStyle/>
          <a:p>
            <a:r>
              <a:rPr lang="en-GB" sz="2400" dirty="0" smtClean="0"/>
              <a:t/>
            </a:r>
            <a:br>
              <a:rPr lang="en-GB" sz="2400" dirty="0" smtClean="0"/>
            </a:br>
            <a:r>
              <a:rPr lang="en-GB" sz="2400" dirty="0" smtClean="0"/>
              <a:t>Integrated Programme Assessment (IPA):</a:t>
            </a:r>
            <a:br>
              <a:rPr lang="en-GB" sz="2400" dirty="0" smtClean="0"/>
            </a:br>
            <a:r>
              <a:rPr lang="en-GB" sz="2400" dirty="0" smtClean="0"/>
              <a:t/>
            </a:r>
            <a:br>
              <a:rPr lang="en-GB" sz="2400" dirty="0" smtClean="0"/>
            </a:br>
            <a:r>
              <a:rPr lang="en-GB" sz="2400" i="1" dirty="0" smtClean="0"/>
              <a:t>Reduced </a:t>
            </a:r>
            <a:r>
              <a:rPr lang="en-GB" sz="2400" i="1" dirty="0"/>
              <a:t>A</a:t>
            </a:r>
            <a:r>
              <a:rPr lang="en-GB" sz="2400" i="1" dirty="0" smtClean="0"/>
              <a:t>ssessment </a:t>
            </a:r>
            <a:br>
              <a:rPr lang="en-GB" sz="2400" i="1" dirty="0" smtClean="0"/>
            </a:br>
            <a:r>
              <a:rPr lang="en-GB" sz="2400" i="1" dirty="0" smtClean="0"/>
              <a:t>and Better Graduates</a:t>
            </a:r>
            <a:endParaRPr lang="en-GB" sz="2400" i="1" dirty="0"/>
          </a:p>
        </p:txBody>
      </p:sp>
      <p:sp>
        <p:nvSpPr>
          <p:cNvPr id="4" name="Subtitle 3"/>
          <p:cNvSpPr>
            <a:spLocks noGrp="1"/>
          </p:cNvSpPr>
          <p:nvPr>
            <p:ph type="subTitle" idx="1"/>
          </p:nvPr>
        </p:nvSpPr>
        <p:spPr>
          <a:xfrm>
            <a:off x="251520" y="3933056"/>
            <a:ext cx="4084911" cy="2160240"/>
          </a:xfrm>
        </p:spPr>
        <p:txBody>
          <a:bodyPr>
            <a:noAutofit/>
          </a:bodyPr>
          <a:lstStyle/>
          <a:p>
            <a:r>
              <a:rPr lang="en-GB" sz="1800" dirty="0" smtClean="0"/>
              <a:t>David Tree</a:t>
            </a:r>
          </a:p>
          <a:p>
            <a:r>
              <a:rPr lang="en-GB" sz="1800" dirty="0" smtClean="0"/>
              <a:t>Director of Teaching and Learning</a:t>
            </a:r>
          </a:p>
          <a:p>
            <a:r>
              <a:rPr lang="en-GB" sz="1800" dirty="0" smtClean="0"/>
              <a:t>Department of Life Sciences</a:t>
            </a:r>
          </a:p>
        </p:txBody>
      </p:sp>
      <p:pic>
        <p:nvPicPr>
          <p:cNvPr id="9" name="Picture 3" descr="C:\Users\blsrmmr\AppData\Local\Microsoft\Windows\Temporary Internet Files\Content.Outlook\8G3WH9CS\Biosciences team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038" y="0"/>
            <a:ext cx="3734482" cy="2852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52120" y="3068960"/>
            <a:ext cx="3240360" cy="1077218"/>
          </a:xfrm>
          <a:prstGeom prst="rect">
            <a:avLst/>
          </a:prstGeom>
          <a:noFill/>
        </p:spPr>
        <p:txBody>
          <a:bodyPr wrap="square" rtlCol="0">
            <a:spAutoFit/>
          </a:bodyPr>
          <a:lstStyle/>
          <a:p>
            <a:pPr algn="ctr"/>
            <a:r>
              <a:rPr lang="en-GB" sz="3200" b="1" dirty="0" smtClean="0">
                <a:solidFill>
                  <a:schemeClr val="accent1"/>
                </a:solidFill>
              </a:rPr>
              <a:t>CATE WINNERS 2016</a:t>
            </a:r>
            <a:endParaRPr lang="en-GB" sz="3200" b="1" dirty="0">
              <a:solidFill>
                <a:schemeClr val="accent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938" y="4509120"/>
            <a:ext cx="32575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931" y="5534769"/>
            <a:ext cx="3225959"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9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926976"/>
          </a:xfrm>
        </p:spPr>
        <p:txBody>
          <a:bodyPr>
            <a:normAutofit/>
          </a:bodyPr>
          <a:lstStyle/>
          <a:p>
            <a:r>
              <a:rPr lang="en-GB" sz="3200" dirty="0" smtClean="0"/>
              <a:t>Student Awards Data</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6</a:t>
            </a:fld>
            <a:endParaRPr lang="en-GB"/>
          </a:p>
        </p:txBody>
      </p:sp>
      <p:sp>
        <p:nvSpPr>
          <p:cNvPr id="8" name="Rectangle 7"/>
          <p:cNvSpPr/>
          <p:nvPr/>
        </p:nvSpPr>
        <p:spPr>
          <a:xfrm>
            <a:off x="755576" y="5589240"/>
            <a:ext cx="7776864" cy="830997"/>
          </a:xfrm>
          <a:prstGeom prst="rect">
            <a:avLst/>
          </a:prstGeom>
        </p:spPr>
        <p:txBody>
          <a:bodyPr wrap="square">
            <a:spAutoFit/>
          </a:bodyPr>
          <a:lstStyle/>
          <a:p>
            <a:r>
              <a:rPr lang="en-GB" sz="2000" dirty="0" smtClean="0">
                <a:solidFill>
                  <a:srgbClr val="00325B"/>
                </a:solidFill>
              </a:rPr>
              <a:t>Degree </a:t>
            </a:r>
            <a:r>
              <a:rPr lang="en-GB" sz="2000" dirty="0">
                <a:solidFill>
                  <a:srgbClr val="00325B"/>
                </a:solidFill>
              </a:rPr>
              <a:t>outcomes have improved using the </a:t>
            </a:r>
            <a:r>
              <a:rPr lang="en-GB" sz="2400" b="1" dirty="0">
                <a:solidFill>
                  <a:schemeClr val="accent1">
                    <a:lumMod val="90000"/>
                    <a:lumOff val="10000"/>
                  </a:schemeClr>
                </a:solidFill>
              </a:rPr>
              <a:t>synoptic</a:t>
            </a:r>
            <a:r>
              <a:rPr lang="en-GB" sz="2000" dirty="0"/>
              <a:t> </a:t>
            </a:r>
            <a:r>
              <a:rPr lang="en-GB" sz="2000" dirty="0">
                <a:solidFill>
                  <a:schemeClr val="accent1"/>
                </a:solidFill>
              </a:rPr>
              <a:t>approach </a:t>
            </a:r>
            <a:r>
              <a:rPr lang="en-GB" sz="2000" dirty="0">
                <a:solidFill>
                  <a:srgbClr val="00325B"/>
                </a:solidFill>
              </a:rPr>
              <a:t>compared to the </a:t>
            </a:r>
            <a:r>
              <a:rPr lang="en-GB" sz="2400" b="1" dirty="0">
                <a:solidFill>
                  <a:schemeClr val="accent1">
                    <a:lumMod val="50000"/>
                    <a:lumOff val="50000"/>
                  </a:schemeClr>
                </a:solidFill>
              </a:rPr>
              <a:t>modular</a:t>
            </a:r>
            <a:r>
              <a:rPr lang="en-GB" sz="2000" dirty="0"/>
              <a:t> </a:t>
            </a:r>
            <a:r>
              <a:rPr lang="en-GB" sz="2000" dirty="0">
                <a:solidFill>
                  <a:srgbClr val="00325B"/>
                </a:solidFill>
              </a:rPr>
              <a:t>programme</a:t>
            </a:r>
            <a:r>
              <a:rPr lang="en-GB" sz="2000" dirty="0"/>
              <a:t>.</a:t>
            </a:r>
          </a:p>
        </p:txBody>
      </p:sp>
      <p:sp>
        <p:nvSpPr>
          <p:cNvPr id="3" name="TextBox 2"/>
          <p:cNvSpPr txBox="1"/>
          <p:nvPr/>
        </p:nvSpPr>
        <p:spPr>
          <a:xfrm>
            <a:off x="2627784" y="5157192"/>
            <a:ext cx="1152128" cy="338554"/>
          </a:xfrm>
          <a:prstGeom prst="rect">
            <a:avLst/>
          </a:prstGeom>
          <a:noFill/>
        </p:spPr>
        <p:txBody>
          <a:bodyPr wrap="square" rtlCol="0">
            <a:spAutoFit/>
          </a:bodyPr>
          <a:lstStyle/>
          <a:p>
            <a:r>
              <a:rPr lang="en-GB" sz="1600" b="1" dirty="0" smtClean="0">
                <a:solidFill>
                  <a:schemeClr val="accent2"/>
                </a:solidFill>
              </a:rPr>
              <a:t>Pre-IPA</a:t>
            </a:r>
            <a:endParaRPr lang="en-GB" sz="1600" b="1" dirty="0">
              <a:solidFill>
                <a:schemeClr val="accent2"/>
              </a:solidFill>
            </a:endParaRPr>
          </a:p>
        </p:txBody>
      </p:sp>
      <p:sp>
        <p:nvSpPr>
          <p:cNvPr id="10" name="TextBox 9"/>
          <p:cNvSpPr txBox="1"/>
          <p:nvPr/>
        </p:nvSpPr>
        <p:spPr>
          <a:xfrm>
            <a:off x="6012160" y="5157192"/>
            <a:ext cx="1152128" cy="338554"/>
          </a:xfrm>
          <a:prstGeom prst="rect">
            <a:avLst/>
          </a:prstGeom>
          <a:noFill/>
        </p:spPr>
        <p:txBody>
          <a:bodyPr wrap="square" rtlCol="0">
            <a:spAutoFit/>
          </a:bodyPr>
          <a:lstStyle/>
          <a:p>
            <a:r>
              <a:rPr lang="en-GB" sz="1600" b="1" dirty="0" smtClean="0">
                <a:solidFill>
                  <a:schemeClr val="accent2"/>
                </a:solidFill>
              </a:rPr>
              <a:t>Post-IPA</a:t>
            </a:r>
            <a:endParaRPr lang="en-GB" sz="1600" b="1" dirty="0">
              <a:solidFill>
                <a:schemeClr val="accent2"/>
              </a:solidFill>
            </a:endParaRPr>
          </a:p>
        </p:txBody>
      </p:sp>
      <p:graphicFrame>
        <p:nvGraphicFramePr>
          <p:cNvPr id="12" name="Chart 11"/>
          <p:cNvGraphicFramePr>
            <a:graphicFrameLocks/>
          </p:cNvGraphicFramePr>
          <p:nvPr>
            <p:extLst>
              <p:ext uri="{D42A27DB-BD31-4B8C-83A1-F6EECF244321}">
                <p14:modId xmlns:p14="http://schemas.microsoft.com/office/powerpoint/2010/main" val="1419929999"/>
              </p:ext>
            </p:extLst>
          </p:nvPr>
        </p:nvGraphicFramePr>
        <p:xfrm>
          <a:off x="683568" y="1196752"/>
          <a:ext cx="7128792"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933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926976"/>
          </a:xfrm>
        </p:spPr>
        <p:txBody>
          <a:bodyPr>
            <a:normAutofit/>
          </a:bodyPr>
          <a:lstStyle/>
          <a:p>
            <a:r>
              <a:rPr lang="en-GB" sz="3200" dirty="0" smtClean="0"/>
              <a:t>Closing the Attainment Gap</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7</a:t>
            </a:fld>
            <a:endParaRPr lang="en-GB"/>
          </a:p>
        </p:txBody>
      </p:sp>
      <p:sp>
        <p:nvSpPr>
          <p:cNvPr id="3" name="TextBox 2"/>
          <p:cNvSpPr txBox="1"/>
          <p:nvPr/>
        </p:nvSpPr>
        <p:spPr>
          <a:xfrm>
            <a:off x="2267744" y="4005064"/>
            <a:ext cx="1152128" cy="338554"/>
          </a:xfrm>
          <a:prstGeom prst="rect">
            <a:avLst/>
          </a:prstGeom>
          <a:noFill/>
        </p:spPr>
        <p:txBody>
          <a:bodyPr wrap="square" rtlCol="0">
            <a:spAutoFit/>
          </a:bodyPr>
          <a:lstStyle/>
          <a:p>
            <a:r>
              <a:rPr lang="en-GB" sz="1600" b="1" dirty="0" smtClean="0">
                <a:solidFill>
                  <a:schemeClr val="accent2"/>
                </a:solidFill>
              </a:rPr>
              <a:t>Pre-IPA</a:t>
            </a:r>
            <a:endParaRPr lang="en-GB" sz="1600" b="1" dirty="0">
              <a:solidFill>
                <a:schemeClr val="accent2"/>
              </a:solidFill>
            </a:endParaRPr>
          </a:p>
        </p:txBody>
      </p:sp>
      <p:sp>
        <p:nvSpPr>
          <p:cNvPr id="10" name="TextBox 9"/>
          <p:cNvSpPr txBox="1"/>
          <p:nvPr/>
        </p:nvSpPr>
        <p:spPr>
          <a:xfrm>
            <a:off x="5076056" y="4005064"/>
            <a:ext cx="1152128" cy="338554"/>
          </a:xfrm>
          <a:prstGeom prst="rect">
            <a:avLst/>
          </a:prstGeom>
          <a:noFill/>
        </p:spPr>
        <p:txBody>
          <a:bodyPr wrap="square" rtlCol="0">
            <a:spAutoFit/>
          </a:bodyPr>
          <a:lstStyle/>
          <a:p>
            <a:r>
              <a:rPr lang="en-GB" sz="1600" b="1" dirty="0" smtClean="0">
                <a:solidFill>
                  <a:schemeClr val="accent2"/>
                </a:solidFill>
              </a:rPr>
              <a:t>Post-IPA</a:t>
            </a:r>
            <a:endParaRPr lang="en-GB" sz="1600" b="1" dirty="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71393662"/>
              </p:ext>
            </p:extLst>
          </p:nvPr>
        </p:nvGraphicFramePr>
        <p:xfrm>
          <a:off x="1187624" y="1700808"/>
          <a:ext cx="5832648" cy="2024216"/>
        </p:xfrm>
        <a:graphic>
          <a:graphicData uri="http://schemas.openxmlformats.org/drawingml/2006/table">
            <a:tbl>
              <a:tblPr firstRow="1" bandRow="1">
                <a:tableStyleId>{5C22544A-7EE6-4342-B048-85BDC9FD1C3A}</a:tableStyleId>
              </a:tblPr>
              <a:tblGrid>
                <a:gridCol w="2916324">
                  <a:extLst>
                    <a:ext uri="{9D8B030D-6E8A-4147-A177-3AD203B41FA5}">
                      <a16:colId xmlns:a16="http://schemas.microsoft.com/office/drawing/2014/main" val="20000"/>
                    </a:ext>
                  </a:extLst>
                </a:gridCol>
                <a:gridCol w="2916324">
                  <a:extLst>
                    <a:ext uri="{9D8B030D-6E8A-4147-A177-3AD203B41FA5}">
                      <a16:colId xmlns:a16="http://schemas.microsoft.com/office/drawing/2014/main" val="20001"/>
                    </a:ext>
                  </a:extLst>
                </a:gridCol>
              </a:tblGrid>
              <a:tr h="835496">
                <a:tc>
                  <a:txBody>
                    <a:bodyPr/>
                    <a:lstStyle/>
                    <a:p>
                      <a:pPr algn="ctr"/>
                      <a:r>
                        <a:rPr lang="en-US" sz="2400" dirty="0" smtClean="0"/>
                        <a:t>2012-2013</a:t>
                      </a:r>
                      <a:endParaRPr lang="en-US" sz="2400" dirty="0"/>
                    </a:p>
                  </a:txBody>
                  <a:tcPr/>
                </a:tc>
                <a:tc>
                  <a:txBody>
                    <a:bodyPr/>
                    <a:lstStyle/>
                    <a:p>
                      <a:pPr algn="ctr"/>
                      <a:r>
                        <a:rPr lang="en-US" sz="2400" dirty="0" smtClean="0"/>
                        <a:t>2015-2016</a:t>
                      </a:r>
                      <a:endParaRPr lang="en-US" sz="2400" dirty="0"/>
                    </a:p>
                  </a:txBody>
                  <a:tcPr/>
                </a:tc>
                <a:extLst>
                  <a:ext uri="{0D108BD9-81ED-4DB2-BD59-A6C34878D82A}">
                    <a16:rowId xmlns:a16="http://schemas.microsoft.com/office/drawing/2014/main" val="10000"/>
                  </a:ext>
                </a:extLst>
              </a:tr>
              <a:tr h="892696">
                <a:tc>
                  <a:txBody>
                    <a:bodyPr/>
                    <a:lstStyle/>
                    <a:p>
                      <a:pPr algn="ctr"/>
                      <a:endParaRPr lang="en-US" sz="2400" b="1" dirty="0" smtClean="0">
                        <a:solidFill>
                          <a:schemeClr val="accent1"/>
                        </a:solidFill>
                      </a:endParaRPr>
                    </a:p>
                    <a:p>
                      <a:pPr algn="ctr"/>
                      <a:r>
                        <a:rPr lang="en-US" sz="2400" b="1" dirty="0" smtClean="0">
                          <a:solidFill>
                            <a:schemeClr val="accent1"/>
                          </a:solidFill>
                        </a:rPr>
                        <a:t>12.5%</a:t>
                      </a:r>
                      <a:endParaRPr lang="en-US" sz="2400" b="1" dirty="0">
                        <a:solidFill>
                          <a:schemeClr val="accent1"/>
                        </a:solidFill>
                      </a:endParaRPr>
                    </a:p>
                  </a:txBody>
                  <a:tcPr/>
                </a:tc>
                <a:tc>
                  <a:txBody>
                    <a:bodyPr/>
                    <a:lstStyle/>
                    <a:p>
                      <a:pPr algn="ctr"/>
                      <a:endParaRPr lang="en-US" sz="2400" b="1" dirty="0" smtClean="0">
                        <a:solidFill>
                          <a:schemeClr val="accent1"/>
                        </a:solidFill>
                      </a:endParaRPr>
                    </a:p>
                    <a:p>
                      <a:pPr algn="ctr"/>
                      <a:r>
                        <a:rPr lang="en-US" sz="2400" b="1" dirty="0" smtClean="0">
                          <a:solidFill>
                            <a:schemeClr val="accent1"/>
                          </a:solidFill>
                        </a:rPr>
                        <a:t>7.5%</a:t>
                      </a:r>
                    </a:p>
                    <a:p>
                      <a:pPr algn="ctr"/>
                      <a:endParaRPr lang="en-US" sz="2400" b="1" dirty="0">
                        <a:solidFill>
                          <a:schemeClr val="accent1"/>
                        </a:solidFill>
                      </a:endParaRPr>
                    </a:p>
                  </a:txBody>
                  <a:tcPr/>
                </a:tc>
                <a:extLst>
                  <a:ext uri="{0D108BD9-81ED-4DB2-BD59-A6C34878D82A}">
                    <a16:rowId xmlns:a16="http://schemas.microsoft.com/office/drawing/2014/main" val="10001"/>
                  </a:ext>
                </a:extLst>
              </a:tr>
            </a:tbl>
          </a:graphicData>
        </a:graphic>
      </p:graphicFrame>
      <p:sp>
        <p:nvSpPr>
          <p:cNvPr id="11" name="TextBox 10"/>
          <p:cNvSpPr txBox="1"/>
          <p:nvPr/>
        </p:nvSpPr>
        <p:spPr>
          <a:xfrm>
            <a:off x="7380312" y="2924944"/>
            <a:ext cx="864096" cy="461665"/>
          </a:xfrm>
          <a:prstGeom prst="rect">
            <a:avLst/>
          </a:prstGeom>
          <a:noFill/>
          <a:ln w="28575">
            <a:solidFill>
              <a:schemeClr val="accent2"/>
            </a:solidFill>
          </a:ln>
        </p:spPr>
        <p:txBody>
          <a:bodyPr wrap="square" rtlCol="0">
            <a:spAutoFit/>
          </a:bodyPr>
          <a:lstStyle/>
          <a:p>
            <a:r>
              <a:rPr lang="en-GB" sz="2400" b="1" dirty="0" smtClean="0">
                <a:solidFill>
                  <a:schemeClr val="accent2"/>
                </a:solidFill>
              </a:rPr>
              <a:t>-5%</a:t>
            </a:r>
            <a:endParaRPr lang="en-GB" sz="2400" b="1" dirty="0">
              <a:solidFill>
                <a:schemeClr val="accent2"/>
              </a:solidFill>
            </a:endParaRPr>
          </a:p>
        </p:txBody>
      </p:sp>
      <p:sp>
        <p:nvSpPr>
          <p:cNvPr id="13" name="Rectangle 12"/>
          <p:cNvSpPr/>
          <p:nvPr/>
        </p:nvSpPr>
        <p:spPr>
          <a:xfrm>
            <a:off x="539552" y="5085184"/>
            <a:ext cx="7776864" cy="830997"/>
          </a:xfrm>
          <a:prstGeom prst="rect">
            <a:avLst/>
          </a:prstGeom>
        </p:spPr>
        <p:txBody>
          <a:bodyPr wrap="square">
            <a:spAutoFit/>
          </a:bodyPr>
          <a:lstStyle/>
          <a:p>
            <a:r>
              <a:rPr lang="en-GB" sz="2000" dirty="0" smtClean="0">
                <a:solidFill>
                  <a:srgbClr val="00325B"/>
                </a:solidFill>
              </a:rPr>
              <a:t>Attainment gap reduced </a:t>
            </a:r>
            <a:r>
              <a:rPr lang="en-GB" sz="2000" dirty="0">
                <a:solidFill>
                  <a:srgbClr val="00325B"/>
                </a:solidFill>
              </a:rPr>
              <a:t>using the </a:t>
            </a:r>
            <a:r>
              <a:rPr lang="en-GB" sz="2400" b="1" dirty="0" smtClean="0">
                <a:solidFill>
                  <a:schemeClr val="accent1">
                    <a:lumMod val="90000"/>
                    <a:lumOff val="10000"/>
                  </a:schemeClr>
                </a:solidFill>
              </a:rPr>
              <a:t>integrated assessment</a:t>
            </a:r>
            <a:r>
              <a:rPr lang="en-GB" sz="2000" dirty="0" smtClean="0"/>
              <a:t> </a:t>
            </a:r>
            <a:r>
              <a:rPr lang="en-GB" sz="2000" dirty="0">
                <a:solidFill>
                  <a:schemeClr val="accent1"/>
                </a:solidFill>
              </a:rPr>
              <a:t>approach </a:t>
            </a:r>
            <a:r>
              <a:rPr lang="en-GB" sz="2000" dirty="0">
                <a:solidFill>
                  <a:srgbClr val="00325B"/>
                </a:solidFill>
              </a:rPr>
              <a:t>compared to the </a:t>
            </a:r>
            <a:r>
              <a:rPr lang="en-GB" sz="2400" b="1" dirty="0">
                <a:solidFill>
                  <a:schemeClr val="accent1">
                    <a:lumMod val="50000"/>
                    <a:lumOff val="50000"/>
                  </a:schemeClr>
                </a:solidFill>
              </a:rPr>
              <a:t>modular</a:t>
            </a:r>
            <a:r>
              <a:rPr lang="en-GB" sz="2000" dirty="0"/>
              <a:t> </a:t>
            </a:r>
            <a:r>
              <a:rPr lang="en-GB" sz="2000" dirty="0">
                <a:solidFill>
                  <a:srgbClr val="00325B"/>
                </a:solidFill>
              </a:rPr>
              <a:t>programme</a:t>
            </a:r>
            <a:r>
              <a:rPr lang="en-GB" sz="2000" dirty="0"/>
              <a:t>.</a:t>
            </a:r>
          </a:p>
        </p:txBody>
      </p:sp>
    </p:spTree>
    <p:extLst>
      <p:ext uri="{BB962C8B-B14F-4D97-AF65-F5344CB8AC3E}">
        <p14:creationId xmlns:p14="http://schemas.microsoft.com/office/powerpoint/2010/main" val="270593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316598" cy="720080"/>
          </a:xfrm>
        </p:spPr>
        <p:txBody>
          <a:bodyPr>
            <a:normAutofit/>
          </a:bodyPr>
          <a:lstStyle/>
          <a:p>
            <a:r>
              <a:rPr lang="en-GB" sz="3200" dirty="0" smtClean="0"/>
              <a:t>Graduate Level Outcomes</a:t>
            </a:r>
            <a:endParaRPr lang="en-GB" sz="3200" dirty="0"/>
          </a:p>
        </p:txBody>
      </p:sp>
      <p:sp>
        <p:nvSpPr>
          <p:cNvPr id="6" name="Slide Number Placeholder 5"/>
          <p:cNvSpPr>
            <a:spLocks noGrp="1"/>
          </p:cNvSpPr>
          <p:nvPr>
            <p:ph type="sldNum" sz="quarter" idx="12"/>
          </p:nvPr>
        </p:nvSpPr>
        <p:spPr/>
        <p:txBody>
          <a:bodyPr/>
          <a:lstStyle/>
          <a:p>
            <a:fld id="{786194A1-5B28-41B4-A256-7AB656992733}" type="slidenum">
              <a:rPr lang="en-GB" smtClean="0"/>
              <a:t>8</a:t>
            </a:fld>
            <a:endParaRPr lang="en-GB"/>
          </a:p>
        </p:txBody>
      </p:sp>
      <p:sp>
        <p:nvSpPr>
          <p:cNvPr id="10" name="TextBox 9"/>
          <p:cNvSpPr txBox="1"/>
          <p:nvPr/>
        </p:nvSpPr>
        <p:spPr>
          <a:xfrm>
            <a:off x="1979712" y="5085184"/>
            <a:ext cx="1152128" cy="338554"/>
          </a:xfrm>
          <a:prstGeom prst="rect">
            <a:avLst/>
          </a:prstGeom>
          <a:noFill/>
        </p:spPr>
        <p:txBody>
          <a:bodyPr wrap="square" rtlCol="0">
            <a:spAutoFit/>
          </a:bodyPr>
          <a:lstStyle/>
          <a:p>
            <a:r>
              <a:rPr lang="en-GB" sz="1600" b="1" dirty="0" smtClean="0">
                <a:solidFill>
                  <a:schemeClr val="accent2"/>
                </a:solidFill>
              </a:rPr>
              <a:t>Pre-IPA</a:t>
            </a:r>
            <a:endParaRPr lang="en-GB" sz="1600" b="1" dirty="0">
              <a:solidFill>
                <a:schemeClr val="accent2"/>
              </a:solidFill>
            </a:endParaRPr>
          </a:p>
        </p:txBody>
      </p:sp>
      <p:sp>
        <p:nvSpPr>
          <p:cNvPr id="11" name="TextBox 10"/>
          <p:cNvSpPr txBox="1"/>
          <p:nvPr/>
        </p:nvSpPr>
        <p:spPr>
          <a:xfrm>
            <a:off x="4932040" y="5085184"/>
            <a:ext cx="1152128" cy="338554"/>
          </a:xfrm>
          <a:prstGeom prst="rect">
            <a:avLst/>
          </a:prstGeom>
          <a:noFill/>
        </p:spPr>
        <p:txBody>
          <a:bodyPr wrap="square" rtlCol="0">
            <a:spAutoFit/>
          </a:bodyPr>
          <a:lstStyle/>
          <a:p>
            <a:r>
              <a:rPr lang="en-GB" sz="1600" b="1" dirty="0" smtClean="0">
                <a:solidFill>
                  <a:schemeClr val="accent2"/>
                </a:solidFill>
              </a:rPr>
              <a:t>Post-IPA</a:t>
            </a:r>
            <a:endParaRPr lang="en-GB" sz="1600" b="1" dirty="0">
              <a:solidFill>
                <a:schemeClr val="accent2"/>
              </a:solidFill>
            </a:endParaRPr>
          </a:p>
        </p:txBody>
      </p:sp>
      <p:graphicFrame>
        <p:nvGraphicFramePr>
          <p:cNvPr id="9" name="Chart 8"/>
          <p:cNvGraphicFramePr>
            <a:graphicFrameLocks/>
          </p:cNvGraphicFramePr>
          <p:nvPr>
            <p:extLst>
              <p:ext uri="{D42A27DB-BD31-4B8C-83A1-F6EECF244321}">
                <p14:modId xmlns:p14="http://schemas.microsoft.com/office/powerpoint/2010/main" val="2846713643"/>
              </p:ext>
            </p:extLst>
          </p:nvPr>
        </p:nvGraphicFramePr>
        <p:xfrm>
          <a:off x="882968" y="1052736"/>
          <a:ext cx="692939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363905" y="5528297"/>
            <a:ext cx="8041726" cy="707886"/>
          </a:xfrm>
          <a:prstGeom prst="rect">
            <a:avLst/>
          </a:prstGeom>
        </p:spPr>
        <p:txBody>
          <a:bodyPr wrap="square">
            <a:spAutoFit/>
          </a:bodyPr>
          <a:lstStyle/>
          <a:p>
            <a:r>
              <a:rPr lang="en-GB" sz="2000" b="1" dirty="0" smtClean="0">
                <a:solidFill>
                  <a:schemeClr val="accent1">
                    <a:lumMod val="75000"/>
                    <a:lumOff val="25000"/>
                  </a:schemeClr>
                </a:solidFill>
              </a:rPr>
              <a:t>Positive</a:t>
            </a:r>
            <a:r>
              <a:rPr lang="en-GB" sz="2000" b="1" dirty="0" smtClean="0">
                <a:solidFill>
                  <a:schemeClr val="accent1"/>
                </a:solidFill>
              </a:rPr>
              <a:t> </a:t>
            </a:r>
            <a:r>
              <a:rPr lang="en-GB" sz="2000" b="1" dirty="0" smtClean="0">
                <a:solidFill>
                  <a:schemeClr val="accent1">
                    <a:lumMod val="75000"/>
                    <a:lumOff val="25000"/>
                  </a:schemeClr>
                </a:solidFill>
              </a:rPr>
              <a:t>graduate level </a:t>
            </a:r>
            <a:r>
              <a:rPr lang="en-GB" sz="2000" dirty="0" smtClean="0">
                <a:solidFill>
                  <a:srgbClr val="00325B"/>
                </a:solidFill>
              </a:rPr>
              <a:t>outcomes increased; </a:t>
            </a:r>
            <a:r>
              <a:rPr lang="en-GB" sz="2000" b="1" dirty="0" smtClean="0">
                <a:solidFill>
                  <a:schemeClr val="accent2">
                    <a:lumMod val="60000"/>
                    <a:lumOff val="40000"/>
                  </a:schemeClr>
                </a:solidFill>
              </a:rPr>
              <a:t>negative </a:t>
            </a:r>
            <a:r>
              <a:rPr lang="en-GB" sz="2000" dirty="0" smtClean="0">
                <a:solidFill>
                  <a:srgbClr val="00325B"/>
                </a:solidFill>
              </a:rPr>
              <a:t>outcomes decreased</a:t>
            </a:r>
            <a:r>
              <a:rPr lang="en-GB" sz="2000" b="1" dirty="0" smtClean="0">
                <a:solidFill>
                  <a:schemeClr val="accent1">
                    <a:lumMod val="75000"/>
                    <a:lumOff val="25000"/>
                  </a:schemeClr>
                </a:solidFill>
              </a:rPr>
              <a:t> </a:t>
            </a:r>
            <a:endParaRPr lang="en-GB" sz="2400" b="1" dirty="0">
              <a:solidFill>
                <a:schemeClr val="accent1">
                  <a:lumMod val="75000"/>
                  <a:lumOff val="25000"/>
                </a:schemeClr>
              </a:solidFill>
            </a:endParaRPr>
          </a:p>
        </p:txBody>
      </p:sp>
      <p:cxnSp>
        <p:nvCxnSpPr>
          <p:cNvPr id="12" name="Straight Connector 11"/>
          <p:cNvCxnSpPr/>
          <p:nvPr/>
        </p:nvCxnSpPr>
        <p:spPr>
          <a:xfrm>
            <a:off x="1835696" y="5085184"/>
            <a:ext cx="1080120" cy="0"/>
          </a:xfrm>
          <a:prstGeom prst="line">
            <a:avLst/>
          </a:prstGeom>
          <a:ln>
            <a:solidFill>
              <a:srgbClr val="BE0F3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32040" y="5085184"/>
            <a:ext cx="100811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40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16598" cy="792088"/>
          </a:xfrm>
        </p:spPr>
        <p:txBody>
          <a:bodyPr/>
          <a:lstStyle/>
          <a:p>
            <a:r>
              <a:rPr lang="en-GB" dirty="0" smtClean="0"/>
              <a:t>Students feel </a:t>
            </a:r>
            <a:r>
              <a:rPr lang="en-GB" dirty="0"/>
              <a:t>b</a:t>
            </a:r>
            <a:r>
              <a:rPr lang="en-GB" dirty="0" smtClean="0"/>
              <a:t>etter prepared for employment</a:t>
            </a:r>
            <a:endParaRPr lang="en-GB" dirty="0"/>
          </a:p>
        </p:txBody>
      </p:sp>
      <p:sp>
        <p:nvSpPr>
          <p:cNvPr id="6" name="Slide Number Placeholder 5"/>
          <p:cNvSpPr>
            <a:spLocks noGrp="1"/>
          </p:cNvSpPr>
          <p:nvPr>
            <p:ph type="sldNum" sz="quarter" idx="12"/>
          </p:nvPr>
        </p:nvSpPr>
        <p:spPr/>
        <p:txBody>
          <a:bodyPr/>
          <a:lstStyle/>
          <a:p>
            <a:fld id="{786194A1-5B28-41B4-A256-7AB656992733}" type="slidenum">
              <a:rPr lang="en-GB" smtClean="0"/>
              <a:t>9</a:t>
            </a:fld>
            <a:endParaRPr lang="en-GB"/>
          </a:p>
        </p:txBody>
      </p:sp>
      <p:graphicFrame>
        <p:nvGraphicFramePr>
          <p:cNvPr id="7" name="Chart 6"/>
          <p:cNvGraphicFramePr/>
          <p:nvPr>
            <p:extLst>
              <p:ext uri="{D42A27DB-BD31-4B8C-83A1-F6EECF244321}">
                <p14:modId xmlns:p14="http://schemas.microsoft.com/office/powerpoint/2010/main" val="3092679166"/>
              </p:ext>
            </p:extLst>
          </p:nvPr>
        </p:nvGraphicFramePr>
        <p:xfrm>
          <a:off x="1259632" y="1124744"/>
          <a:ext cx="6120680"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23528" y="5301207"/>
            <a:ext cx="8352928" cy="830997"/>
          </a:xfrm>
          <a:prstGeom prst="rect">
            <a:avLst/>
          </a:prstGeom>
        </p:spPr>
        <p:txBody>
          <a:bodyPr wrap="square">
            <a:spAutoFit/>
          </a:bodyPr>
          <a:lstStyle/>
          <a:p>
            <a:r>
              <a:rPr lang="en-US" sz="2400" b="1" dirty="0">
                <a:solidFill>
                  <a:schemeClr val="accent1"/>
                </a:solidFill>
              </a:rPr>
              <a:t>Biomedical Sciences </a:t>
            </a:r>
            <a:r>
              <a:rPr lang="en-US" sz="2000" dirty="0">
                <a:solidFill>
                  <a:schemeClr val="accent1"/>
                </a:solidFill>
              </a:rPr>
              <a:t>graduates </a:t>
            </a:r>
            <a:r>
              <a:rPr lang="en-US" sz="2000" dirty="0" smtClean="0">
                <a:solidFill>
                  <a:schemeClr val="accent1"/>
                </a:solidFill>
              </a:rPr>
              <a:t>feel better prepared for </a:t>
            </a:r>
            <a:r>
              <a:rPr lang="en-US" sz="2000" dirty="0">
                <a:solidFill>
                  <a:schemeClr val="accent1"/>
                </a:solidFill>
              </a:rPr>
              <a:t>employment </a:t>
            </a:r>
            <a:r>
              <a:rPr lang="en-US" sz="2000" dirty="0" smtClean="0">
                <a:solidFill>
                  <a:schemeClr val="accent1"/>
                </a:solidFill>
              </a:rPr>
              <a:t>than </a:t>
            </a:r>
            <a:r>
              <a:rPr lang="en-US" sz="2400" b="1" dirty="0" smtClean="0">
                <a:solidFill>
                  <a:schemeClr val="accent1">
                    <a:lumMod val="50000"/>
                    <a:lumOff val="50000"/>
                  </a:schemeClr>
                </a:solidFill>
              </a:rPr>
              <a:t>Department </a:t>
            </a:r>
            <a:r>
              <a:rPr lang="en-US" sz="2400" b="1" dirty="0">
                <a:solidFill>
                  <a:schemeClr val="accent1">
                    <a:lumMod val="50000"/>
                    <a:lumOff val="50000"/>
                  </a:schemeClr>
                </a:solidFill>
              </a:rPr>
              <a:t>of Life Sciences </a:t>
            </a:r>
            <a:r>
              <a:rPr lang="en-US" sz="2000" dirty="0" smtClean="0">
                <a:solidFill>
                  <a:srgbClr val="00325B"/>
                </a:solidFill>
              </a:rPr>
              <a:t>graduates</a:t>
            </a:r>
            <a:endParaRPr lang="en-GB" sz="2000" dirty="0">
              <a:solidFill>
                <a:srgbClr val="00325B"/>
              </a:solidFill>
            </a:endParaRPr>
          </a:p>
        </p:txBody>
      </p:sp>
      <p:sp>
        <p:nvSpPr>
          <p:cNvPr id="10" name="TextBox 9"/>
          <p:cNvSpPr txBox="1"/>
          <p:nvPr/>
        </p:nvSpPr>
        <p:spPr>
          <a:xfrm>
            <a:off x="2771800" y="5015778"/>
            <a:ext cx="1152128" cy="338554"/>
          </a:xfrm>
          <a:prstGeom prst="rect">
            <a:avLst/>
          </a:prstGeom>
          <a:noFill/>
        </p:spPr>
        <p:txBody>
          <a:bodyPr wrap="square" rtlCol="0">
            <a:spAutoFit/>
          </a:bodyPr>
          <a:lstStyle/>
          <a:p>
            <a:r>
              <a:rPr lang="en-GB" sz="1600" b="1" dirty="0" smtClean="0">
                <a:solidFill>
                  <a:schemeClr val="accent2"/>
                </a:solidFill>
              </a:rPr>
              <a:t>Pre-IPA</a:t>
            </a:r>
            <a:endParaRPr lang="en-GB" sz="1600" b="1" dirty="0">
              <a:solidFill>
                <a:schemeClr val="accent2"/>
              </a:solidFill>
            </a:endParaRPr>
          </a:p>
        </p:txBody>
      </p:sp>
      <p:sp>
        <p:nvSpPr>
          <p:cNvPr id="11" name="TextBox 10"/>
          <p:cNvSpPr txBox="1"/>
          <p:nvPr/>
        </p:nvSpPr>
        <p:spPr>
          <a:xfrm>
            <a:off x="4932040" y="5023239"/>
            <a:ext cx="1152128" cy="338554"/>
          </a:xfrm>
          <a:prstGeom prst="rect">
            <a:avLst/>
          </a:prstGeom>
          <a:noFill/>
        </p:spPr>
        <p:txBody>
          <a:bodyPr wrap="square" rtlCol="0">
            <a:spAutoFit/>
          </a:bodyPr>
          <a:lstStyle/>
          <a:p>
            <a:r>
              <a:rPr lang="en-GB" sz="1600" b="1" dirty="0" smtClean="0">
                <a:solidFill>
                  <a:schemeClr val="accent2"/>
                </a:solidFill>
              </a:rPr>
              <a:t>Post-IPA</a:t>
            </a:r>
            <a:endParaRPr lang="en-GB" sz="1600" b="1" dirty="0">
              <a:solidFill>
                <a:schemeClr val="accent2"/>
              </a:solidFill>
            </a:endParaRPr>
          </a:p>
        </p:txBody>
      </p:sp>
    </p:spTree>
    <p:extLst>
      <p:ext uri="{BB962C8B-B14F-4D97-AF65-F5344CB8AC3E}">
        <p14:creationId xmlns:p14="http://schemas.microsoft.com/office/powerpoint/2010/main" val="91477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runel University">
  <a:themeElements>
    <a:clrScheme name="Custom 3">
      <a:dk1>
        <a:sysClr val="windowText" lastClr="000000"/>
      </a:dk1>
      <a:lt1>
        <a:sysClr val="window" lastClr="FFFFFF"/>
      </a:lt1>
      <a:dk2>
        <a:srgbClr val="595959"/>
      </a:dk2>
      <a:lt2>
        <a:srgbClr val="EBEBEB"/>
      </a:lt2>
      <a:accent1>
        <a:srgbClr val="00325B"/>
      </a:accent1>
      <a:accent2>
        <a:srgbClr val="BE0F34"/>
      </a:accent2>
      <a:accent3>
        <a:srgbClr val="84A5DC"/>
      </a:accent3>
      <a:accent4>
        <a:srgbClr val="8098AD"/>
      </a:accent4>
      <a:accent5>
        <a:srgbClr val="DF879A"/>
      </a:accent5>
      <a:accent6>
        <a:srgbClr val="C2D2ED"/>
      </a:accent6>
      <a:hlink>
        <a:srgbClr val="0000FF"/>
      </a:hlink>
      <a:folHlink>
        <a:srgbClr val="800080"/>
      </a:folHlink>
    </a:clrScheme>
    <a:fontScheme name="Brun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6552_BUL_PowePoint_TPL_AW_2.pptx" id="{4D67F386-3FC6-4D8E-BFEC-44461FE00372}" vid="{C71F71E6-4BC7-4BD9-955D-5E456745AA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492998-890F-4740-BF11-CB10361DE3FC}"/>
</file>

<file path=customXml/itemProps2.xml><?xml version="1.0" encoding="utf-8"?>
<ds:datastoreItem xmlns:ds="http://schemas.openxmlformats.org/officeDocument/2006/customXml" ds:itemID="{EDD2C1DB-A1E5-4E90-98E3-8B2E1C98FBC6}"/>
</file>

<file path=customXml/itemProps3.xml><?xml version="1.0" encoding="utf-8"?>
<ds:datastoreItem xmlns:ds="http://schemas.openxmlformats.org/officeDocument/2006/customXml" ds:itemID="{D3ABB48A-250F-437B-B2B8-3E409D4ED280}"/>
</file>

<file path=docProps/app.xml><?xml version="1.0" encoding="utf-8"?>
<Properties xmlns="http://schemas.openxmlformats.org/officeDocument/2006/extended-properties" xmlns:vt="http://schemas.openxmlformats.org/officeDocument/2006/docPropsVTypes">
  <Template/>
  <TotalTime>4070</TotalTime>
  <Words>3754</Words>
  <Application>Microsoft Office PowerPoint</Application>
  <PresentationFormat>On-screen Show (4:3)</PresentationFormat>
  <Paragraphs>802</Paragraphs>
  <Slides>50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Narrow</vt:lpstr>
      <vt:lpstr>Calibri</vt:lpstr>
      <vt:lpstr>Cambria</vt:lpstr>
      <vt:lpstr>Courier New</vt:lpstr>
      <vt:lpstr>Mangal</vt:lpstr>
      <vt:lpstr>Brunel University</vt:lpstr>
      <vt:lpstr> Integrated Programme Assessment (IPA):  Reduced Assessment  and Better Graduates</vt:lpstr>
      <vt:lpstr>HE sector context</vt:lpstr>
      <vt:lpstr>Drivers for change (2010)</vt:lpstr>
      <vt:lpstr>Integrated Programme Assessment (IPA): Teaching and Assessment uncoupled</vt:lpstr>
      <vt:lpstr>What we achieved</vt:lpstr>
      <vt:lpstr>Student Awards Data</vt:lpstr>
      <vt:lpstr>Closing the Attainment Gap</vt:lpstr>
      <vt:lpstr>Graduate Level Outcomes</vt:lpstr>
      <vt:lpstr>Students feel better prepared for employment</vt:lpstr>
      <vt:lpstr>NSS – Assessment and Feedback</vt:lpstr>
      <vt:lpstr>Senate Regulation changes </vt:lpstr>
      <vt:lpstr>IPA in five easy steps </vt:lpstr>
      <vt:lpstr>Graduate Attributes</vt:lpstr>
      <vt:lpstr>Assessment follows Bloom’s taxonomy</vt:lpstr>
      <vt:lpstr>Assessment focussed on skills</vt:lpstr>
      <vt:lpstr>Assessment focussed on skills</vt:lpstr>
      <vt:lpstr>Coherence within and between levels</vt:lpstr>
      <vt:lpstr>IPA - Level 4</vt:lpstr>
      <vt:lpstr>IPA - Level 4</vt:lpstr>
      <vt:lpstr>IPA - Level 4</vt:lpstr>
      <vt:lpstr>IPA - Level 4</vt:lpstr>
      <vt:lpstr>IPA - Level 4</vt:lpstr>
      <vt:lpstr>IPA - Level 4</vt:lpstr>
      <vt:lpstr>Practical Skills: Microscopy</vt:lpstr>
      <vt:lpstr>Practical Skills: Microscopy</vt:lpstr>
      <vt:lpstr>Practical Skills: Microscopy</vt:lpstr>
      <vt:lpstr>Practical Skills: Microscopy</vt:lpstr>
      <vt:lpstr>Practical Skills: Microscopy</vt:lpstr>
      <vt:lpstr>Practical Skills: Microscopy</vt:lpstr>
      <vt:lpstr>Practical Skills: Microscopy</vt:lpstr>
      <vt:lpstr>IPA - Level 5</vt:lpstr>
      <vt:lpstr>IPA - Level 5</vt:lpstr>
      <vt:lpstr>IPA - Level 5</vt:lpstr>
      <vt:lpstr>Data Analysis, Interpretation and Presentation</vt:lpstr>
      <vt:lpstr>IPA - Level 6</vt:lpstr>
      <vt:lpstr>IPA - Level 6</vt:lpstr>
      <vt:lpstr>IPA - Level 6</vt:lpstr>
      <vt:lpstr>Problem Solving and Data Analysis Coursework </vt:lpstr>
      <vt:lpstr>Synoptic Exam</vt:lpstr>
      <vt:lpstr>     Main Challenge = Main Strength  Collegial and team-based approach </vt:lpstr>
      <vt:lpstr>Building a successful team</vt:lpstr>
      <vt:lpstr>Main Challenge -  Collegial and team-based approach </vt:lpstr>
      <vt:lpstr>Benefits</vt:lpstr>
      <vt:lpstr>Stakeholder Perspectives:  Student Feedback</vt:lpstr>
      <vt:lpstr>Stakeholder Perspectives:  PSRB  and Design Panel Comments</vt:lpstr>
      <vt:lpstr>Stakeholder Perspectives:  External Examiners</vt:lpstr>
      <vt:lpstr>Stakeholder Perspectives: Staff Comments</vt:lpstr>
      <vt:lpstr>Requirements for IPA</vt:lpstr>
      <vt:lpstr>Happy-o-meter of IPA approach </vt:lpstr>
      <vt:lpstr> Integrated Programme Assessment (IPA):  Reduced Assessment  and Better Graduates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Brunel PowerPoint Template</dc:title>
  <dc:creator>Helen King</dc:creator>
  <cp:lastModifiedBy>Louise Mighall</cp:lastModifiedBy>
  <cp:revision>293</cp:revision>
  <cp:lastPrinted>2018-01-23T12:59:51Z</cp:lastPrinted>
  <dcterms:created xsi:type="dcterms:W3CDTF">2014-07-31T08:49:38Z</dcterms:created>
  <dcterms:modified xsi:type="dcterms:W3CDTF">2018-06-06T08:08:40Z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0x01010087B7AB1D9504C54F9BDC21A13F3D45F8</vt:lpwstr>
  </property>
  <property fmtid="{D5CDD505-2E9C-101B-9397-08002B2CF9AE}" pid="3" name="BrunelBaseOwner">
    <vt:lpwstr>1;#Internal Communications|01e1b302-1141-47e6-ae68-8b0ede583215</vt:lpwstr>
  </property>
  <property fmtid="{D5CDD505-2E9C-101B-9397-08002B2CF9AE}" pid="4" name="BrunelBaseOwner0">
    <vt:lpwstr>Internal Communications|01e1b302-1141-47e6-ae68-8b0ede583215</vt:lpwstr>
  </property>
  <property fmtid="{D5CDD505-2E9C-101B-9397-08002B2CF9AE}" pid="5" name="TaxKeyword">
    <vt:lpwstr/>
  </property>
  <property fmtid="{D5CDD505-2E9C-101B-9397-08002B2CF9AE}" pid="6" name="BrunelBaseAudience">
    <vt:lpwstr/>
  </property>
  <property fmtid="{D5CDD505-2E9C-101B-9397-08002B2CF9AE}" pid="7" name="l50cde2150514e6e90cdde84639c12b5">
    <vt:lpwstr/>
  </property>
  <property fmtid="{D5CDD505-2E9C-101B-9397-08002B2CF9AE}" pid="8" name="foo">
    <vt:lpwstr/>
  </property>
  <property fmtid="{D5CDD505-2E9C-101B-9397-08002B2CF9AE}" pid="9" name="TaxCatchAll">
    <vt:lpwstr>1;#Internal Communications|01e1b302-1141-47e6-ae68-8b0ede583215</vt:lpwstr>
  </property>
</Properties>
</file>