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Default Extension="png" ContentType="image/png"/>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revisionInfo.xml" ContentType="application/vnd.ms-powerpoint.revisioninfo+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Default Extension="jpg" ContentType="image/jpeg"/>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Override PartName="/ppt/slides/slide2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84" r:id="rId17"/>
    <p:sldId id="286" r:id="rId18"/>
    <p:sldId id="285" r:id="rId19"/>
    <p:sldId id="272" r:id="rId20"/>
    <p:sldId id="274" r:id="rId21"/>
    <p:sldId id="276" r:id="rId22"/>
    <p:sldId id="275" r:id="rId23"/>
    <p:sldId id="273" r:id="rId24"/>
    <p:sldId id="278" r:id="rId25"/>
    <p:sldId id="279" r:id="rId26"/>
    <p:sldId id="280" r:id="rId27"/>
    <p:sldId id="281" r:id="rId28"/>
    <p:sldId id="282" r:id="rId29"/>
    <p:sldId id="283" r:id="rId30"/>
    <p:sldId id="28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77491" autoAdjust="0"/>
  </p:normalViewPr>
  <p:slideViewPr>
    <p:cSldViewPr snapToGrid="0">
      <p:cViewPr varScale="1">
        <p:scale>
          <a:sx n="56" d="100"/>
          <a:sy n="56" d="100"/>
        </p:scale>
        <p:origin x="1254" y="66"/>
      </p:cViewPr>
      <p:guideLst/>
    </p:cSldViewPr>
  </p:slideViewPr>
  <p:outlineViewPr>
    <p:cViewPr>
      <p:scale>
        <a:sx n="33" d="100"/>
        <a:sy n="33" d="100"/>
      </p:scale>
      <p:origin x="0" y="-37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373E89-DAA7-40D8-987A-B904D447D6FF}" type="doc">
      <dgm:prSet loTypeId="urn:microsoft.com/office/officeart/2005/8/layout/process1" loCatId="process" qsTypeId="urn:microsoft.com/office/officeart/2005/8/quickstyle/simple1" qsCatId="simple" csTypeId="urn:microsoft.com/office/officeart/2005/8/colors/accent1_2" csCatId="accent1" phldr="1"/>
      <dgm:spPr/>
    </dgm:pt>
    <dgm:pt modelId="{A5ECC076-8654-4837-A9C2-69CE8FE6F863}">
      <dgm:prSet phldrT="[Text]"/>
      <dgm:spPr/>
      <dgm:t>
        <a:bodyPr/>
        <a:lstStyle/>
        <a:p>
          <a:r>
            <a:rPr lang="en-GB"/>
            <a:t>OH online questionnaire</a:t>
          </a:r>
        </a:p>
      </dgm:t>
    </dgm:pt>
    <dgm:pt modelId="{54B68369-0525-4DF0-BE66-C37B7ECA5934}" type="parTrans" cxnId="{93823DAA-D472-4B56-82E2-34B193C413CF}">
      <dgm:prSet/>
      <dgm:spPr/>
      <dgm:t>
        <a:bodyPr/>
        <a:lstStyle/>
        <a:p>
          <a:endParaRPr lang="en-GB"/>
        </a:p>
      </dgm:t>
    </dgm:pt>
    <dgm:pt modelId="{F6D0A369-BE24-4793-976D-055C07D205FF}" type="sibTrans" cxnId="{93823DAA-D472-4B56-82E2-34B193C413CF}">
      <dgm:prSet/>
      <dgm:spPr/>
      <dgm:t>
        <a:bodyPr/>
        <a:lstStyle/>
        <a:p>
          <a:endParaRPr lang="en-GB"/>
        </a:p>
      </dgm:t>
    </dgm:pt>
    <dgm:pt modelId="{87711C64-3C87-4229-B39E-77298B2C976B}">
      <dgm:prSet phldrT="[Text]"/>
      <dgm:spPr/>
      <dgm:t>
        <a:bodyPr/>
        <a:lstStyle/>
        <a:p>
          <a:r>
            <a:rPr lang="en-GB"/>
            <a:t>Triaged </a:t>
          </a:r>
        </a:p>
        <a:p>
          <a:r>
            <a:rPr lang="en-GB"/>
            <a:t>by OH Nurse Adviser</a:t>
          </a:r>
        </a:p>
      </dgm:t>
    </dgm:pt>
    <dgm:pt modelId="{26BFB9C8-4FEE-49FE-A7E4-8FC7422B5361}" type="parTrans" cxnId="{181A6A3B-F468-4E69-8805-C7823D19AB9D}">
      <dgm:prSet/>
      <dgm:spPr/>
      <dgm:t>
        <a:bodyPr/>
        <a:lstStyle/>
        <a:p>
          <a:endParaRPr lang="en-GB"/>
        </a:p>
      </dgm:t>
    </dgm:pt>
    <dgm:pt modelId="{6A849ECC-508D-431A-9B57-76700AA0357E}" type="sibTrans" cxnId="{181A6A3B-F468-4E69-8805-C7823D19AB9D}">
      <dgm:prSet/>
      <dgm:spPr/>
      <dgm:t>
        <a:bodyPr/>
        <a:lstStyle/>
        <a:p>
          <a:endParaRPr lang="en-GB"/>
        </a:p>
      </dgm:t>
    </dgm:pt>
    <dgm:pt modelId="{52E79657-8036-4CA9-860B-854E4415E92B}">
      <dgm:prSet phldrT="[Text]"/>
      <dgm:spPr/>
      <dgm:t>
        <a:bodyPr/>
        <a:lstStyle/>
        <a:p>
          <a:r>
            <a:rPr lang="en-GB"/>
            <a:t>Appointment with OH Nurse Adviser, OH physician or OH consultant</a:t>
          </a:r>
        </a:p>
      </dgm:t>
    </dgm:pt>
    <dgm:pt modelId="{FC5EB5FD-D124-4469-9806-6B5A5D0F7808}" type="parTrans" cxnId="{6E7D9BBA-D357-44FC-9B30-5942694914C7}">
      <dgm:prSet/>
      <dgm:spPr/>
      <dgm:t>
        <a:bodyPr/>
        <a:lstStyle/>
        <a:p>
          <a:endParaRPr lang="en-GB"/>
        </a:p>
      </dgm:t>
    </dgm:pt>
    <dgm:pt modelId="{A0D3F7A1-0D81-4E99-ABBB-9268EBE40E2D}" type="sibTrans" cxnId="{6E7D9BBA-D357-44FC-9B30-5942694914C7}">
      <dgm:prSet/>
      <dgm:spPr/>
      <dgm:t>
        <a:bodyPr/>
        <a:lstStyle/>
        <a:p>
          <a:endParaRPr lang="en-GB"/>
        </a:p>
      </dgm:t>
    </dgm:pt>
    <dgm:pt modelId="{3AC1A782-465D-44AE-88CC-8B5E18F44BCC}">
      <dgm:prSet phldrT="[Text]"/>
      <dgm:spPr/>
      <dgm:t>
        <a:bodyPr/>
        <a:lstStyle/>
        <a:p>
          <a:r>
            <a:rPr lang="en-GB"/>
            <a:t>Outcome communicated to trainee and to UWE Bristol</a:t>
          </a:r>
        </a:p>
      </dgm:t>
    </dgm:pt>
    <dgm:pt modelId="{95D5AE7E-7CDD-4600-88A1-55D093133E99}" type="parTrans" cxnId="{91589E63-3046-41F4-AEEB-6F3711EFCDD1}">
      <dgm:prSet/>
      <dgm:spPr/>
      <dgm:t>
        <a:bodyPr/>
        <a:lstStyle/>
        <a:p>
          <a:endParaRPr lang="en-GB"/>
        </a:p>
      </dgm:t>
    </dgm:pt>
    <dgm:pt modelId="{A56DD81D-D515-4199-B0B0-580BA0453D81}" type="sibTrans" cxnId="{91589E63-3046-41F4-AEEB-6F3711EFCDD1}">
      <dgm:prSet/>
      <dgm:spPr/>
      <dgm:t>
        <a:bodyPr/>
        <a:lstStyle/>
        <a:p>
          <a:endParaRPr lang="en-GB"/>
        </a:p>
      </dgm:t>
    </dgm:pt>
    <dgm:pt modelId="{2BC51F25-1E66-4F58-9621-F371D2AC293D}">
      <dgm:prSet phldrT="[Text]"/>
      <dgm:spPr/>
      <dgm:t>
        <a:bodyPr/>
        <a:lstStyle/>
        <a:p>
          <a:r>
            <a:rPr lang="en-GB"/>
            <a:t>Reasonable Adjustments made, as necessary</a:t>
          </a:r>
        </a:p>
      </dgm:t>
    </dgm:pt>
    <dgm:pt modelId="{39FC29CD-C834-484E-BF4E-CDF6E791B5C0}" type="parTrans" cxnId="{E5C27B29-1F24-45B7-8CBB-67CAF0DB5DDE}">
      <dgm:prSet/>
      <dgm:spPr/>
      <dgm:t>
        <a:bodyPr/>
        <a:lstStyle/>
        <a:p>
          <a:endParaRPr lang="en-GB"/>
        </a:p>
      </dgm:t>
    </dgm:pt>
    <dgm:pt modelId="{8A35CC38-6EC6-448E-B91D-7EA9383C07C9}" type="sibTrans" cxnId="{E5C27B29-1F24-45B7-8CBB-67CAF0DB5DDE}">
      <dgm:prSet/>
      <dgm:spPr/>
      <dgm:t>
        <a:bodyPr/>
        <a:lstStyle/>
        <a:p>
          <a:endParaRPr lang="en-GB"/>
        </a:p>
      </dgm:t>
    </dgm:pt>
    <dgm:pt modelId="{82446231-E12C-446D-8F55-40655FF9FFD5}" type="pres">
      <dgm:prSet presAssocID="{CC373E89-DAA7-40D8-987A-B904D447D6FF}" presName="Name0" presStyleCnt="0">
        <dgm:presLayoutVars>
          <dgm:dir/>
          <dgm:resizeHandles val="exact"/>
        </dgm:presLayoutVars>
      </dgm:prSet>
      <dgm:spPr/>
    </dgm:pt>
    <dgm:pt modelId="{287FC099-B24F-4221-9E48-F54CADBB4F79}" type="pres">
      <dgm:prSet presAssocID="{A5ECC076-8654-4837-A9C2-69CE8FE6F863}" presName="node" presStyleLbl="node1" presStyleIdx="0" presStyleCnt="5">
        <dgm:presLayoutVars>
          <dgm:bulletEnabled val="1"/>
        </dgm:presLayoutVars>
      </dgm:prSet>
      <dgm:spPr/>
    </dgm:pt>
    <dgm:pt modelId="{C6100B85-9BE9-4444-8C1F-6D7ACEA61624}" type="pres">
      <dgm:prSet presAssocID="{F6D0A369-BE24-4793-976D-055C07D205FF}" presName="sibTrans" presStyleLbl="sibTrans2D1" presStyleIdx="0" presStyleCnt="4"/>
      <dgm:spPr/>
    </dgm:pt>
    <dgm:pt modelId="{0A91B86F-43DB-4368-8D18-4B37BD0D1509}" type="pres">
      <dgm:prSet presAssocID="{F6D0A369-BE24-4793-976D-055C07D205FF}" presName="connectorText" presStyleLbl="sibTrans2D1" presStyleIdx="0" presStyleCnt="4"/>
      <dgm:spPr/>
    </dgm:pt>
    <dgm:pt modelId="{83CDF171-B143-4CC2-9CE5-87EFA6B292B6}" type="pres">
      <dgm:prSet presAssocID="{87711C64-3C87-4229-B39E-77298B2C976B}" presName="node" presStyleLbl="node1" presStyleIdx="1" presStyleCnt="5">
        <dgm:presLayoutVars>
          <dgm:bulletEnabled val="1"/>
        </dgm:presLayoutVars>
      </dgm:prSet>
      <dgm:spPr/>
    </dgm:pt>
    <dgm:pt modelId="{EF81D806-A440-4849-AE63-6539B25CDA1F}" type="pres">
      <dgm:prSet presAssocID="{6A849ECC-508D-431A-9B57-76700AA0357E}" presName="sibTrans" presStyleLbl="sibTrans2D1" presStyleIdx="1" presStyleCnt="4"/>
      <dgm:spPr/>
    </dgm:pt>
    <dgm:pt modelId="{FF792D67-C596-420A-B954-90C81DB9F3AB}" type="pres">
      <dgm:prSet presAssocID="{6A849ECC-508D-431A-9B57-76700AA0357E}" presName="connectorText" presStyleLbl="sibTrans2D1" presStyleIdx="1" presStyleCnt="4"/>
      <dgm:spPr/>
    </dgm:pt>
    <dgm:pt modelId="{6165849E-A1CC-496C-9829-D186B2A1C904}" type="pres">
      <dgm:prSet presAssocID="{52E79657-8036-4CA9-860B-854E4415E92B}" presName="node" presStyleLbl="node1" presStyleIdx="2" presStyleCnt="5">
        <dgm:presLayoutVars>
          <dgm:bulletEnabled val="1"/>
        </dgm:presLayoutVars>
      </dgm:prSet>
      <dgm:spPr/>
    </dgm:pt>
    <dgm:pt modelId="{51A8E447-00E1-4754-83FE-4D7CFD9A54DB}" type="pres">
      <dgm:prSet presAssocID="{A0D3F7A1-0D81-4E99-ABBB-9268EBE40E2D}" presName="sibTrans" presStyleLbl="sibTrans2D1" presStyleIdx="2" presStyleCnt="4"/>
      <dgm:spPr/>
    </dgm:pt>
    <dgm:pt modelId="{7891E4E1-27A5-4F7B-87FF-2D0245524480}" type="pres">
      <dgm:prSet presAssocID="{A0D3F7A1-0D81-4E99-ABBB-9268EBE40E2D}" presName="connectorText" presStyleLbl="sibTrans2D1" presStyleIdx="2" presStyleCnt="4"/>
      <dgm:spPr/>
    </dgm:pt>
    <dgm:pt modelId="{E74610D4-75A4-40DF-AC45-7903DFB05A5F}" type="pres">
      <dgm:prSet presAssocID="{3AC1A782-465D-44AE-88CC-8B5E18F44BCC}" presName="node" presStyleLbl="node1" presStyleIdx="3" presStyleCnt="5">
        <dgm:presLayoutVars>
          <dgm:bulletEnabled val="1"/>
        </dgm:presLayoutVars>
      </dgm:prSet>
      <dgm:spPr/>
    </dgm:pt>
    <dgm:pt modelId="{13266506-711A-4158-8031-502CC03DD050}" type="pres">
      <dgm:prSet presAssocID="{A56DD81D-D515-4199-B0B0-580BA0453D81}" presName="sibTrans" presStyleLbl="sibTrans2D1" presStyleIdx="3" presStyleCnt="4"/>
      <dgm:spPr/>
    </dgm:pt>
    <dgm:pt modelId="{E71CC0BC-06DC-4B33-8DEF-4E56A2790F96}" type="pres">
      <dgm:prSet presAssocID="{A56DD81D-D515-4199-B0B0-580BA0453D81}" presName="connectorText" presStyleLbl="sibTrans2D1" presStyleIdx="3" presStyleCnt="4"/>
      <dgm:spPr/>
    </dgm:pt>
    <dgm:pt modelId="{F700B7FD-2F70-4CB7-B15E-538ED868AA62}" type="pres">
      <dgm:prSet presAssocID="{2BC51F25-1E66-4F58-9621-F371D2AC293D}" presName="node" presStyleLbl="node1" presStyleIdx="4" presStyleCnt="5">
        <dgm:presLayoutVars>
          <dgm:bulletEnabled val="1"/>
        </dgm:presLayoutVars>
      </dgm:prSet>
      <dgm:spPr/>
    </dgm:pt>
  </dgm:ptLst>
  <dgm:cxnLst>
    <dgm:cxn modelId="{E916B603-3188-45ED-8A6C-F99B3B9DB623}" type="presOf" srcId="{CC373E89-DAA7-40D8-987A-B904D447D6FF}" destId="{82446231-E12C-446D-8F55-40655FF9FFD5}" srcOrd="0" destOrd="0" presId="urn:microsoft.com/office/officeart/2005/8/layout/process1"/>
    <dgm:cxn modelId="{AE9F1E23-FE9A-4054-8F84-670991A7F845}" type="presOf" srcId="{A0D3F7A1-0D81-4E99-ABBB-9268EBE40E2D}" destId="{7891E4E1-27A5-4F7B-87FF-2D0245524480}" srcOrd="1" destOrd="0" presId="urn:microsoft.com/office/officeart/2005/8/layout/process1"/>
    <dgm:cxn modelId="{526F2924-5564-4965-8B63-56CBF8D68B0B}" type="presOf" srcId="{A0D3F7A1-0D81-4E99-ABBB-9268EBE40E2D}" destId="{51A8E447-00E1-4754-83FE-4D7CFD9A54DB}" srcOrd="0" destOrd="0" presId="urn:microsoft.com/office/officeart/2005/8/layout/process1"/>
    <dgm:cxn modelId="{E5C27B29-1F24-45B7-8CBB-67CAF0DB5DDE}" srcId="{CC373E89-DAA7-40D8-987A-B904D447D6FF}" destId="{2BC51F25-1E66-4F58-9621-F371D2AC293D}" srcOrd="4" destOrd="0" parTransId="{39FC29CD-C834-484E-BF4E-CDF6E791B5C0}" sibTransId="{8A35CC38-6EC6-448E-B91D-7EA9383C07C9}"/>
    <dgm:cxn modelId="{181A6A3B-F468-4E69-8805-C7823D19AB9D}" srcId="{CC373E89-DAA7-40D8-987A-B904D447D6FF}" destId="{87711C64-3C87-4229-B39E-77298B2C976B}" srcOrd="1" destOrd="0" parTransId="{26BFB9C8-4FEE-49FE-A7E4-8FC7422B5361}" sibTransId="{6A849ECC-508D-431A-9B57-76700AA0357E}"/>
    <dgm:cxn modelId="{03BD9A41-5A0F-4F57-969C-8E09C3EE0626}" type="presOf" srcId="{F6D0A369-BE24-4793-976D-055C07D205FF}" destId="{0A91B86F-43DB-4368-8D18-4B37BD0D1509}" srcOrd="1" destOrd="0" presId="urn:microsoft.com/office/officeart/2005/8/layout/process1"/>
    <dgm:cxn modelId="{91589E63-3046-41F4-AEEB-6F3711EFCDD1}" srcId="{CC373E89-DAA7-40D8-987A-B904D447D6FF}" destId="{3AC1A782-465D-44AE-88CC-8B5E18F44BCC}" srcOrd="3" destOrd="0" parTransId="{95D5AE7E-7CDD-4600-88A1-55D093133E99}" sibTransId="{A56DD81D-D515-4199-B0B0-580BA0453D81}"/>
    <dgm:cxn modelId="{0128F544-ED0C-4F92-BD6F-A0721BF0193D}" type="presOf" srcId="{2BC51F25-1E66-4F58-9621-F371D2AC293D}" destId="{F700B7FD-2F70-4CB7-B15E-538ED868AA62}" srcOrd="0" destOrd="0" presId="urn:microsoft.com/office/officeart/2005/8/layout/process1"/>
    <dgm:cxn modelId="{4040C46A-4EA5-4527-AFC2-759BE58747E4}" type="presOf" srcId="{52E79657-8036-4CA9-860B-854E4415E92B}" destId="{6165849E-A1CC-496C-9829-D186B2A1C904}" srcOrd="0" destOrd="0" presId="urn:microsoft.com/office/officeart/2005/8/layout/process1"/>
    <dgm:cxn modelId="{6180F87D-DD1D-4382-8A38-0BB64502FC61}" type="presOf" srcId="{A56DD81D-D515-4199-B0B0-580BA0453D81}" destId="{13266506-711A-4158-8031-502CC03DD050}" srcOrd="0" destOrd="0" presId="urn:microsoft.com/office/officeart/2005/8/layout/process1"/>
    <dgm:cxn modelId="{CD0B508E-6753-4B02-810F-0893FFAC057E}" type="presOf" srcId="{6A849ECC-508D-431A-9B57-76700AA0357E}" destId="{EF81D806-A440-4849-AE63-6539B25CDA1F}" srcOrd="0" destOrd="0" presId="urn:microsoft.com/office/officeart/2005/8/layout/process1"/>
    <dgm:cxn modelId="{381D49A7-1F69-4FF3-BD46-B2B2328BBAF0}" type="presOf" srcId="{6A849ECC-508D-431A-9B57-76700AA0357E}" destId="{FF792D67-C596-420A-B954-90C81DB9F3AB}" srcOrd="1" destOrd="0" presId="urn:microsoft.com/office/officeart/2005/8/layout/process1"/>
    <dgm:cxn modelId="{7E2DA9A8-B8A2-4638-B1C9-3F43EA2B9FB2}" type="presOf" srcId="{87711C64-3C87-4229-B39E-77298B2C976B}" destId="{83CDF171-B143-4CC2-9CE5-87EFA6B292B6}" srcOrd="0" destOrd="0" presId="urn:microsoft.com/office/officeart/2005/8/layout/process1"/>
    <dgm:cxn modelId="{93823DAA-D472-4B56-82E2-34B193C413CF}" srcId="{CC373E89-DAA7-40D8-987A-B904D447D6FF}" destId="{A5ECC076-8654-4837-A9C2-69CE8FE6F863}" srcOrd="0" destOrd="0" parTransId="{54B68369-0525-4DF0-BE66-C37B7ECA5934}" sibTransId="{F6D0A369-BE24-4793-976D-055C07D205FF}"/>
    <dgm:cxn modelId="{4B0695B8-4061-4D58-81E9-E6394454C653}" type="presOf" srcId="{3AC1A782-465D-44AE-88CC-8B5E18F44BCC}" destId="{E74610D4-75A4-40DF-AC45-7903DFB05A5F}" srcOrd="0" destOrd="0" presId="urn:microsoft.com/office/officeart/2005/8/layout/process1"/>
    <dgm:cxn modelId="{6E7D9BBA-D357-44FC-9B30-5942694914C7}" srcId="{CC373E89-DAA7-40D8-987A-B904D447D6FF}" destId="{52E79657-8036-4CA9-860B-854E4415E92B}" srcOrd="2" destOrd="0" parTransId="{FC5EB5FD-D124-4469-9806-6B5A5D0F7808}" sibTransId="{A0D3F7A1-0D81-4E99-ABBB-9268EBE40E2D}"/>
    <dgm:cxn modelId="{F209F2D2-CD2C-444F-B330-EFDE644BA9DB}" type="presOf" srcId="{F6D0A369-BE24-4793-976D-055C07D205FF}" destId="{C6100B85-9BE9-4444-8C1F-6D7ACEA61624}" srcOrd="0" destOrd="0" presId="urn:microsoft.com/office/officeart/2005/8/layout/process1"/>
    <dgm:cxn modelId="{B2463EF2-60D1-4956-9B0D-9F3429ED25E7}" type="presOf" srcId="{A56DD81D-D515-4199-B0B0-580BA0453D81}" destId="{E71CC0BC-06DC-4B33-8DEF-4E56A2790F96}" srcOrd="1" destOrd="0" presId="urn:microsoft.com/office/officeart/2005/8/layout/process1"/>
    <dgm:cxn modelId="{03DCD5F6-C9FE-4428-B07C-7D4264A5DBB1}" type="presOf" srcId="{A5ECC076-8654-4837-A9C2-69CE8FE6F863}" destId="{287FC099-B24F-4221-9E48-F54CADBB4F79}" srcOrd="0" destOrd="0" presId="urn:microsoft.com/office/officeart/2005/8/layout/process1"/>
    <dgm:cxn modelId="{97E5ED99-337D-474A-BED6-5F4ADA3CCA30}" type="presParOf" srcId="{82446231-E12C-446D-8F55-40655FF9FFD5}" destId="{287FC099-B24F-4221-9E48-F54CADBB4F79}" srcOrd="0" destOrd="0" presId="urn:microsoft.com/office/officeart/2005/8/layout/process1"/>
    <dgm:cxn modelId="{5ADC3763-223A-472D-877F-390F0BED7365}" type="presParOf" srcId="{82446231-E12C-446D-8F55-40655FF9FFD5}" destId="{C6100B85-9BE9-4444-8C1F-6D7ACEA61624}" srcOrd="1" destOrd="0" presId="urn:microsoft.com/office/officeart/2005/8/layout/process1"/>
    <dgm:cxn modelId="{6F563E52-DEC7-41B0-BE8B-600B7F4917D2}" type="presParOf" srcId="{C6100B85-9BE9-4444-8C1F-6D7ACEA61624}" destId="{0A91B86F-43DB-4368-8D18-4B37BD0D1509}" srcOrd="0" destOrd="0" presId="urn:microsoft.com/office/officeart/2005/8/layout/process1"/>
    <dgm:cxn modelId="{6885B1CA-054F-4C1E-B0C0-D4025C009242}" type="presParOf" srcId="{82446231-E12C-446D-8F55-40655FF9FFD5}" destId="{83CDF171-B143-4CC2-9CE5-87EFA6B292B6}" srcOrd="2" destOrd="0" presId="urn:microsoft.com/office/officeart/2005/8/layout/process1"/>
    <dgm:cxn modelId="{C23157B8-B5F1-4817-8D3C-2BD3F90F98BD}" type="presParOf" srcId="{82446231-E12C-446D-8F55-40655FF9FFD5}" destId="{EF81D806-A440-4849-AE63-6539B25CDA1F}" srcOrd="3" destOrd="0" presId="urn:microsoft.com/office/officeart/2005/8/layout/process1"/>
    <dgm:cxn modelId="{7E4BEB07-CD82-4DE5-B102-B38BBD146181}" type="presParOf" srcId="{EF81D806-A440-4849-AE63-6539B25CDA1F}" destId="{FF792D67-C596-420A-B954-90C81DB9F3AB}" srcOrd="0" destOrd="0" presId="urn:microsoft.com/office/officeart/2005/8/layout/process1"/>
    <dgm:cxn modelId="{B7782C4D-A6F0-4AB7-9A41-E70D87933E54}" type="presParOf" srcId="{82446231-E12C-446D-8F55-40655FF9FFD5}" destId="{6165849E-A1CC-496C-9829-D186B2A1C904}" srcOrd="4" destOrd="0" presId="urn:microsoft.com/office/officeart/2005/8/layout/process1"/>
    <dgm:cxn modelId="{969EFF8C-41B0-4BE7-BB95-6ADDF4804D0D}" type="presParOf" srcId="{82446231-E12C-446D-8F55-40655FF9FFD5}" destId="{51A8E447-00E1-4754-83FE-4D7CFD9A54DB}" srcOrd="5" destOrd="0" presId="urn:microsoft.com/office/officeart/2005/8/layout/process1"/>
    <dgm:cxn modelId="{911A0592-F3DE-4B7F-A0F8-791616F14711}" type="presParOf" srcId="{51A8E447-00E1-4754-83FE-4D7CFD9A54DB}" destId="{7891E4E1-27A5-4F7B-87FF-2D0245524480}" srcOrd="0" destOrd="0" presId="urn:microsoft.com/office/officeart/2005/8/layout/process1"/>
    <dgm:cxn modelId="{309FE58E-6AF5-4577-9B00-67146B84C631}" type="presParOf" srcId="{82446231-E12C-446D-8F55-40655FF9FFD5}" destId="{E74610D4-75A4-40DF-AC45-7903DFB05A5F}" srcOrd="6" destOrd="0" presId="urn:microsoft.com/office/officeart/2005/8/layout/process1"/>
    <dgm:cxn modelId="{3A3CCD93-A416-4222-A8D1-A8FA5D6B05C1}" type="presParOf" srcId="{82446231-E12C-446D-8F55-40655FF9FFD5}" destId="{13266506-711A-4158-8031-502CC03DD050}" srcOrd="7" destOrd="0" presId="urn:microsoft.com/office/officeart/2005/8/layout/process1"/>
    <dgm:cxn modelId="{15CB9D1C-5B59-410C-81D0-3DC65E445E54}" type="presParOf" srcId="{13266506-711A-4158-8031-502CC03DD050}" destId="{E71CC0BC-06DC-4B33-8DEF-4E56A2790F96}" srcOrd="0" destOrd="0" presId="urn:microsoft.com/office/officeart/2005/8/layout/process1"/>
    <dgm:cxn modelId="{97718679-B488-4D08-8112-3318439D7621}" type="presParOf" srcId="{82446231-E12C-446D-8F55-40655FF9FFD5}" destId="{F700B7FD-2F70-4CB7-B15E-538ED868AA62}"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FC099-B24F-4221-9E48-F54CADBB4F79}">
      <dsp:nvSpPr>
        <dsp:cNvPr id="0" name=""/>
        <dsp:cNvSpPr/>
      </dsp:nvSpPr>
      <dsp:spPr>
        <a:xfrm>
          <a:off x="3571" y="362541"/>
          <a:ext cx="1107281" cy="989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OH online questionnaire</a:t>
          </a:r>
        </a:p>
      </dsp:txBody>
      <dsp:txXfrm>
        <a:off x="32550" y="391520"/>
        <a:ext cx="1049323" cy="931458"/>
      </dsp:txXfrm>
    </dsp:sp>
    <dsp:sp modelId="{C6100B85-9BE9-4444-8C1F-6D7ACEA61624}">
      <dsp:nvSpPr>
        <dsp:cNvPr id="0" name=""/>
        <dsp:cNvSpPr/>
      </dsp:nvSpPr>
      <dsp:spPr>
        <a:xfrm>
          <a:off x="1221581" y="719947"/>
          <a:ext cx="234743" cy="2746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a:off x="1221581" y="774868"/>
        <a:ext cx="164320" cy="164763"/>
      </dsp:txXfrm>
    </dsp:sp>
    <dsp:sp modelId="{83CDF171-B143-4CC2-9CE5-87EFA6B292B6}">
      <dsp:nvSpPr>
        <dsp:cNvPr id="0" name=""/>
        <dsp:cNvSpPr/>
      </dsp:nvSpPr>
      <dsp:spPr>
        <a:xfrm>
          <a:off x="1553765" y="362541"/>
          <a:ext cx="1107281" cy="989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Triaged </a:t>
          </a:r>
        </a:p>
        <a:p>
          <a:pPr marL="0" lvl="0" indent="0" algn="ctr" defTabSz="533400">
            <a:lnSpc>
              <a:spcPct val="90000"/>
            </a:lnSpc>
            <a:spcBef>
              <a:spcPct val="0"/>
            </a:spcBef>
            <a:spcAft>
              <a:spcPct val="35000"/>
            </a:spcAft>
            <a:buNone/>
          </a:pPr>
          <a:r>
            <a:rPr lang="en-GB" sz="1200" kern="1200"/>
            <a:t>by OH Nurse Adviser</a:t>
          </a:r>
        </a:p>
      </dsp:txBody>
      <dsp:txXfrm>
        <a:off x="1582744" y="391520"/>
        <a:ext cx="1049323" cy="931458"/>
      </dsp:txXfrm>
    </dsp:sp>
    <dsp:sp modelId="{EF81D806-A440-4849-AE63-6539B25CDA1F}">
      <dsp:nvSpPr>
        <dsp:cNvPr id="0" name=""/>
        <dsp:cNvSpPr/>
      </dsp:nvSpPr>
      <dsp:spPr>
        <a:xfrm>
          <a:off x="2771775" y="719947"/>
          <a:ext cx="234743" cy="2746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a:off x="2771775" y="774868"/>
        <a:ext cx="164320" cy="164763"/>
      </dsp:txXfrm>
    </dsp:sp>
    <dsp:sp modelId="{6165849E-A1CC-496C-9829-D186B2A1C904}">
      <dsp:nvSpPr>
        <dsp:cNvPr id="0" name=""/>
        <dsp:cNvSpPr/>
      </dsp:nvSpPr>
      <dsp:spPr>
        <a:xfrm>
          <a:off x="3103959" y="362541"/>
          <a:ext cx="1107281" cy="989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Appointment with OH Nurse Adviser, OH physician or OH consultant</a:t>
          </a:r>
        </a:p>
      </dsp:txBody>
      <dsp:txXfrm>
        <a:off x="3132938" y="391520"/>
        <a:ext cx="1049323" cy="931458"/>
      </dsp:txXfrm>
    </dsp:sp>
    <dsp:sp modelId="{51A8E447-00E1-4754-83FE-4D7CFD9A54DB}">
      <dsp:nvSpPr>
        <dsp:cNvPr id="0" name=""/>
        <dsp:cNvSpPr/>
      </dsp:nvSpPr>
      <dsp:spPr>
        <a:xfrm>
          <a:off x="4321968" y="719947"/>
          <a:ext cx="234743" cy="2746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a:off x="4321968" y="774868"/>
        <a:ext cx="164320" cy="164763"/>
      </dsp:txXfrm>
    </dsp:sp>
    <dsp:sp modelId="{E74610D4-75A4-40DF-AC45-7903DFB05A5F}">
      <dsp:nvSpPr>
        <dsp:cNvPr id="0" name=""/>
        <dsp:cNvSpPr/>
      </dsp:nvSpPr>
      <dsp:spPr>
        <a:xfrm>
          <a:off x="4654153" y="362541"/>
          <a:ext cx="1107281" cy="989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Outcome communicated to trainee and to UWE Bristol</a:t>
          </a:r>
        </a:p>
      </dsp:txBody>
      <dsp:txXfrm>
        <a:off x="4683132" y="391520"/>
        <a:ext cx="1049323" cy="931458"/>
      </dsp:txXfrm>
    </dsp:sp>
    <dsp:sp modelId="{13266506-711A-4158-8031-502CC03DD050}">
      <dsp:nvSpPr>
        <dsp:cNvPr id="0" name=""/>
        <dsp:cNvSpPr/>
      </dsp:nvSpPr>
      <dsp:spPr>
        <a:xfrm>
          <a:off x="5872162" y="719947"/>
          <a:ext cx="234743" cy="2746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a:off x="5872162" y="774868"/>
        <a:ext cx="164320" cy="164763"/>
      </dsp:txXfrm>
    </dsp:sp>
    <dsp:sp modelId="{F700B7FD-2F70-4CB7-B15E-538ED868AA62}">
      <dsp:nvSpPr>
        <dsp:cNvPr id="0" name=""/>
        <dsp:cNvSpPr/>
      </dsp:nvSpPr>
      <dsp:spPr>
        <a:xfrm>
          <a:off x="6204346" y="362541"/>
          <a:ext cx="1107281" cy="989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Reasonable Adjustments made, as necessary</a:t>
          </a:r>
        </a:p>
      </dsp:txBody>
      <dsp:txXfrm>
        <a:off x="6233325" y="391520"/>
        <a:ext cx="1049323" cy="93145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625FC8-DD12-4700-A0E7-79E9760BE255}" type="datetimeFigureOut">
              <a:rPr lang="en-GB" smtClean="0"/>
              <a:t>12/09/2017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2F2873-AB47-475E-96DE-F80F8329B165}" type="slidenum">
              <a:rPr lang="en-GB" smtClean="0"/>
              <a:t>‹#›</a:t>
            </a:fld>
            <a:endParaRPr lang="en-GB"/>
          </a:p>
        </p:txBody>
      </p:sp>
    </p:spTree>
    <p:extLst>
      <p:ext uri="{BB962C8B-B14F-4D97-AF65-F5344CB8AC3E}">
        <p14:creationId xmlns:p14="http://schemas.microsoft.com/office/powerpoint/2010/main" val="775642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4000" dirty="0"/>
              <a:t>Andrew</a:t>
            </a:r>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a:t>
            </a:fld>
            <a:endParaRPr lang="en-US" altLang="en-US"/>
          </a:p>
        </p:txBody>
      </p:sp>
    </p:spTree>
    <p:extLst>
      <p:ext uri="{BB962C8B-B14F-4D97-AF65-F5344CB8AC3E}">
        <p14:creationId xmlns:p14="http://schemas.microsoft.com/office/powerpoint/2010/main" val="65136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D8AFD0-83EC-433D-8770-40C2D9812F0D}" type="slidenum">
              <a:rPr lang="en-GB" smtClean="0"/>
              <a:pPr/>
              <a:t>14</a:t>
            </a:fld>
            <a:endParaRPr lang="en-GB"/>
          </a:p>
        </p:txBody>
      </p:sp>
    </p:spTree>
    <p:extLst>
      <p:ext uri="{BB962C8B-B14F-4D97-AF65-F5344CB8AC3E}">
        <p14:creationId xmlns:p14="http://schemas.microsoft.com/office/powerpoint/2010/main" val="3875274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Trainees are required to reflect on how their teaching is improving and having a positive impact upon the </a:t>
            </a:r>
            <a:r>
              <a:rPr lang="en-GB" u="sng" dirty="0"/>
              <a:t>progress of children’s learning and development</a:t>
            </a:r>
            <a:r>
              <a:rPr lang="en-GB" dirty="0"/>
              <a:t>.</a:t>
            </a:r>
            <a:r>
              <a:rPr lang="en-GB" baseline="0" dirty="0"/>
              <a:t> Central to this is target setting each week. </a:t>
            </a:r>
            <a:endParaRPr lang="en-GB" dirty="0"/>
          </a:p>
        </p:txBody>
      </p:sp>
      <p:sp>
        <p:nvSpPr>
          <p:cNvPr id="4" name="Slide Number Placeholder 3"/>
          <p:cNvSpPr>
            <a:spLocks noGrp="1"/>
          </p:cNvSpPr>
          <p:nvPr>
            <p:ph type="sldNum" sz="quarter" idx="10"/>
          </p:nvPr>
        </p:nvSpPr>
        <p:spPr/>
        <p:txBody>
          <a:bodyPr/>
          <a:lstStyle/>
          <a:p>
            <a:fld id="{1C488222-4236-4FA1-B24D-5D16FBA0F68E}" type="slidenum">
              <a:rPr lang="en-GB" smtClean="0"/>
              <a:t>15</a:t>
            </a:fld>
            <a:endParaRPr lang="en-GB"/>
          </a:p>
        </p:txBody>
      </p:sp>
    </p:spTree>
    <p:extLst>
      <p:ext uri="{BB962C8B-B14F-4D97-AF65-F5344CB8AC3E}">
        <p14:creationId xmlns:p14="http://schemas.microsoft.com/office/powerpoint/2010/main" val="3743989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488222-4236-4FA1-B24D-5D16FBA0F68E}" type="slidenum">
              <a:rPr lang="en-GB" smtClean="0"/>
              <a:t>16</a:t>
            </a:fld>
            <a:endParaRPr lang="en-GB"/>
          </a:p>
        </p:txBody>
      </p:sp>
    </p:spTree>
    <p:extLst>
      <p:ext uri="{BB962C8B-B14F-4D97-AF65-F5344CB8AC3E}">
        <p14:creationId xmlns:p14="http://schemas.microsoft.com/office/powerpoint/2010/main" val="1709520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targets will help trainees to think about their reflective journey and improvements they have made within their practice across the year </a:t>
            </a:r>
            <a:r>
              <a:rPr lang="en-GB" dirty="0" err="1"/>
              <a:t>theyear</a:t>
            </a:r>
            <a:r>
              <a:rPr lang="en-GB" dirty="0"/>
              <a:t>.  It will </a:t>
            </a:r>
            <a:r>
              <a:rPr lang="en-GB" dirty="0" err="1"/>
              <a:t>alsoform</a:t>
            </a:r>
            <a:r>
              <a:rPr lang="en-GB" dirty="0"/>
              <a:t> part of their evidence. </a:t>
            </a:r>
          </a:p>
        </p:txBody>
      </p:sp>
      <p:sp>
        <p:nvSpPr>
          <p:cNvPr id="4" name="Slide Number Placeholder 3"/>
          <p:cNvSpPr>
            <a:spLocks noGrp="1"/>
          </p:cNvSpPr>
          <p:nvPr>
            <p:ph type="sldNum" sz="quarter" idx="10"/>
          </p:nvPr>
        </p:nvSpPr>
        <p:spPr/>
        <p:txBody>
          <a:bodyPr/>
          <a:lstStyle/>
          <a:p>
            <a:fld id="{FE2F2873-AB47-475E-96DE-F80F8329B165}" type="slidenum">
              <a:rPr lang="en-GB" smtClean="0"/>
              <a:t>18</a:t>
            </a:fld>
            <a:endParaRPr lang="en-GB"/>
          </a:p>
        </p:txBody>
      </p:sp>
    </p:spTree>
    <p:extLst>
      <p:ext uri="{BB962C8B-B14F-4D97-AF65-F5344CB8AC3E}">
        <p14:creationId xmlns:p14="http://schemas.microsoft.com/office/powerpoint/2010/main" val="1537802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2F2873-AB47-475E-96DE-F80F8329B165}" type="slidenum">
              <a:rPr lang="en-GB" smtClean="0"/>
              <a:t>19</a:t>
            </a:fld>
            <a:endParaRPr lang="en-GB"/>
          </a:p>
        </p:txBody>
      </p:sp>
    </p:spTree>
    <p:extLst>
      <p:ext uri="{BB962C8B-B14F-4D97-AF65-F5344CB8AC3E}">
        <p14:creationId xmlns:p14="http://schemas.microsoft.com/office/powerpoint/2010/main" val="2027208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Important to stress these are just examples.  The decision about the foci for each reflective commentary will rest with the trainee (apart from leadership one).</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Trainees will begin purely by collecting evidence against all of the TS (EY) 1-8 as they work through each placement.  This will be done on Pebble pad. They will do this holistically keeping in mind what the indicators are asking for to ensure they have coverage of them all within each standard.</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Use of the weekly target setting sheets and discussions with mentors at these weekly meetings, as well as observation feedback will  help inform trainees of their progress, strengths and areas for development. (This is why its vital to ensure that these are taking place).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At end of year trainees will use the evidence collected to support them in deciding on which focus areas demonstrate their biggest improvements and progress in teaching and learning. The strongest and most appropriate evidence will be tagged to the Standards grid on pebble pad ready for discussion with tutor. Each reflective commentary must make reference to all Standards 1-8 and reflect practice with all  age phases. .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E2F2873-AB47-475E-96DE-F80F8329B165}" type="slidenum">
              <a:rPr lang="en-GB" smtClean="0"/>
              <a:t>22</a:t>
            </a:fld>
            <a:endParaRPr lang="en-GB"/>
          </a:p>
        </p:txBody>
      </p:sp>
    </p:spTree>
    <p:extLst>
      <p:ext uri="{BB962C8B-B14F-4D97-AF65-F5344CB8AC3E}">
        <p14:creationId xmlns:p14="http://schemas.microsoft.com/office/powerpoint/2010/main" val="3144576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 a look at the toolkit with mentors and explain that this will be in electronic file for mentors which will be sent to them along with placement handbook and copies of interim review forms, observation forms etc. </a:t>
            </a:r>
          </a:p>
          <a:p>
            <a:r>
              <a:rPr lang="en-GB" dirty="0"/>
              <a:t>Also talk through the interim reviews explaining the fact that trainees on their first placement are likely to have a few or all RI as they beginning on the trajectory of progress against the standards, hence no outstanding gradings on the first interim review.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As mentors you will be looking at the experience, practice and evidence gained by the trainee around half way through the placement.  From this you will make a judgement as to how well you feel they are progressing against each of the standards- commenting on areas of strength and areas for development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endParaRPr lang="en-GB" dirty="0"/>
          </a:p>
        </p:txBody>
      </p:sp>
      <p:sp>
        <p:nvSpPr>
          <p:cNvPr id="4" name="Slide Number Placeholder 3"/>
          <p:cNvSpPr>
            <a:spLocks noGrp="1"/>
          </p:cNvSpPr>
          <p:nvPr>
            <p:ph type="sldNum" sz="quarter" idx="10"/>
          </p:nvPr>
        </p:nvSpPr>
        <p:spPr/>
        <p:txBody>
          <a:bodyPr/>
          <a:lstStyle/>
          <a:p>
            <a:fld id="{FE2F2873-AB47-475E-96DE-F80F8329B165}" type="slidenum">
              <a:rPr lang="en-GB" smtClean="0"/>
              <a:t>23</a:t>
            </a:fld>
            <a:endParaRPr lang="en-GB"/>
          </a:p>
        </p:txBody>
      </p:sp>
    </p:spTree>
    <p:extLst>
      <p:ext uri="{BB962C8B-B14F-4D97-AF65-F5344CB8AC3E}">
        <p14:creationId xmlns:p14="http://schemas.microsoft.com/office/powerpoint/2010/main" val="1956927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Mentors will use the level descriptors to support them in reaching a decision on how the trainee is performing against each of the standards. </a:t>
            </a:r>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24</a:t>
            </a:fld>
            <a:endParaRPr lang="en-US" altLang="en-US"/>
          </a:p>
        </p:txBody>
      </p:sp>
    </p:spTree>
    <p:extLst>
      <p:ext uri="{BB962C8B-B14F-4D97-AF65-F5344CB8AC3E}">
        <p14:creationId xmlns:p14="http://schemas.microsoft.com/office/powerpoint/2010/main" val="1675228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25</a:t>
            </a:fld>
            <a:endParaRPr lang="en-US" altLang="en-US"/>
          </a:p>
        </p:txBody>
      </p:sp>
    </p:spTree>
    <p:extLst>
      <p:ext uri="{BB962C8B-B14F-4D97-AF65-F5344CB8AC3E}">
        <p14:creationId xmlns:p14="http://schemas.microsoft.com/office/powerpoint/2010/main" val="2008299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Mention the use of the PIP here and explain the process. </a:t>
            </a:r>
          </a:p>
        </p:txBody>
      </p:sp>
      <p:sp>
        <p:nvSpPr>
          <p:cNvPr id="4" name="Slide Number Placeholder 3"/>
          <p:cNvSpPr>
            <a:spLocks noGrp="1"/>
          </p:cNvSpPr>
          <p:nvPr>
            <p:ph type="sldNum" sz="quarter" idx="10"/>
          </p:nvPr>
        </p:nvSpPr>
        <p:spPr/>
        <p:txBody>
          <a:bodyPr/>
          <a:lstStyle/>
          <a:p>
            <a:fld id="{1C488222-4236-4FA1-B24D-5D16FBA0F68E}" type="slidenum">
              <a:rPr lang="en-GB" smtClean="0"/>
              <a:t>27</a:t>
            </a:fld>
            <a:endParaRPr lang="en-GB"/>
          </a:p>
        </p:txBody>
      </p:sp>
    </p:spTree>
    <p:extLst>
      <p:ext uri="{BB962C8B-B14F-4D97-AF65-F5344CB8AC3E}">
        <p14:creationId xmlns:p14="http://schemas.microsoft.com/office/powerpoint/2010/main" val="2790659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research comes form the ELEES and EPPE (Early Provision in pre school educations) reports. Better qualifications linked to  better outcomes for children.  Importance of EYT role in helping to narrow the gap between most disadvantaged children and less within EY. </a:t>
            </a:r>
          </a:p>
          <a:p>
            <a:r>
              <a:rPr lang="en-GB" dirty="0"/>
              <a:t>Opportunities for development of leadership skills whilst on placement is vital , as, as point 2 on slide suggests EYTs as trained </a:t>
            </a:r>
            <a:r>
              <a:rPr lang="en-GB" dirty="0" err="1"/>
              <a:t>tecahers</a:t>
            </a:r>
            <a:r>
              <a:rPr lang="en-GB" dirty="0"/>
              <a:t> will be expected to lead aspects of practice and provision within their settings once qualified</a:t>
            </a:r>
          </a:p>
          <a:p>
            <a:r>
              <a:rPr lang="en-GB" dirty="0"/>
              <a:t>EYTS equivalent of </a:t>
            </a:r>
            <a:r>
              <a:rPr lang="en-GB" baseline="0" dirty="0"/>
              <a:t> Level 6 for those with a first degree and EYTS. </a:t>
            </a:r>
          </a:p>
          <a:p>
            <a:r>
              <a:rPr lang="en-GB" baseline="0" dirty="0"/>
              <a:t>Importance of the EYT role in modelling good quality practice and provision to other members of staff within the setting to help improve outcomes </a:t>
            </a:r>
            <a:r>
              <a:rPr lang="en-GB" baseline="0" dirty="0" err="1"/>
              <a:t>amd</a:t>
            </a:r>
            <a:r>
              <a:rPr lang="en-GB" baseline="0" dirty="0"/>
              <a:t> create CPD opportunities for others.  </a:t>
            </a:r>
          </a:p>
        </p:txBody>
      </p:sp>
      <p:sp>
        <p:nvSpPr>
          <p:cNvPr id="4" name="Slide Number Placeholder 3"/>
          <p:cNvSpPr>
            <a:spLocks noGrp="1"/>
          </p:cNvSpPr>
          <p:nvPr>
            <p:ph type="sldNum" sz="quarter" idx="10"/>
          </p:nvPr>
        </p:nvSpPr>
        <p:spPr/>
        <p:txBody>
          <a:bodyPr/>
          <a:lstStyle/>
          <a:p>
            <a:fld id="{1C488222-4236-4FA1-B24D-5D16FBA0F68E}" type="slidenum">
              <a:rPr lang="en-GB" smtClean="0"/>
              <a:t>3</a:t>
            </a:fld>
            <a:endParaRPr lang="en-GB"/>
          </a:p>
        </p:txBody>
      </p:sp>
    </p:spTree>
    <p:extLst>
      <p:ext uri="{BB962C8B-B14F-4D97-AF65-F5344CB8AC3E}">
        <p14:creationId xmlns:p14="http://schemas.microsoft.com/office/powerpoint/2010/main" val="1119202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It is vital that the professional practice office receive these reports on time as if there is an issue with trainee development the Tutor and PL need to be alerted asap so that support can be put into place. You will receive reminders of these dates in your weekly email from the PL. </a:t>
            </a:r>
          </a:p>
          <a:p>
            <a:endParaRPr lang="en-GB" dirty="0"/>
          </a:p>
          <a:p>
            <a:r>
              <a:rPr lang="en-GB" dirty="0"/>
              <a:t>These can also be found online</a:t>
            </a:r>
            <a:r>
              <a:rPr lang="en-GB" baseline="0" dirty="0"/>
              <a:t> in the Professional Placement Handbooks along with other mentor documentation. </a:t>
            </a:r>
          </a:p>
          <a:p>
            <a:r>
              <a:rPr lang="en-GB" baseline="0" dirty="0"/>
              <a:t>Dates for Professional tutors visits can also be found in these handbooks.  Your trainee should be aware of these dates and have a copy of their handbook with them in placement. (online or hard copy). </a:t>
            </a:r>
          </a:p>
        </p:txBody>
      </p:sp>
      <p:sp>
        <p:nvSpPr>
          <p:cNvPr id="4" name="Slide Number Placeholder 3"/>
          <p:cNvSpPr>
            <a:spLocks noGrp="1"/>
          </p:cNvSpPr>
          <p:nvPr>
            <p:ph type="sldNum" sz="quarter" idx="10"/>
          </p:nvPr>
        </p:nvSpPr>
        <p:spPr/>
        <p:txBody>
          <a:bodyPr/>
          <a:lstStyle/>
          <a:p>
            <a:fld id="{1C488222-4236-4FA1-B24D-5D16FBA0F68E}" type="slidenum">
              <a:rPr lang="en-GB" smtClean="0"/>
              <a:t>28</a:t>
            </a:fld>
            <a:endParaRPr lang="en-GB"/>
          </a:p>
        </p:txBody>
      </p:sp>
    </p:spTree>
    <p:extLst>
      <p:ext uri="{BB962C8B-B14F-4D97-AF65-F5344CB8AC3E}">
        <p14:creationId xmlns:p14="http://schemas.microsoft.com/office/powerpoint/2010/main" val="4166937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Show these on screen.</a:t>
            </a:r>
            <a:r>
              <a:rPr lang="en-GB" baseline="0" dirty="0"/>
              <a:t> </a:t>
            </a:r>
          </a:p>
          <a:p>
            <a:r>
              <a:rPr lang="en-GB" baseline="0" dirty="0"/>
              <a:t>*These will look different depending on which route your trainee is on. Please also remember to discuss the review with your trainee before sending it to the PPO and get them to complete the self reflection part with you before it is sent. </a:t>
            </a:r>
            <a:endParaRPr lang="en-GB" dirty="0"/>
          </a:p>
        </p:txBody>
      </p:sp>
      <p:sp>
        <p:nvSpPr>
          <p:cNvPr id="4" name="Slide Number Placeholder 3"/>
          <p:cNvSpPr>
            <a:spLocks noGrp="1"/>
          </p:cNvSpPr>
          <p:nvPr>
            <p:ph type="sldNum" sz="quarter" idx="10"/>
          </p:nvPr>
        </p:nvSpPr>
        <p:spPr/>
        <p:txBody>
          <a:bodyPr/>
          <a:lstStyle/>
          <a:p>
            <a:fld id="{1C488222-4236-4FA1-B24D-5D16FBA0F68E}" type="slidenum">
              <a:rPr lang="en-GB" smtClean="0"/>
              <a:t>29</a:t>
            </a:fld>
            <a:endParaRPr lang="en-GB"/>
          </a:p>
        </p:txBody>
      </p:sp>
    </p:spTree>
    <p:extLst>
      <p:ext uri="{BB962C8B-B14F-4D97-AF65-F5344CB8AC3E}">
        <p14:creationId xmlns:p14="http://schemas.microsoft.com/office/powerpoint/2010/main" val="14480967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488222-4236-4FA1-B24D-5D16FBA0F68E}" type="slidenum">
              <a:rPr lang="en-GB" smtClean="0"/>
              <a:t>30</a:t>
            </a:fld>
            <a:endParaRPr lang="en-GB"/>
          </a:p>
        </p:txBody>
      </p:sp>
    </p:spTree>
    <p:extLst>
      <p:ext uri="{BB962C8B-B14F-4D97-AF65-F5344CB8AC3E}">
        <p14:creationId xmlns:p14="http://schemas.microsoft.com/office/powerpoint/2010/main" val="3991675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a:t>
            </a:r>
            <a:r>
              <a:rPr lang="en-GB" baseline="0" dirty="0"/>
              <a:t> have been extremely pleased with the results since the course BEGAN and are particularly pleased with the increase in applications to the course..  However we could not have achieved these great results so far without your support in settings.  Working in partnership with our placement settings is vital to the students and programmes success. We hope that through mentoring our students both settings and students will both gain valuable CPD experiences</a:t>
            </a:r>
            <a:endParaRPr lang="en-GB" dirty="0"/>
          </a:p>
        </p:txBody>
      </p:sp>
      <p:sp>
        <p:nvSpPr>
          <p:cNvPr id="4" name="Slide Number Placeholder 3"/>
          <p:cNvSpPr>
            <a:spLocks noGrp="1"/>
          </p:cNvSpPr>
          <p:nvPr>
            <p:ph type="sldNum" sz="quarter" idx="10"/>
          </p:nvPr>
        </p:nvSpPr>
        <p:spPr/>
        <p:txBody>
          <a:bodyPr/>
          <a:lstStyle/>
          <a:p>
            <a:fld id="{1C488222-4236-4FA1-B24D-5D16FBA0F68E}" type="slidenum">
              <a:rPr lang="en-GB" smtClean="0"/>
              <a:t>4</a:t>
            </a:fld>
            <a:endParaRPr lang="en-GB"/>
          </a:p>
        </p:txBody>
      </p:sp>
    </p:spTree>
    <p:extLst>
      <p:ext uri="{BB962C8B-B14F-4D97-AF65-F5344CB8AC3E}">
        <p14:creationId xmlns:p14="http://schemas.microsoft.com/office/powerpoint/2010/main" val="744471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Uwe</a:t>
            </a:r>
            <a:r>
              <a:rPr lang="en-GB" baseline="0" dirty="0"/>
              <a:t> has the highest expectations of its EYTS trainees and their professionalism,  as they will be working alongside our youngest children and their families as well as learning to lead and manage change within the settings in which they are placed. Therefore as with all our programmes at UWE a process is in place which is followed should the issue of a trainee’s professional suitability be called into question by the setting Mentor, UWE tutor or programme leader.  If you have initial concerns it is important to contact the Partnership office immediately who will contact me, as programme leader. </a:t>
            </a:r>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5</a:t>
            </a:fld>
            <a:endParaRPr lang="en-US" altLang="en-US"/>
          </a:p>
        </p:txBody>
      </p:sp>
    </p:spTree>
    <p:extLst>
      <p:ext uri="{BB962C8B-B14F-4D97-AF65-F5344CB8AC3E}">
        <p14:creationId xmlns:p14="http://schemas.microsoft.com/office/powerpoint/2010/main" val="765436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Complete this before they</a:t>
            </a:r>
            <a:r>
              <a:rPr lang="en-GB" baseline="0" dirty="0"/>
              <a:t> begin on the programme. </a:t>
            </a:r>
          </a:p>
          <a:p>
            <a:r>
              <a:rPr lang="en-GB" baseline="0" dirty="0"/>
              <a:t>Trainee must share the issue this with you in order for reasonable adjustments to be made, before they begin placement. Discuss and show the placement guidance for mentors .  Explain this will be sent out to setting if a trainee has declared in their information forms to the PPO that they have a specific learning difficulty. </a:t>
            </a:r>
          </a:p>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6</a:t>
            </a:fld>
            <a:endParaRPr lang="en-US" altLang="en-US"/>
          </a:p>
        </p:txBody>
      </p:sp>
    </p:spTree>
    <p:extLst>
      <p:ext uri="{BB962C8B-B14F-4D97-AF65-F5344CB8AC3E}">
        <p14:creationId xmlns:p14="http://schemas.microsoft.com/office/powerpoint/2010/main" val="3102266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£9 per day for the six week placement for having the trainee. Same as schools in recognition that the role of mentor has now changed</a:t>
            </a:r>
            <a:r>
              <a:rPr lang="en-GB" baseline="0" dirty="0"/>
              <a:t> and requires a far wider remit</a:t>
            </a:r>
            <a:r>
              <a:rPr lang="en-GB" dirty="0"/>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If you are hosting your own employee (i.e. trainee from your own setting who is undertaking the employment based route)  you will be entitled to claim against £7,000 worth of funding given by NCTL to support your trainee through the training year. (Explain how it can be used) You WILL NOT RECEIVE THE £9 A DAY IN ADDITION TO THIS. </a:t>
            </a:r>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7</a:t>
            </a:fld>
            <a:endParaRPr lang="en-US" altLang="en-US"/>
          </a:p>
        </p:txBody>
      </p:sp>
    </p:spTree>
    <p:extLst>
      <p:ext uri="{BB962C8B-B14F-4D97-AF65-F5344CB8AC3E}">
        <p14:creationId xmlns:p14="http://schemas.microsoft.com/office/powerpoint/2010/main" val="416851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Those on FTG route- 6 week block placement to allow maximum contact</a:t>
            </a:r>
            <a:r>
              <a:rPr lang="en-GB" baseline="0" dirty="0"/>
              <a:t> in order to meet standards. </a:t>
            </a:r>
          </a:p>
          <a:p>
            <a:r>
              <a:rPr lang="en-GB" baseline="0" dirty="0"/>
              <a:t>Those on UG and GEB routes will need to negotiate days and hours with you to fit around existing work/study commitments, so may take longer than six weeks or less depending on their availability.  Always encourage trainees to negotiate this with you in the setting so that it fits around you and your setting/children/staff needs as well as theirs- sort on induction.  Some stringer or more experienced students may not need to do all 185 hrs if you and UWE tutor are happy they have robustly met standards in that age phase. </a:t>
            </a:r>
          </a:p>
          <a:p>
            <a:endParaRPr lang="en-GB" baseline="0" dirty="0"/>
          </a:p>
          <a:p>
            <a:r>
              <a:rPr lang="en-GB" baseline="0" dirty="0"/>
              <a:t>All PG trainees will be expected to attend UWE once a fortnight on a Thursday 9-5pm. </a:t>
            </a:r>
          </a:p>
          <a:p>
            <a:r>
              <a:rPr lang="en-GB" baseline="0" dirty="0"/>
              <a:t>All UG trainees will have timetabled EYTS sessions as part of their normal degree timetable. </a:t>
            </a:r>
          </a:p>
          <a:p>
            <a:endParaRPr lang="en-GB" baseline="0" dirty="0"/>
          </a:p>
          <a:p>
            <a:r>
              <a:rPr lang="en-GB" baseline="0" dirty="0"/>
              <a:t>Trainees must do at least two consecutive days each week particularly when working with youngest children s can build up relationships with children and parents.  Also encourage them to be </a:t>
            </a:r>
            <a:r>
              <a:rPr lang="en-GB" baseline="0" dirty="0" err="1"/>
              <a:t>ther</a:t>
            </a:r>
            <a:r>
              <a:rPr lang="en-GB" baseline="0" dirty="0"/>
              <a:t> either at beg of day or at handover at least once a week to build </a:t>
            </a:r>
            <a:r>
              <a:rPr lang="en-GB" baseline="0" dirty="0" err="1"/>
              <a:t>rels</a:t>
            </a:r>
            <a:r>
              <a:rPr lang="en-GB" baseline="0" dirty="0"/>
              <a:t> with parents. </a:t>
            </a:r>
          </a:p>
        </p:txBody>
      </p:sp>
      <p:sp>
        <p:nvSpPr>
          <p:cNvPr id="4" name="Slide Number Placeholder 3"/>
          <p:cNvSpPr>
            <a:spLocks noGrp="1"/>
          </p:cNvSpPr>
          <p:nvPr>
            <p:ph type="sldNum" sz="quarter" idx="10"/>
          </p:nvPr>
        </p:nvSpPr>
        <p:spPr/>
        <p:txBody>
          <a:bodyPr/>
          <a:lstStyle/>
          <a:p>
            <a:fld id="{1C488222-4236-4FA1-B24D-5D16FBA0F68E}" type="slidenum">
              <a:rPr lang="en-GB" smtClean="0"/>
              <a:t>9</a:t>
            </a:fld>
            <a:endParaRPr lang="en-GB"/>
          </a:p>
        </p:txBody>
      </p:sp>
    </p:spTree>
    <p:extLst>
      <p:ext uri="{BB962C8B-B14F-4D97-AF65-F5344CB8AC3E}">
        <p14:creationId xmlns:p14="http://schemas.microsoft.com/office/powerpoint/2010/main" val="2096390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*Stress the importance of these weekly target setting meetings in helping the trainee to reflect and progress in practice and to meet the Teacher Standards to a robust level in order they can gain the best grading possible. </a:t>
            </a:r>
          </a:p>
          <a:p>
            <a:r>
              <a:rPr lang="en-GB" dirty="0"/>
              <a:t>* Stress importance of assessment process- Interim reviews and formal weekly obs. Will receive a weekly email form me to let you know of updates or any important deadlines that need to be met including interim report hand in dates to partnership office, ensuring that weekly </a:t>
            </a:r>
            <a:r>
              <a:rPr lang="en-GB" dirty="0" err="1"/>
              <a:t>obs</a:t>
            </a:r>
            <a:r>
              <a:rPr lang="en-GB" dirty="0"/>
              <a:t> are being carried out and being feedback to trainees, weekly meeting and target setting sheets being completed and signed. </a:t>
            </a:r>
          </a:p>
        </p:txBody>
      </p:sp>
      <p:sp>
        <p:nvSpPr>
          <p:cNvPr id="4" name="Slide Number Placeholder 3"/>
          <p:cNvSpPr>
            <a:spLocks noGrp="1"/>
          </p:cNvSpPr>
          <p:nvPr>
            <p:ph type="sldNum" sz="quarter" idx="10"/>
          </p:nvPr>
        </p:nvSpPr>
        <p:spPr/>
        <p:txBody>
          <a:bodyPr/>
          <a:lstStyle/>
          <a:p>
            <a:fld id="{FE2F2873-AB47-475E-96DE-F80F8329B165}" type="slidenum">
              <a:rPr lang="en-GB" smtClean="0"/>
              <a:t>11</a:t>
            </a:fld>
            <a:endParaRPr lang="en-GB"/>
          </a:p>
        </p:txBody>
      </p:sp>
    </p:spTree>
    <p:extLst>
      <p:ext uri="{BB962C8B-B14F-4D97-AF65-F5344CB8AC3E}">
        <p14:creationId xmlns:p14="http://schemas.microsoft.com/office/powerpoint/2010/main" val="4222168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effectLst/>
            </a:endParaRPr>
          </a:p>
          <a:p>
            <a:endParaRPr lang="en-GB" dirty="0"/>
          </a:p>
        </p:txBody>
      </p:sp>
      <p:sp>
        <p:nvSpPr>
          <p:cNvPr id="4" name="Slide Number Placeholder 3"/>
          <p:cNvSpPr>
            <a:spLocks noGrp="1"/>
          </p:cNvSpPr>
          <p:nvPr>
            <p:ph type="sldNum" sz="quarter" idx="10"/>
          </p:nvPr>
        </p:nvSpPr>
        <p:spPr/>
        <p:txBody>
          <a:bodyPr/>
          <a:lstStyle/>
          <a:p>
            <a:fld id="{1C488222-4236-4FA1-B24D-5D16FBA0F68E}" type="slidenum">
              <a:rPr lang="en-GB" smtClean="0"/>
              <a:t>13</a:t>
            </a:fld>
            <a:endParaRPr lang="en-GB"/>
          </a:p>
        </p:txBody>
      </p:sp>
    </p:spTree>
    <p:extLst>
      <p:ext uri="{BB962C8B-B14F-4D97-AF65-F5344CB8AC3E}">
        <p14:creationId xmlns:p14="http://schemas.microsoft.com/office/powerpoint/2010/main" val="881766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8426F-41D0-4BA6-B5A8-5323461BC3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EF7E924-F442-4EFB-B040-AA45A63667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73B655-9E7C-4C7E-A995-915E38900BCE}"/>
              </a:ext>
            </a:extLst>
          </p:cNvPr>
          <p:cNvSpPr>
            <a:spLocks noGrp="1"/>
          </p:cNvSpPr>
          <p:nvPr>
            <p:ph type="dt" sz="half" idx="10"/>
          </p:nvPr>
        </p:nvSpPr>
        <p:spPr/>
        <p:txBody>
          <a:bodyPr/>
          <a:lstStyle/>
          <a:p>
            <a:fld id="{DFF1FCAD-931C-46E7-AFA7-60DFB3E9CCEC}" type="datetimeFigureOut">
              <a:rPr lang="en-GB" smtClean="0"/>
              <a:t>12/09/2017</a:t>
            </a:fld>
            <a:endParaRPr lang="en-GB"/>
          </a:p>
        </p:txBody>
      </p:sp>
      <p:sp>
        <p:nvSpPr>
          <p:cNvPr id="5" name="Footer Placeholder 4">
            <a:extLst>
              <a:ext uri="{FF2B5EF4-FFF2-40B4-BE49-F238E27FC236}">
                <a16:creationId xmlns:a16="http://schemas.microsoft.com/office/drawing/2014/main" id="{2ABB332A-BEE4-4115-8B2D-78607E6B71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7CAF4F-799C-47B4-95D3-551BA49227AB}"/>
              </a:ext>
            </a:extLst>
          </p:cNvPr>
          <p:cNvSpPr>
            <a:spLocks noGrp="1"/>
          </p:cNvSpPr>
          <p:nvPr>
            <p:ph type="sldNum" sz="quarter" idx="12"/>
          </p:nvPr>
        </p:nvSpPr>
        <p:spPr/>
        <p:txBody>
          <a:bodyPr/>
          <a:lstStyle/>
          <a:p>
            <a:fld id="{57BC3B16-E7BE-4F3A-ABD5-C29C2EB3111A}" type="slidenum">
              <a:rPr lang="en-GB" smtClean="0"/>
              <a:t>‹#›</a:t>
            </a:fld>
            <a:endParaRPr lang="en-GB"/>
          </a:p>
        </p:txBody>
      </p:sp>
    </p:spTree>
    <p:extLst>
      <p:ext uri="{BB962C8B-B14F-4D97-AF65-F5344CB8AC3E}">
        <p14:creationId xmlns:p14="http://schemas.microsoft.com/office/powerpoint/2010/main" val="329382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1592-E75B-48F9-8B3D-DE207F96311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E7399C-D355-4C52-9C6D-C6C607B89F8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6917B4-96D0-4E75-B08C-385B3FD8D17C}"/>
              </a:ext>
            </a:extLst>
          </p:cNvPr>
          <p:cNvSpPr>
            <a:spLocks noGrp="1"/>
          </p:cNvSpPr>
          <p:nvPr>
            <p:ph type="dt" sz="half" idx="10"/>
          </p:nvPr>
        </p:nvSpPr>
        <p:spPr/>
        <p:txBody>
          <a:bodyPr/>
          <a:lstStyle/>
          <a:p>
            <a:fld id="{DFF1FCAD-931C-46E7-AFA7-60DFB3E9CCEC}" type="datetimeFigureOut">
              <a:rPr lang="en-GB" smtClean="0"/>
              <a:t>12/09/2017</a:t>
            </a:fld>
            <a:endParaRPr lang="en-GB"/>
          </a:p>
        </p:txBody>
      </p:sp>
      <p:sp>
        <p:nvSpPr>
          <p:cNvPr id="5" name="Footer Placeholder 4">
            <a:extLst>
              <a:ext uri="{FF2B5EF4-FFF2-40B4-BE49-F238E27FC236}">
                <a16:creationId xmlns:a16="http://schemas.microsoft.com/office/drawing/2014/main" id="{ED3FA18C-9594-4E98-98B0-0F562C964D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D748FB-9FD0-4DBF-9B88-1D8A90AA3B41}"/>
              </a:ext>
            </a:extLst>
          </p:cNvPr>
          <p:cNvSpPr>
            <a:spLocks noGrp="1"/>
          </p:cNvSpPr>
          <p:nvPr>
            <p:ph type="sldNum" sz="quarter" idx="12"/>
          </p:nvPr>
        </p:nvSpPr>
        <p:spPr/>
        <p:txBody>
          <a:bodyPr/>
          <a:lstStyle/>
          <a:p>
            <a:fld id="{57BC3B16-E7BE-4F3A-ABD5-C29C2EB3111A}" type="slidenum">
              <a:rPr lang="en-GB" smtClean="0"/>
              <a:t>‹#›</a:t>
            </a:fld>
            <a:endParaRPr lang="en-GB"/>
          </a:p>
        </p:txBody>
      </p:sp>
    </p:spTree>
    <p:extLst>
      <p:ext uri="{BB962C8B-B14F-4D97-AF65-F5344CB8AC3E}">
        <p14:creationId xmlns:p14="http://schemas.microsoft.com/office/powerpoint/2010/main" val="4284986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6BDB7A-697D-4119-A54C-8BE6F9985F2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C16BEC-19DB-40B6-8247-2DEBD2B8440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30B5E3-7E7D-4CC5-88A7-FDB1F8E70CDB}"/>
              </a:ext>
            </a:extLst>
          </p:cNvPr>
          <p:cNvSpPr>
            <a:spLocks noGrp="1"/>
          </p:cNvSpPr>
          <p:nvPr>
            <p:ph type="dt" sz="half" idx="10"/>
          </p:nvPr>
        </p:nvSpPr>
        <p:spPr/>
        <p:txBody>
          <a:bodyPr/>
          <a:lstStyle/>
          <a:p>
            <a:fld id="{DFF1FCAD-931C-46E7-AFA7-60DFB3E9CCEC}" type="datetimeFigureOut">
              <a:rPr lang="en-GB" smtClean="0"/>
              <a:t>12/09/2017</a:t>
            </a:fld>
            <a:endParaRPr lang="en-GB"/>
          </a:p>
        </p:txBody>
      </p:sp>
      <p:sp>
        <p:nvSpPr>
          <p:cNvPr id="5" name="Footer Placeholder 4">
            <a:extLst>
              <a:ext uri="{FF2B5EF4-FFF2-40B4-BE49-F238E27FC236}">
                <a16:creationId xmlns:a16="http://schemas.microsoft.com/office/drawing/2014/main" id="{DC1F4911-5C11-4347-8F9F-32DC7BD420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089582-C47C-4786-816B-C5E69EF70A0C}"/>
              </a:ext>
            </a:extLst>
          </p:cNvPr>
          <p:cNvSpPr>
            <a:spLocks noGrp="1"/>
          </p:cNvSpPr>
          <p:nvPr>
            <p:ph type="sldNum" sz="quarter" idx="12"/>
          </p:nvPr>
        </p:nvSpPr>
        <p:spPr/>
        <p:txBody>
          <a:bodyPr/>
          <a:lstStyle/>
          <a:p>
            <a:fld id="{57BC3B16-E7BE-4F3A-ABD5-C29C2EB3111A}" type="slidenum">
              <a:rPr lang="en-GB" smtClean="0"/>
              <a:t>‹#›</a:t>
            </a:fld>
            <a:endParaRPr lang="en-GB"/>
          </a:p>
        </p:txBody>
      </p:sp>
    </p:spTree>
    <p:extLst>
      <p:ext uri="{BB962C8B-B14F-4D97-AF65-F5344CB8AC3E}">
        <p14:creationId xmlns:p14="http://schemas.microsoft.com/office/powerpoint/2010/main" val="1129531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presentation title slide">
    <p:bg>
      <p:bgPr>
        <a:solidFill>
          <a:srgbClr val="1A9DAC"/>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2367128" y="2157157"/>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908877" y="2054419"/>
            <a:ext cx="8083667" cy="3774848"/>
          </a:xfrm>
          <a:prstGeom prst="rect">
            <a:avLst/>
          </a:prstGeom>
        </p:spPr>
        <p:txBody>
          <a:bodyPr lIns="0" tIns="0" rIns="0" bIns="0"/>
          <a:lstStyle>
            <a:lvl1pPr marL="0" indent="0">
              <a:lnSpc>
                <a:spcPts val="6400"/>
              </a:lnSpc>
              <a:spcBef>
                <a:spcPts val="0"/>
              </a:spcBef>
              <a:buFontTx/>
              <a:buNone/>
              <a:defRPr sz="5867" b="0" i="0">
                <a:solidFill>
                  <a:schemeClr val="bg1"/>
                </a:solidFill>
                <a:latin typeface="Georgia" charset="0"/>
                <a:ea typeface="Georgia" charset="0"/>
                <a:cs typeface="Georgia" charset="0"/>
              </a:defRPr>
            </a:lvl1pPr>
          </a:lstStyle>
          <a:p>
            <a:pPr lvl="0"/>
            <a:r>
              <a:rPr lang="en-GB" dirty="0"/>
              <a:t>Click to edit Master text styles</a:t>
            </a:r>
          </a:p>
        </p:txBody>
      </p:sp>
      <p:sp>
        <p:nvSpPr>
          <p:cNvPr id="18" name="Text Placeholder 14"/>
          <p:cNvSpPr>
            <a:spLocks noGrp="1"/>
          </p:cNvSpPr>
          <p:nvPr>
            <p:ph type="body" sz="quarter" idx="15"/>
          </p:nvPr>
        </p:nvSpPr>
        <p:spPr>
          <a:xfrm>
            <a:off x="662482" y="2140822"/>
            <a:ext cx="1625519" cy="358775"/>
          </a:xfrm>
          <a:prstGeom prst="rect">
            <a:avLst/>
          </a:prstGeom>
        </p:spPr>
        <p:txBody>
          <a:bodyPr lIns="0" tIns="0" rIns="0" bIns="0"/>
          <a:lstStyle>
            <a:lvl1pPr marL="0" indent="0">
              <a:lnSpc>
                <a:spcPts val="1733"/>
              </a:lnSpc>
              <a:spcBef>
                <a:spcPts val="0"/>
              </a:spcBef>
              <a:buFontTx/>
              <a:buNone/>
              <a:defRPr sz="1467" b="0" i="0">
                <a:solidFill>
                  <a:schemeClr val="bg1"/>
                </a:solidFill>
                <a:latin typeface="Tahoma" charset="0"/>
                <a:ea typeface="Tahoma" charset="0"/>
                <a:cs typeface="Tahoma" charset="0"/>
              </a:defRPr>
            </a:lvl1pPr>
          </a:lstStyle>
          <a:p>
            <a:pPr lvl="0"/>
            <a:r>
              <a:rPr lang="en-GB" dirty="0"/>
              <a:t>Click to edit Master text styles</a:t>
            </a:r>
          </a:p>
        </p:txBody>
      </p:sp>
      <p:sp>
        <p:nvSpPr>
          <p:cNvPr id="19" name="Text Placeholder 14"/>
          <p:cNvSpPr>
            <a:spLocks noGrp="1"/>
          </p:cNvSpPr>
          <p:nvPr>
            <p:ph type="body" sz="quarter" idx="16"/>
          </p:nvPr>
        </p:nvSpPr>
        <p:spPr>
          <a:xfrm>
            <a:off x="662482" y="2500819"/>
            <a:ext cx="1625519" cy="536400"/>
          </a:xfrm>
          <a:prstGeom prst="rect">
            <a:avLst/>
          </a:prstGeom>
        </p:spPr>
        <p:txBody>
          <a:bodyPr lIns="0" tIns="0" rIns="0" bIns="0"/>
          <a:lstStyle>
            <a:lvl1pPr marL="0" indent="0">
              <a:lnSpc>
                <a:spcPts val="1733"/>
              </a:lnSpc>
              <a:spcBef>
                <a:spcPts val="0"/>
              </a:spcBef>
              <a:buFontTx/>
              <a:buNone/>
              <a:defRPr sz="1467" b="1" i="0">
                <a:solidFill>
                  <a:schemeClr val="bg1"/>
                </a:solidFill>
                <a:latin typeface="Tahoma" charset="0"/>
                <a:ea typeface="Tahoma" charset="0"/>
                <a:cs typeface="Tahoma" charset="0"/>
              </a:defRPr>
            </a:lvl1pPr>
          </a:lstStyle>
          <a:p>
            <a:pPr lvl="0"/>
            <a:r>
              <a:rPr lang="en-GB" dirty="0"/>
              <a:t>Click to edit Master text styles</a:t>
            </a:r>
          </a:p>
        </p:txBody>
      </p:sp>
      <p:sp>
        <p:nvSpPr>
          <p:cNvPr id="20" name="Text Placeholder 14"/>
          <p:cNvSpPr>
            <a:spLocks noGrp="1"/>
          </p:cNvSpPr>
          <p:nvPr>
            <p:ph type="body" sz="quarter" idx="17"/>
          </p:nvPr>
        </p:nvSpPr>
        <p:spPr>
          <a:xfrm>
            <a:off x="662482" y="3044419"/>
            <a:ext cx="1625519" cy="695325"/>
          </a:xfrm>
          <a:prstGeom prst="rect">
            <a:avLst/>
          </a:prstGeom>
        </p:spPr>
        <p:txBody>
          <a:bodyPr lIns="0" tIns="0" rIns="0" bIns="0"/>
          <a:lstStyle>
            <a:lvl1pPr marL="0" indent="0">
              <a:lnSpc>
                <a:spcPts val="1733"/>
              </a:lnSpc>
              <a:spcBef>
                <a:spcPts val="0"/>
              </a:spcBef>
              <a:buFontTx/>
              <a:buNone/>
              <a:defRPr sz="1467" b="1" i="0">
                <a:solidFill>
                  <a:schemeClr val="bg1"/>
                </a:solidFill>
                <a:latin typeface="Tahoma" charset="0"/>
                <a:ea typeface="Tahoma" charset="0"/>
                <a:cs typeface="Tahoma" charset="0"/>
              </a:defRPr>
            </a:lvl1pPr>
          </a:lstStyle>
          <a:p>
            <a:pPr lvl="0"/>
            <a:r>
              <a:rPr lang="en-GB"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45585" y="1"/>
            <a:ext cx="2889249" cy="144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4"/>
          <p:cNvSpPr>
            <a:spLocks noGrp="1"/>
          </p:cNvSpPr>
          <p:nvPr>
            <p:ph type="body" sz="quarter" idx="18"/>
          </p:nvPr>
        </p:nvSpPr>
        <p:spPr>
          <a:xfrm>
            <a:off x="662482" y="5628512"/>
            <a:ext cx="1625519" cy="306365"/>
          </a:xfrm>
          <a:prstGeom prst="rect">
            <a:avLst/>
          </a:prstGeom>
        </p:spPr>
        <p:txBody>
          <a:bodyPr lIns="0" tIns="0" rIns="0" bIns="0"/>
          <a:lstStyle>
            <a:lvl1pPr marL="0" indent="0">
              <a:lnSpc>
                <a:spcPts val="1733"/>
              </a:lnSpc>
              <a:spcBef>
                <a:spcPts val="0"/>
              </a:spcBef>
              <a:buFontTx/>
              <a:buNone/>
              <a:defRPr sz="1467"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1566378508"/>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ction title and subhea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199459" y="1890713"/>
            <a:ext cx="8890692" cy="1366120"/>
          </a:xfrm>
          <a:prstGeom prst="rect">
            <a:avLst/>
          </a:prstGeom>
        </p:spPr>
        <p:txBody>
          <a:bodyPr lIns="0" tIns="0" rIns="0" bIns="0"/>
          <a:lstStyle>
            <a:lvl1pPr marL="0" indent="0">
              <a:lnSpc>
                <a:spcPts val="6400"/>
              </a:lnSpc>
              <a:spcBef>
                <a:spcPts val="0"/>
              </a:spcBef>
              <a:buFontTx/>
              <a:buNone/>
              <a:defRPr sz="5867" b="0" i="0">
                <a:solidFill>
                  <a:srgbClr val="1A9DAC"/>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1"/>
          </p:nvPr>
        </p:nvSpPr>
        <p:spPr>
          <a:xfrm>
            <a:off x="1199455" y="4221163"/>
            <a:ext cx="8890695" cy="603104"/>
          </a:xfrm>
          <a:prstGeom prst="rect">
            <a:avLst/>
          </a:prstGeom>
        </p:spPr>
        <p:txBody>
          <a:bodyPr lIns="0" tIns="0" rIns="0" bIns="0"/>
          <a:lstStyle>
            <a:lvl1pPr marL="0" indent="0">
              <a:lnSpc>
                <a:spcPct val="100000"/>
              </a:lnSpc>
              <a:buFontTx/>
              <a:buNone/>
              <a:defRPr sz="2133" b="0" i="0">
                <a:solidFill>
                  <a:schemeClr val="tx1"/>
                </a:solidFill>
                <a:latin typeface="Tahoma" charset="0"/>
                <a:ea typeface="Tahoma" charset="0"/>
                <a:cs typeface="Tahoma" charset="0"/>
              </a:defRPr>
            </a:lvl1pPr>
          </a:lstStyle>
          <a:p>
            <a:pPr lvl="0"/>
            <a:r>
              <a:rPr lang="en-GB" dirty="0"/>
              <a:t>Click to edit Master text styles</a:t>
            </a:r>
          </a:p>
        </p:txBody>
      </p:sp>
      <p:pic>
        <p:nvPicPr>
          <p:cNvPr id="5"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0152" y="0"/>
            <a:ext cx="1441449" cy="719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620165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22168-C109-430C-AC94-3E9E83A848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FC157F-B9D2-48BF-87C1-6A2298116F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FF186C-E1DD-4245-9A60-0A6BF1C32AFA}"/>
              </a:ext>
            </a:extLst>
          </p:cNvPr>
          <p:cNvSpPr>
            <a:spLocks noGrp="1"/>
          </p:cNvSpPr>
          <p:nvPr>
            <p:ph type="dt" sz="half" idx="10"/>
          </p:nvPr>
        </p:nvSpPr>
        <p:spPr/>
        <p:txBody>
          <a:bodyPr/>
          <a:lstStyle/>
          <a:p>
            <a:fld id="{DFF1FCAD-931C-46E7-AFA7-60DFB3E9CCEC}" type="datetimeFigureOut">
              <a:rPr lang="en-GB" smtClean="0"/>
              <a:t>12/09/2017</a:t>
            </a:fld>
            <a:endParaRPr lang="en-GB"/>
          </a:p>
        </p:txBody>
      </p:sp>
      <p:sp>
        <p:nvSpPr>
          <p:cNvPr id="5" name="Footer Placeholder 4">
            <a:extLst>
              <a:ext uri="{FF2B5EF4-FFF2-40B4-BE49-F238E27FC236}">
                <a16:creationId xmlns:a16="http://schemas.microsoft.com/office/drawing/2014/main" id="{752161DC-C33D-4614-B33D-BCD86907EB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BBB906-DB3B-4495-852F-478AB1115E70}"/>
              </a:ext>
            </a:extLst>
          </p:cNvPr>
          <p:cNvSpPr>
            <a:spLocks noGrp="1"/>
          </p:cNvSpPr>
          <p:nvPr>
            <p:ph type="sldNum" sz="quarter" idx="12"/>
          </p:nvPr>
        </p:nvSpPr>
        <p:spPr/>
        <p:txBody>
          <a:bodyPr/>
          <a:lstStyle/>
          <a:p>
            <a:fld id="{57BC3B16-E7BE-4F3A-ABD5-C29C2EB3111A}" type="slidenum">
              <a:rPr lang="en-GB" smtClean="0"/>
              <a:t>‹#›</a:t>
            </a:fld>
            <a:endParaRPr lang="en-GB"/>
          </a:p>
        </p:txBody>
      </p:sp>
    </p:spTree>
    <p:extLst>
      <p:ext uri="{BB962C8B-B14F-4D97-AF65-F5344CB8AC3E}">
        <p14:creationId xmlns:p14="http://schemas.microsoft.com/office/powerpoint/2010/main" val="174341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C6183-C83A-4A4A-AF71-F2F7053E82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56FBD4F-FBBE-4230-9D62-FD438012B3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86DA8E-18EA-4481-8B11-7D9CF5E8AEB4}"/>
              </a:ext>
            </a:extLst>
          </p:cNvPr>
          <p:cNvSpPr>
            <a:spLocks noGrp="1"/>
          </p:cNvSpPr>
          <p:nvPr>
            <p:ph type="dt" sz="half" idx="10"/>
          </p:nvPr>
        </p:nvSpPr>
        <p:spPr/>
        <p:txBody>
          <a:bodyPr/>
          <a:lstStyle/>
          <a:p>
            <a:fld id="{DFF1FCAD-931C-46E7-AFA7-60DFB3E9CCEC}" type="datetimeFigureOut">
              <a:rPr lang="en-GB" smtClean="0"/>
              <a:t>12/09/2017</a:t>
            </a:fld>
            <a:endParaRPr lang="en-GB"/>
          </a:p>
        </p:txBody>
      </p:sp>
      <p:sp>
        <p:nvSpPr>
          <p:cNvPr id="5" name="Footer Placeholder 4">
            <a:extLst>
              <a:ext uri="{FF2B5EF4-FFF2-40B4-BE49-F238E27FC236}">
                <a16:creationId xmlns:a16="http://schemas.microsoft.com/office/drawing/2014/main" id="{DA28FC17-4E63-41A4-8D57-D824D53A5D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4ECDAD-D8FF-4DB4-ADEA-D57F8015EAE6}"/>
              </a:ext>
            </a:extLst>
          </p:cNvPr>
          <p:cNvSpPr>
            <a:spLocks noGrp="1"/>
          </p:cNvSpPr>
          <p:nvPr>
            <p:ph type="sldNum" sz="quarter" idx="12"/>
          </p:nvPr>
        </p:nvSpPr>
        <p:spPr/>
        <p:txBody>
          <a:bodyPr/>
          <a:lstStyle/>
          <a:p>
            <a:fld id="{57BC3B16-E7BE-4F3A-ABD5-C29C2EB3111A}" type="slidenum">
              <a:rPr lang="en-GB" smtClean="0"/>
              <a:t>‹#›</a:t>
            </a:fld>
            <a:endParaRPr lang="en-GB"/>
          </a:p>
        </p:txBody>
      </p:sp>
    </p:spTree>
    <p:extLst>
      <p:ext uri="{BB962C8B-B14F-4D97-AF65-F5344CB8AC3E}">
        <p14:creationId xmlns:p14="http://schemas.microsoft.com/office/powerpoint/2010/main" val="309782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E80EF-A7F6-4D31-9986-C61E67F685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5B87C9-F475-41CD-BD12-E097F4FE1EB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37E367B-7892-4840-8520-4F68F200B4A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73ACCA7-D72E-4C5E-9FF0-D4EEE2EE11CF}"/>
              </a:ext>
            </a:extLst>
          </p:cNvPr>
          <p:cNvSpPr>
            <a:spLocks noGrp="1"/>
          </p:cNvSpPr>
          <p:nvPr>
            <p:ph type="dt" sz="half" idx="10"/>
          </p:nvPr>
        </p:nvSpPr>
        <p:spPr/>
        <p:txBody>
          <a:bodyPr/>
          <a:lstStyle/>
          <a:p>
            <a:fld id="{DFF1FCAD-931C-46E7-AFA7-60DFB3E9CCEC}" type="datetimeFigureOut">
              <a:rPr lang="en-GB" smtClean="0"/>
              <a:t>12/09/2017</a:t>
            </a:fld>
            <a:endParaRPr lang="en-GB"/>
          </a:p>
        </p:txBody>
      </p:sp>
      <p:sp>
        <p:nvSpPr>
          <p:cNvPr id="6" name="Footer Placeholder 5">
            <a:extLst>
              <a:ext uri="{FF2B5EF4-FFF2-40B4-BE49-F238E27FC236}">
                <a16:creationId xmlns:a16="http://schemas.microsoft.com/office/drawing/2014/main" id="{9F4D21E7-4483-4A20-87AE-74551CE1E1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75874E-3238-48E3-B01D-E3DD05131A92}"/>
              </a:ext>
            </a:extLst>
          </p:cNvPr>
          <p:cNvSpPr>
            <a:spLocks noGrp="1"/>
          </p:cNvSpPr>
          <p:nvPr>
            <p:ph type="sldNum" sz="quarter" idx="12"/>
          </p:nvPr>
        </p:nvSpPr>
        <p:spPr/>
        <p:txBody>
          <a:bodyPr/>
          <a:lstStyle/>
          <a:p>
            <a:fld id="{57BC3B16-E7BE-4F3A-ABD5-C29C2EB3111A}" type="slidenum">
              <a:rPr lang="en-GB" smtClean="0"/>
              <a:t>‹#›</a:t>
            </a:fld>
            <a:endParaRPr lang="en-GB"/>
          </a:p>
        </p:txBody>
      </p:sp>
    </p:spTree>
    <p:extLst>
      <p:ext uri="{BB962C8B-B14F-4D97-AF65-F5344CB8AC3E}">
        <p14:creationId xmlns:p14="http://schemas.microsoft.com/office/powerpoint/2010/main" val="2522969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376C8-0185-45FA-A07A-E9CC3979445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5553B8-CF5C-4F91-89B1-ABDD03ADA0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43BD5F9-C894-477C-A761-38C09483817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536A82A-66E6-45C4-ADE1-34A9AAF9A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3FE21C2-27DB-4019-A4EA-6828DA5877B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2161ED6-10A4-430E-90A4-14335E0C21A7}"/>
              </a:ext>
            </a:extLst>
          </p:cNvPr>
          <p:cNvSpPr>
            <a:spLocks noGrp="1"/>
          </p:cNvSpPr>
          <p:nvPr>
            <p:ph type="dt" sz="half" idx="10"/>
          </p:nvPr>
        </p:nvSpPr>
        <p:spPr/>
        <p:txBody>
          <a:bodyPr/>
          <a:lstStyle/>
          <a:p>
            <a:fld id="{DFF1FCAD-931C-46E7-AFA7-60DFB3E9CCEC}" type="datetimeFigureOut">
              <a:rPr lang="en-GB" smtClean="0"/>
              <a:t>12/09/2017</a:t>
            </a:fld>
            <a:endParaRPr lang="en-GB"/>
          </a:p>
        </p:txBody>
      </p:sp>
      <p:sp>
        <p:nvSpPr>
          <p:cNvPr id="8" name="Footer Placeholder 7">
            <a:extLst>
              <a:ext uri="{FF2B5EF4-FFF2-40B4-BE49-F238E27FC236}">
                <a16:creationId xmlns:a16="http://schemas.microsoft.com/office/drawing/2014/main" id="{4AB06305-C967-4DF4-B425-15861DCC55C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C254DD-1C8E-44C3-A5AF-F3FE7BC7D3F6}"/>
              </a:ext>
            </a:extLst>
          </p:cNvPr>
          <p:cNvSpPr>
            <a:spLocks noGrp="1"/>
          </p:cNvSpPr>
          <p:nvPr>
            <p:ph type="sldNum" sz="quarter" idx="12"/>
          </p:nvPr>
        </p:nvSpPr>
        <p:spPr/>
        <p:txBody>
          <a:bodyPr/>
          <a:lstStyle/>
          <a:p>
            <a:fld id="{57BC3B16-E7BE-4F3A-ABD5-C29C2EB3111A}" type="slidenum">
              <a:rPr lang="en-GB" smtClean="0"/>
              <a:t>‹#›</a:t>
            </a:fld>
            <a:endParaRPr lang="en-GB"/>
          </a:p>
        </p:txBody>
      </p:sp>
    </p:spTree>
    <p:extLst>
      <p:ext uri="{BB962C8B-B14F-4D97-AF65-F5344CB8AC3E}">
        <p14:creationId xmlns:p14="http://schemas.microsoft.com/office/powerpoint/2010/main" val="9869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6C91-173F-4671-8B6A-F0B2F4C0C40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1FE44E5-E731-4506-B000-EE276A836F81}"/>
              </a:ext>
            </a:extLst>
          </p:cNvPr>
          <p:cNvSpPr>
            <a:spLocks noGrp="1"/>
          </p:cNvSpPr>
          <p:nvPr>
            <p:ph type="dt" sz="half" idx="10"/>
          </p:nvPr>
        </p:nvSpPr>
        <p:spPr/>
        <p:txBody>
          <a:bodyPr/>
          <a:lstStyle/>
          <a:p>
            <a:fld id="{DFF1FCAD-931C-46E7-AFA7-60DFB3E9CCEC}" type="datetimeFigureOut">
              <a:rPr lang="en-GB" smtClean="0"/>
              <a:t>12/09/2017</a:t>
            </a:fld>
            <a:endParaRPr lang="en-GB"/>
          </a:p>
        </p:txBody>
      </p:sp>
      <p:sp>
        <p:nvSpPr>
          <p:cNvPr id="4" name="Footer Placeholder 3">
            <a:extLst>
              <a:ext uri="{FF2B5EF4-FFF2-40B4-BE49-F238E27FC236}">
                <a16:creationId xmlns:a16="http://schemas.microsoft.com/office/drawing/2014/main" id="{FBBCC0E0-1776-438F-923C-DEC8009BC5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52285D-3AFB-4F0B-83D2-15ED4F237AF6}"/>
              </a:ext>
            </a:extLst>
          </p:cNvPr>
          <p:cNvSpPr>
            <a:spLocks noGrp="1"/>
          </p:cNvSpPr>
          <p:nvPr>
            <p:ph type="sldNum" sz="quarter" idx="12"/>
          </p:nvPr>
        </p:nvSpPr>
        <p:spPr/>
        <p:txBody>
          <a:bodyPr/>
          <a:lstStyle/>
          <a:p>
            <a:fld id="{57BC3B16-E7BE-4F3A-ABD5-C29C2EB3111A}" type="slidenum">
              <a:rPr lang="en-GB" smtClean="0"/>
              <a:t>‹#›</a:t>
            </a:fld>
            <a:endParaRPr lang="en-GB"/>
          </a:p>
        </p:txBody>
      </p:sp>
    </p:spTree>
    <p:extLst>
      <p:ext uri="{BB962C8B-B14F-4D97-AF65-F5344CB8AC3E}">
        <p14:creationId xmlns:p14="http://schemas.microsoft.com/office/powerpoint/2010/main" val="4057093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C6ED3A-C178-4B87-B4F4-1B37F50CC1D8}"/>
              </a:ext>
            </a:extLst>
          </p:cNvPr>
          <p:cNvSpPr>
            <a:spLocks noGrp="1"/>
          </p:cNvSpPr>
          <p:nvPr>
            <p:ph type="dt" sz="half" idx="10"/>
          </p:nvPr>
        </p:nvSpPr>
        <p:spPr/>
        <p:txBody>
          <a:bodyPr/>
          <a:lstStyle/>
          <a:p>
            <a:fld id="{DFF1FCAD-931C-46E7-AFA7-60DFB3E9CCEC}" type="datetimeFigureOut">
              <a:rPr lang="en-GB" smtClean="0"/>
              <a:t>12/09/2017</a:t>
            </a:fld>
            <a:endParaRPr lang="en-GB"/>
          </a:p>
        </p:txBody>
      </p:sp>
      <p:sp>
        <p:nvSpPr>
          <p:cNvPr id="3" name="Footer Placeholder 2">
            <a:extLst>
              <a:ext uri="{FF2B5EF4-FFF2-40B4-BE49-F238E27FC236}">
                <a16:creationId xmlns:a16="http://schemas.microsoft.com/office/drawing/2014/main" id="{83246C85-3306-4A8D-828A-AF979E4A53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AE21E07-1DE7-4C65-81A2-829FED9E5D04}"/>
              </a:ext>
            </a:extLst>
          </p:cNvPr>
          <p:cNvSpPr>
            <a:spLocks noGrp="1"/>
          </p:cNvSpPr>
          <p:nvPr>
            <p:ph type="sldNum" sz="quarter" idx="12"/>
          </p:nvPr>
        </p:nvSpPr>
        <p:spPr/>
        <p:txBody>
          <a:bodyPr/>
          <a:lstStyle/>
          <a:p>
            <a:fld id="{57BC3B16-E7BE-4F3A-ABD5-C29C2EB3111A}" type="slidenum">
              <a:rPr lang="en-GB" smtClean="0"/>
              <a:t>‹#›</a:t>
            </a:fld>
            <a:endParaRPr lang="en-GB"/>
          </a:p>
        </p:txBody>
      </p:sp>
    </p:spTree>
    <p:extLst>
      <p:ext uri="{BB962C8B-B14F-4D97-AF65-F5344CB8AC3E}">
        <p14:creationId xmlns:p14="http://schemas.microsoft.com/office/powerpoint/2010/main" val="3172927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0DF56-4FFC-4F0B-8AE0-AD38E4A43F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1235DC-0D88-45D8-9658-8FE2198805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2AB30B-710C-45C4-AAAD-BFD66B47E7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5BAEF6-17AE-4612-AE44-20B0E3D79650}"/>
              </a:ext>
            </a:extLst>
          </p:cNvPr>
          <p:cNvSpPr>
            <a:spLocks noGrp="1"/>
          </p:cNvSpPr>
          <p:nvPr>
            <p:ph type="dt" sz="half" idx="10"/>
          </p:nvPr>
        </p:nvSpPr>
        <p:spPr/>
        <p:txBody>
          <a:bodyPr/>
          <a:lstStyle/>
          <a:p>
            <a:fld id="{DFF1FCAD-931C-46E7-AFA7-60DFB3E9CCEC}" type="datetimeFigureOut">
              <a:rPr lang="en-GB" smtClean="0"/>
              <a:t>12/09/2017</a:t>
            </a:fld>
            <a:endParaRPr lang="en-GB"/>
          </a:p>
        </p:txBody>
      </p:sp>
      <p:sp>
        <p:nvSpPr>
          <p:cNvPr id="6" name="Footer Placeholder 5">
            <a:extLst>
              <a:ext uri="{FF2B5EF4-FFF2-40B4-BE49-F238E27FC236}">
                <a16:creationId xmlns:a16="http://schemas.microsoft.com/office/drawing/2014/main" id="{9399BF4A-3BEB-4ACE-A464-6D069ABECE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2D190F-39E6-4F78-BA0B-E682F5617D92}"/>
              </a:ext>
            </a:extLst>
          </p:cNvPr>
          <p:cNvSpPr>
            <a:spLocks noGrp="1"/>
          </p:cNvSpPr>
          <p:nvPr>
            <p:ph type="sldNum" sz="quarter" idx="12"/>
          </p:nvPr>
        </p:nvSpPr>
        <p:spPr/>
        <p:txBody>
          <a:bodyPr/>
          <a:lstStyle/>
          <a:p>
            <a:fld id="{57BC3B16-E7BE-4F3A-ABD5-C29C2EB3111A}" type="slidenum">
              <a:rPr lang="en-GB" smtClean="0"/>
              <a:t>‹#›</a:t>
            </a:fld>
            <a:endParaRPr lang="en-GB"/>
          </a:p>
        </p:txBody>
      </p:sp>
    </p:spTree>
    <p:extLst>
      <p:ext uri="{BB962C8B-B14F-4D97-AF65-F5344CB8AC3E}">
        <p14:creationId xmlns:p14="http://schemas.microsoft.com/office/powerpoint/2010/main" val="3459140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0ACFD-84A8-4B52-A921-EB2C451A7D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40C722B-565B-460C-8B3F-E61873D5DE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8837129-3DCF-42A0-BB5C-F7881DC44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34A325-1DD1-47AF-9AC8-BDDFBC727084}"/>
              </a:ext>
            </a:extLst>
          </p:cNvPr>
          <p:cNvSpPr>
            <a:spLocks noGrp="1"/>
          </p:cNvSpPr>
          <p:nvPr>
            <p:ph type="dt" sz="half" idx="10"/>
          </p:nvPr>
        </p:nvSpPr>
        <p:spPr/>
        <p:txBody>
          <a:bodyPr/>
          <a:lstStyle/>
          <a:p>
            <a:fld id="{DFF1FCAD-931C-46E7-AFA7-60DFB3E9CCEC}" type="datetimeFigureOut">
              <a:rPr lang="en-GB" smtClean="0"/>
              <a:t>12/09/2017</a:t>
            </a:fld>
            <a:endParaRPr lang="en-GB"/>
          </a:p>
        </p:txBody>
      </p:sp>
      <p:sp>
        <p:nvSpPr>
          <p:cNvPr id="6" name="Footer Placeholder 5">
            <a:extLst>
              <a:ext uri="{FF2B5EF4-FFF2-40B4-BE49-F238E27FC236}">
                <a16:creationId xmlns:a16="http://schemas.microsoft.com/office/drawing/2014/main" id="{CC9C3EB6-29D3-4E60-9C51-27A8272A71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941034-73CC-4181-B3D1-E01529235726}"/>
              </a:ext>
            </a:extLst>
          </p:cNvPr>
          <p:cNvSpPr>
            <a:spLocks noGrp="1"/>
          </p:cNvSpPr>
          <p:nvPr>
            <p:ph type="sldNum" sz="quarter" idx="12"/>
          </p:nvPr>
        </p:nvSpPr>
        <p:spPr/>
        <p:txBody>
          <a:bodyPr/>
          <a:lstStyle/>
          <a:p>
            <a:fld id="{57BC3B16-E7BE-4F3A-ABD5-C29C2EB3111A}" type="slidenum">
              <a:rPr lang="en-GB" smtClean="0"/>
              <a:t>‹#›</a:t>
            </a:fld>
            <a:endParaRPr lang="en-GB"/>
          </a:p>
        </p:txBody>
      </p:sp>
    </p:spTree>
    <p:extLst>
      <p:ext uri="{BB962C8B-B14F-4D97-AF65-F5344CB8AC3E}">
        <p14:creationId xmlns:p14="http://schemas.microsoft.com/office/powerpoint/2010/main" val="2318755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E1DE87-2305-4CE6-8F09-F13E96C454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FC84D5-D0CB-4BE8-A6A6-3732F1D3C2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ACF4B4-6C63-4E43-B721-6ADFD4C0B0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F1FCAD-931C-46E7-AFA7-60DFB3E9CCEC}" type="datetimeFigureOut">
              <a:rPr lang="en-GB" smtClean="0"/>
              <a:t>12/09/2017</a:t>
            </a:fld>
            <a:endParaRPr lang="en-GB"/>
          </a:p>
        </p:txBody>
      </p:sp>
      <p:sp>
        <p:nvSpPr>
          <p:cNvPr id="5" name="Footer Placeholder 4">
            <a:extLst>
              <a:ext uri="{FF2B5EF4-FFF2-40B4-BE49-F238E27FC236}">
                <a16:creationId xmlns:a16="http://schemas.microsoft.com/office/drawing/2014/main" id="{DD74081E-85D0-41F7-BDF2-291256300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8F055F4-81D2-4A43-B665-AB6145E3D9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C3B16-E7BE-4F3A-ABD5-C29C2EB3111A}" type="slidenum">
              <a:rPr lang="en-GB" smtClean="0"/>
              <a:t>‹#›</a:t>
            </a:fld>
            <a:endParaRPr lang="en-GB"/>
          </a:p>
        </p:txBody>
      </p:sp>
    </p:spTree>
    <p:extLst>
      <p:ext uri="{BB962C8B-B14F-4D97-AF65-F5344CB8AC3E}">
        <p14:creationId xmlns:p14="http://schemas.microsoft.com/office/powerpoint/2010/main" val="2943125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Nicola.Bowden-Clissold@uwe.ac.uk" TargetMode="External"/><Relationship Id="rId7" Type="http://schemas.openxmlformats.org/officeDocument/2006/relationships/image" Target="../media/image3.jpg"/><Relationship Id="rId2" Type="http://schemas.openxmlformats.org/officeDocument/2006/relationships/hyperlink" Target="mailto:Shaw-Ali.Shaw@uwe.ac.uk" TargetMode="External"/><Relationship Id="rId1" Type="http://schemas.openxmlformats.org/officeDocument/2006/relationships/slideLayout" Target="../slideLayouts/slideLayout2.xml"/><Relationship Id="rId6" Type="http://schemas.openxmlformats.org/officeDocument/2006/relationships/hyperlink" Target="mailto:Mel.North@uwe.ac.uk" TargetMode="External"/><Relationship Id="rId5" Type="http://schemas.openxmlformats.org/officeDocument/2006/relationships/hyperlink" Target="mailto:Susan.Follows@uwe.ac.uk" TargetMode="External"/><Relationship Id="rId4" Type="http://schemas.openxmlformats.org/officeDocument/2006/relationships/hyperlink" Target="mailto:partnership@uwe.ac.uk"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fontScale="85000" lnSpcReduction="10000"/>
          </a:bodyPr>
          <a:lstStyle/>
          <a:p>
            <a:pPr eaLnBrk="1" hangingPunct="1">
              <a:spcBef>
                <a:spcPct val="0"/>
              </a:spcBef>
            </a:pPr>
            <a:r>
              <a:rPr lang="en-GB" altLang="en-US" dirty="0">
                <a:ea typeface="ＭＳ Ｐゴシック" charset="-128"/>
              </a:rPr>
              <a:t>UWE Mentor Briefing-EYTS</a:t>
            </a:r>
          </a:p>
          <a:p>
            <a:pPr eaLnBrk="1" hangingPunct="1">
              <a:spcBef>
                <a:spcPct val="0"/>
              </a:spcBef>
            </a:pPr>
            <a:endParaRPr lang="en-GB" altLang="en-US" dirty="0">
              <a:ea typeface="ＭＳ Ｐゴシック" charset="-128"/>
            </a:endParaRPr>
          </a:p>
          <a:p>
            <a:pPr eaLnBrk="1" hangingPunct="1">
              <a:spcBef>
                <a:spcPct val="0"/>
              </a:spcBef>
            </a:pPr>
            <a:r>
              <a:rPr lang="en-GB" altLang="en-US" dirty="0">
                <a:ea typeface="ＭＳ Ｐゴシック" charset="-128"/>
              </a:rPr>
              <a:t>Early Years Initial Teacher Training (EYITT)</a:t>
            </a:r>
          </a:p>
        </p:txBody>
      </p:sp>
      <p:sp>
        <p:nvSpPr>
          <p:cNvPr id="1331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a:ea typeface="ＭＳ Ｐゴシック" charset="-128"/>
              </a:rPr>
              <a:t>Presentation by</a:t>
            </a:r>
          </a:p>
          <a:p>
            <a:pPr>
              <a:spcBef>
                <a:spcPct val="0"/>
              </a:spcBef>
            </a:pPr>
            <a:endParaRPr lang="en-US" altLang="en-US">
              <a:ea typeface="ＭＳ Ｐゴシック" charset="-128"/>
            </a:endParaRPr>
          </a:p>
        </p:txBody>
      </p:sp>
      <p:sp>
        <p:nvSpPr>
          <p:cNvPr id="13315" name="Text Placeholder 3"/>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fontScale="85000" lnSpcReduction="10000"/>
          </a:bodyPr>
          <a:lstStyle/>
          <a:p>
            <a:pPr>
              <a:spcBef>
                <a:spcPct val="0"/>
              </a:spcBef>
            </a:pPr>
            <a:r>
              <a:rPr lang="en-US" altLang="en-US" dirty="0">
                <a:ea typeface="ＭＳ Ｐゴシック" charset="-128"/>
              </a:rPr>
              <a:t>Ali Shaw- EYITT </a:t>
            </a:r>
            <a:r>
              <a:rPr lang="en-US" altLang="en-US" dirty="0" err="1">
                <a:ea typeface="ＭＳ Ｐゴシック" charset="-128"/>
              </a:rPr>
              <a:t>Programme</a:t>
            </a:r>
            <a:r>
              <a:rPr lang="en-US" altLang="en-US" dirty="0">
                <a:ea typeface="ＭＳ Ｐゴシック" charset="-128"/>
              </a:rPr>
              <a:t> Leader</a:t>
            </a:r>
          </a:p>
        </p:txBody>
      </p:sp>
      <p:sp>
        <p:nvSpPr>
          <p:cNvPr id="2" name="Text Placeholder 1"/>
          <p:cNvSpPr>
            <a:spLocks noGrp="1"/>
          </p:cNvSpPr>
          <p:nvPr>
            <p:ph type="body" sz="quarter" idx="18"/>
          </p:nvPr>
        </p:nvSpPr>
        <p:spPr>
          <a:xfrm>
            <a:off x="239351" y="5628512"/>
            <a:ext cx="2048651" cy="306365"/>
          </a:xfrm>
        </p:spPr>
        <p:txBody>
          <a:bodyPr/>
          <a:lstStyle/>
          <a:p>
            <a:r>
              <a:rPr lang="en-US" dirty="0"/>
              <a:t>Academic Year 2017-18</a:t>
            </a:r>
          </a:p>
        </p:txBody>
      </p:sp>
    </p:spTree>
    <p:extLst>
      <p:ext uri="{BB962C8B-B14F-4D97-AF65-F5344CB8AC3E}">
        <p14:creationId xmlns:p14="http://schemas.microsoft.com/office/powerpoint/2010/main" val="2053919733"/>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F8CA51-9924-4ACC-839B-0BA619B0AC95}"/>
              </a:ext>
            </a:extLst>
          </p:cNvPr>
          <p:cNvSpPr>
            <a:spLocks noGrp="1"/>
          </p:cNvSpPr>
          <p:nvPr>
            <p:ph type="body" sz="quarter" idx="11"/>
          </p:nvPr>
        </p:nvSpPr>
        <p:spPr>
          <a:xfrm>
            <a:off x="628650" y="714376"/>
            <a:ext cx="9227185" cy="5304472"/>
          </a:xfrm>
        </p:spPr>
        <p:txBody>
          <a:bodyPr>
            <a:noAutofit/>
          </a:bodyPr>
          <a:lstStyle/>
          <a:p>
            <a:r>
              <a:rPr lang="en-GB" sz="2800" dirty="0">
                <a:solidFill>
                  <a:schemeClr val="accent1"/>
                </a:solidFill>
                <a:latin typeface="+mn-lt"/>
              </a:rPr>
              <a:t>Placement Expectations </a:t>
            </a:r>
            <a:r>
              <a:rPr lang="en-GB" sz="2800" dirty="0" err="1">
                <a:solidFill>
                  <a:schemeClr val="accent1"/>
                </a:solidFill>
                <a:latin typeface="+mn-lt"/>
              </a:rPr>
              <a:t>cont</a:t>
            </a:r>
            <a:r>
              <a:rPr lang="en-GB" sz="2800" dirty="0">
                <a:solidFill>
                  <a:schemeClr val="accent1"/>
                </a:solidFill>
                <a:latin typeface="+mn-lt"/>
              </a:rPr>
              <a:t>…….</a:t>
            </a:r>
          </a:p>
          <a:p>
            <a:endParaRPr lang="en-GB" sz="2000" dirty="0">
              <a:solidFill>
                <a:schemeClr val="accent1"/>
              </a:solidFill>
            </a:endParaRPr>
          </a:p>
          <a:p>
            <a:r>
              <a:rPr lang="en-GB" sz="2000" dirty="0">
                <a:latin typeface="+mn-lt"/>
              </a:rPr>
              <a:t>1 day= </a:t>
            </a:r>
            <a:r>
              <a:rPr lang="en-GB" sz="2000" b="1" dirty="0">
                <a:latin typeface="+mn-lt"/>
              </a:rPr>
              <a:t>Minimum</a:t>
            </a:r>
            <a:r>
              <a:rPr lang="en-GB" sz="2000" dirty="0">
                <a:latin typeface="+mn-lt"/>
              </a:rPr>
              <a:t> of </a:t>
            </a:r>
            <a:r>
              <a:rPr lang="en-GB" sz="2000" b="1" dirty="0">
                <a:latin typeface="+mn-lt"/>
              </a:rPr>
              <a:t>5 hours contact time </a:t>
            </a:r>
            <a:r>
              <a:rPr lang="en-GB" sz="2000" dirty="0">
                <a:latin typeface="+mn-lt"/>
              </a:rPr>
              <a:t>in setting . </a:t>
            </a:r>
            <a:r>
              <a:rPr lang="en-GB" sz="2000" b="1" dirty="0">
                <a:latin typeface="+mn-lt"/>
              </a:rPr>
              <a:t>Maximum</a:t>
            </a:r>
            <a:r>
              <a:rPr lang="en-GB" sz="2000" dirty="0">
                <a:latin typeface="+mn-lt"/>
              </a:rPr>
              <a:t> of  </a:t>
            </a:r>
            <a:r>
              <a:rPr lang="en-GB" sz="2000" b="1" dirty="0">
                <a:latin typeface="+mn-lt"/>
              </a:rPr>
              <a:t>7.5 hours contact time </a:t>
            </a:r>
            <a:r>
              <a:rPr lang="en-GB" sz="2000" dirty="0">
                <a:latin typeface="+mn-lt"/>
              </a:rPr>
              <a:t>in setting</a:t>
            </a:r>
          </a:p>
          <a:p>
            <a:r>
              <a:rPr lang="en-GB" sz="2000" dirty="0">
                <a:latin typeface="+mn-lt"/>
              </a:rPr>
              <a:t>Trainees will complete </a:t>
            </a:r>
            <a:r>
              <a:rPr lang="en-GB" sz="2000" u="sng" dirty="0">
                <a:latin typeface="+mn-lt"/>
              </a:rPr>
              <a:t>approximately</a:t>
            </a:r>
            <a:r>
              <a:rPr lang="en-GB" sz="2000" dirty="0">
                <a:latin typeface="+mn-lt"/>
              </a:rPr>
              <a:t> </a:t>
            </a:r>
            <a:r>
              <a:rPr lang="en-GB" sz="2000" b="1" dirty="0">
                <a:latin typeface="+mn-lt"/>
              </a:rPr>
              <a:t>180/185 hours </a:t>
            </a:r>
            <a:r>
              <a:rPr lang="en-GB" sz="2000" dirty="0">
                <a:latin typeface="+mn-lt"/>
              </a:rPr>
              <a:t>with each of the three age groups:</a:t>
            </a:r>
          </a:p>
          <a:p>
            <a:pPr marL="342900" indent="-342900">
              <a:buFont typeface="Arial" panose="020B0604020202020204" pitchFamily="34" charset="0"/>
              <a:buChar char="•"/>
            </a:pPr>
            <a:endParaRPr lang="en-GB" sz="2000" dirty="0">
              <a:latin typeface="+mn-lt"/>
            </a:endParaRPr>
          </a:p>
          <a:p>
            <a:r>
              <a:rPr lang="en-GB" sz="2000" b="1" dirty="0">
                <a:latin typeface="+mn-lt"/>
              </a:rPr>
              <a:t>So for example</a:t>
            </a:r>
            <a:r>
              <a:rPr lang="en-GB" sz="2000" dirty="0">
                <a:latin typeface="+mn-lt"/>
              </a:rPr>
              <a:t> </a:t>
            </a:r>
            <a:r>
              <a:rPr lang="en-GB" sz="2000" b="1" dirty="0">
                <a:latin typeface="+mn-lt"/>
              </a:rPr>
              <a:t>this works out at :</a:t>
            </a:r>
          </a:p>
          <a:p>
            <a:r>
              <a:rPr lang="en-GB" sz="2000" dirty="0">
                <a:latin typeface="+mn-lt"/>
              </a:rPr>
              <a:t>-</a:t>
            </a:r>
            <a:r>
              <a:rPr lang="en-GB" sz="2000" b="1" dirty="0">
                <a:latin typeface="+mn-lt"/>
              </a:rPr>
              <a:t>37 days </a:t>
            </a:r>
            <a:r>
              <a:rPr lang="en-GB" sz="2000" dirty="0">
                <a:latin typeface="+mn-lt"/>
              </a:rPr>
              <a:t>of practice </a:t>
            </a:r>
            <a:r>
              <a:rPr lang="en-GB" sz="2000" b="1" dirty="0">
                <a:latin typeface="+mn-lt"/>
              </a:rPr>
              <a:t>based</a:t>
            </a:r>
            <a:r>
              <a:rPr lang="en-GB" sz="2000" dirty="0">
                <a:latin typeface="+mn-lt"/>
              </a:rPr>
              <a:t> on a </a:t>
            </a:r>
            <a:r>
              <a:rPr lang="en-GB" sz="2000" b="1" dirty="0">
                <a:latin typeface="+mn-lt"/>
              </a:rPr>
              <a:t>5 hour day</a:t>
            </a:r>
            <a:r>
              <a:rPr lang="en-GB" sz="2000" dirty="0">
                <a:latin typeface="+mn-lt"/>
              </a:rPr>
              <a:t>.</a:t>
            </a:r>
          </a:p>
          <a:p>
            <a:r>
              <a:rPr lang="en-GB" sz="2000" dirty="0">
                <a:latin typeface="+mn-lt"/>
              </a:rPr>
              <a:t>-</a:t>
            </a:r>
            <a:r>
              <a:rPr lang="en-GB" sz="2000" b="1" dirty="0">
                <a:latin typeface="+mn-lt"/>
              </a:rPr>
              <a:t>31 days </a:t>
            </a:r>
            <a:r>
              <a:rPr lang="en-GB" sz="2000" dirty="0">
                <a:latin typeface="+mn-lt"/>
              </a:rPr>
              <a:t>of practice </a:t>
            </a:r>
            <a:r>
              <a:rPr lang="en-GB" sz="2000" b="1" dirty="0">
                <a:latin typeface="+mn-lt"/>
              </a:rPr>
              <a:t>based</a:t>
            </a:r>
            <a:r>
              <a:rPr lang="en-GB" sz="2000" dirty="0">
                <a:latin typeface="+mn-lt"/>
              </a:rPr>
              <a:t> on a </a:t>
            </a:r>
            <a:r>
              <a:rPr lang="en-GB" sz="2000" b="1" dirty="0">
                <a:latin typeface="+mn-lt"/>
              </a:rPr>
              <a:t>6 hour </a:t>
            </a:r>
            <a:r>
              <a:rPr lang="en-GB" sz="2000" dirty="0">
                <a:latin typeface="+mn-lt"/>
              </a:rPr>
              <a:t>day.</a:t>
            </a:r>
          </a:p>
          <a:p>
            <a:r>
              <a:rPr lang="en-GB" sz="2000" dirty="0">
                <a:latin typeface="+mn-lt"/>
              </a:rPr>
              <a:t>-Approximately  </a:t>
            </a:r>
            <a:r>
              <a:rPr lang="en-GB" sz="2000" b="1" dirty="0">
                <a:latin typeface="+mn-lt"/>
              </a:rPr>
              <a:t>27 days </a:t>
            </a:r>
            <a:r>
              <a:rPr lang="en-GB" sz="2000" dirty="0">
                <a:latin typeface="+mn-lt"/>
              </a:rPr>
              <a:t>based on a </a:t>
            </a:r>
            <a:r>
              <a:rPr lang="en-GB" sz="2000" b="1" dirty="0">
                <a:latin typeface="+mn-lt"/>
              </a:rPr>
              <a:t>7 hour </a:t>
            </a:r>
            <a:r>
              <a:rPr lang="en-GB" sz="2000" dirty="0">
                <a:latin typeface="+mn-lt"/>
              </a:rPr>
              <a:t>a day</a:t>
            </a:r>
          </a:p>
          <a:p>
            <a:endParaRPr lang="en-GB" sz="2000" dirty="0">
              <a:latin typeface="+mn-lt"/>
            </a:endParaRPr>
          </a:p>
          <a:p>
            <a:r>
              <a:rPr lang="en-GB" sz="2000" u="sng" dirty="0">
                <a:latin typeface="+mn-lt"/>
              </a:rPr>
              <a:t>School Based Placement</a:t>
            </a:r>
          </a:p>
          <a:p>
            <a:r>
              <a:rPr lang="en-GB" sz="2000" dirty="0">
                <a:latin typeface="+mn-lt"/>
              </a:rPr>
              <a:t>An additional </a:t>
            </a:r>
            <a:r>
              <a:rPr lang="en-GB" sz="2000" b="1" dirty="0">
                <a:latin typeface="+mn-lt"/>
              </a:rPr>
              <a:t>45 hours </a:t>
            </a:r>
            <a:r>
              <a:rPr lang="en-GB" sz="2000" dirty="0">
                <a:latin typeface="+mn-lt"/>
              </a:rPr>
              <a:t>to be spent with KS1/2 children</a:t>
            </a:r>
          </a:p>
        </p:txBody>
      </p:sp>
    </p:spTree>
    <p:extLst>
      <p:ext uri="{BB962C8B-B14F-4D97-AF65-F5344CB8AC3E}">
        <p14:creationId xmlns:p14="http://schemas.microsoft.com/office/powerpoint/2010/main" val="4767112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949918"/>
          </a:xfrm>
        </p:spPr>
        <p:txBody>
          <a:bodyPr/>
          <a:lstStyle/>
          <a:p>
            <a:r>
              <a:rPr lang="en-GB" dirty="0">
                <a:solidFill>
                  <a:schemeClr val="accent5"/>
                </a:solidFill>
              </a:rPr>
              <a:t>Expectations of Mentors</a:t>
            </a:r>
          </a:p>
        </p:txBody>
      </p:sp>
      <p:sp>
        <p:nvSpPr>
          <p:cNvPr id="5" name="Content Placeholder 4"/>
          <p:cNvSpPr>
            <a:spLocks noGrp="1"/>
          </p:cNvSpPr>
          <p:nvPr>
            <p:ph idx="1"/>
          </p:nvPr>
        </p:nvSpPr>
        <p:spPr>
          <a:xfrm>
            <a:off x="838200" y="1690688"/>
            <a:ext cx="10515600" cy="4486275"/>
          </a:xfrm>
        </p:spPr>
        <p:txBody>
          <a:bodyPr>
            <a:normAutofit fontScale="92500" lnSpcReduction="20000"/>
          </a:bodyPr>
          <a:lstStyle/>
          <a:p>
            <a:pPr marL="0" indent="0">
              <a:buNone/>
              <a:defRPr/>
            </a:pPr>
            <a:r>
              <a:rPr lang="en-GB" altLang="en-US" dirty="0"/>
              <a:t>‘Managing’ the trainee experience across the setting:</a:t>
            </a:r>
          </a:p>
          <a:p>
            <a:pPr lvl="1">
              <a:buFont typeface="Wingdings" pitchFamily="2" charset="2"/>
              <a:buChar char="Ø"/>
              <a:defRPr/>
            </a:pPr>
            <a:r>
              <a:rPr lang="en-GB" altLang="en-US" b="1" dirty="0"/>
              <a:t>To attend mentor training session at UWE</a:t>
            </a:r>
          </a:p>
          <a:p>
            <a:pPr lvl="2">
              <a:buFont typeface="Wingdings" pitchFamily="2" charset="2"/>
              <a:buChar char="Ø"/>
              <a:defRPr/>
            </a:pPr>
            <a:r>
              <a:rPr lang="en-GB" altLang="en-US" dirty="0"/>
              <a:t>Welcoming, introducing and settling new trainees;</a:t>
            </a:r>
          </a:p>
          <a:p>
            <a:pPr lvl="2">
              <a:buFont typeface="Wingdings" pitchFamily="2" charset="2"/>
              <a:buChar char="Ø"/>
              <a:defRPr/>
            </a:pPr>
            <a:r>
              <a:rPr lang="en-GB" altLang="en-US" dirty="0"/>
              <a:t>Initial review of trainees’ e-portfolio and review point targets set to inform start of placement;</a:t>
            </a:r>
          </a:p>
          <a:p>
            <a:pPr lvl="2">
              <a:buFont typeface="Wingdings" pitchFamily="2" charset="2"/>
              <a:buChar char="Ø"/>
              <a:defRPr/>
            </a:pPr>
            <a:r>
              <a:rPr lang="en-GB" altLang="en-US" dirty="0">
                <a:solidFill>
                  <a:srgbClr val="FF0000"/>
                </a:solidFill>
              </a:rPr>
              <a:t>Weekly review, target setting and mentoring meetings with the trainees</a:t>
            </a:r>
            <a:r>
              <a:rPr lang="en-GB" altLang="en-US" dirty="0"/>
              <a:t>, </a:t>
            </a:r>
            <a:r>
              <a:rPr lang="en-GB" altLang="en-US" b="1" dirty="0"/>
              <a:t>we expect trainees to be proactive in taking the lead in this</a:t>
            </a:r>
            <a:r>
              <a:rPr lang="en-GB" altLang="en-US" dirty="0"/>
              <a:t>;</a:t>
            </a:r>
          </a:p>
          <a:p>
            <a:pPr lvl="2">
              <a:buFont typeface="Wingdings" pitchFamily="2" charset="2"/>
              <a:buChar char="Ø"/>
              <a:defRPr/>
            </a:pPr>
            <a:r>
              <a:rPr lang="en-GB" altLang="en-US" dirty="0"/>
              <a:t>Assisting trainees – particularly early on – to reflect on possible focus areas for their portfolio</a:t>
            </a:r>
          </a:p>
          <a:p>
            <a:pPr lvl="2">
              <a:buFont typeface="Wingdings" pitchFamily="2" charset="2"/>
              <a:buChar char="Ø"/>
              <a:defRPr/>
            </a:pPr>
            <a:r>
              <a:rPr lang="en-GB" altLang="en-US" dirty="0"/>
              <a:t>Enabling the complementary training;</a:t>
            </a:r>
          </a:p>
          <a:p>
            <a:pPr lvl="2">
              <a:buFont typeface="Wingdings" pitchFamily="2" charset="2"/>
              <a:buChar char="Ø"/>
              <a:defRPr/>
            </a:pPr>
            <a:r>
              <a:rPr lang="en-GB" altLang="en-US" dirty="0">
                <a:solidFill>
                  <a:srgbClr val="FF0000"/>
                </a:solidFill>
              </a:rPr>
              <a:t>Managing the assessment and reporting process; (interim reviews, weekly formal </a:t>
            </a:r>
            <a:r>
              <a:rPr lang="en-GB" altLang="en-US" dirty="0" err="1">
                <a:solidFill>
                  <a:srgbClr val="FF0000"/>
                </a:solidFill>
              </a:rPr>
              <a:t>obs</a:t>
            </a:r>
            <a:r>
              <a:rPr lang="en-GB" altLang="en-US" dirty="0">
                <a:solidFill>
                  <a:srgbClr val="FF0000"/>
                </a:solidFill>
              </a:rPr>
              <a:t> and feedback)</a:t>
            </a:r>
          </a:p>
          <a:p>
            <a:pPr lvl="2">
              <a:buFont typeface="Wingdings" pitchFamily="2" charset="2"/>
              <a:buChar char="Ø"/>
              <a:defRPr/>
            </a:pPr>
            <a:r>
              <a:rPr lang="en-GB" altLang="en-US" dirty="0"/>
              <a:t>Quality assuring training provided in setting </a:t>
            </a:r>
          </a:p>
          <a:p>
            <a:pPr marL="457200" lvl="2" indent="0">
              <a:buNone/>
              <a:defRPr/>
            </a:pPr>
            <a:br>
              <a:rPr lang="en-GB" altLang="en-US" dirty="0"/>
            </a:br>
            <a:r>
              <a:rPr lang="en-GB" altLang="en-US" dirty="0"/>
              <a:t>Maintaining communication with UWE: </a:t>
            </a:r>
          </a:p>
          <a:p>
            <a:pPr marL="857250" lvl="3" indent="0">
              <a:buFont typeface="Wingdings" pitchFamily="2" charset="2"/>
              <a:buChar char="Ø"/>
              <a:defRPr/>
            </a:pPr>
            <a:r>
              <a:rPr lang="en-GB" altLang="en-US" dirty="0"/>
              <a:t>Professional practice office (first)</a:t>
            </a:r>
          </a:p>
          <a:p>
            <a:pPr marL="857250" lvl="3" indent="0">
              <a:buFont typeface="Wingdings" pitchFamily="2" charset="2"/>
              <a:buChar char="Ø"/>
              <a:defRPr/>
            </a:pPr>
            <a:r>
              <a:rPr lang="en-GB" altLang="en-US" dirty="0"/>
              <a:t> UWE tutor</a:t>
            </a:r>
            <a:endParaRPr lang="en-GB" dirty="0"/>
          </a:p>
        </p:txBody>
      </p:sp>
      <p:pic>
        <p:nvPicPr>
          <p:cNvPr id="2" name="Picture 1" descr="Mentor Me | literacybytes.com"/>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4261" y="5011250"/>
            <a:ext cx="2767739" cy="1846750"/>
          </a:xfrm>
          <a:prstGeom prst="rect">
            <a:avLst/>
          </a:prstGeom>
        </p:spPr>
      </p:pic>
    </p:spTree>
    <p:extLst>
      <p:ext uri="{BB962C8B-B14F-4D97-AF65-F5344CB8AC3E}">
        <p14:creationId xmlns:p14="http://schemas.microsoft.com/office/powerpoint/2010/main" val="816975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Assessing Trainees-</a:t>
            </a:r>
            <a:br>
              <a:rPr lang="en-GB" dirty="0">
                <a:solidFill>
                  <a:schemeClr val="accent5"/>
                </a:solidFill>
              </a:rPr>
            </a:br>
            <a:r>
              <a:rPr lang="en-GB" dirty="0">
                <a:solidFill>
                  <a:schemeClr val="accent5"/>
                </a:solidFill>
              </a:rPr>
              <a:t>What are we assessing EYTS trainees against? </a:t>
            </a:r>
          </a:p>
        </p:txBody>
      </p:sp>
      <p:sp>
        <p:nvSpPr>
          <p:cNvPr id="3" name="Content Placeholder 2"/>
          <p:cNvSpPr>
            <a:spLocks noGrp="1"/>
          </p:cNvSpPr>
          <p:nvPr>
            <p:ph idx="1"/>
          </p:nvPr>
        </p:nvSpPr>
        <p:spPr>
          <a:xfrm>
            <a:off x="838200" y="2109019"/>
            <a:ext cx="10515600" cy="4067944"/>
          </a:xfrm>
        </p:spPr>
        <p:txBody>
          <a:bodyPr>
            <a:normAutofit fontScale="92500" lnSpcReduction="20000"/>
          </a:bodyPr>
          <a:lstStyle/>
          <a:p>
            <a:pPr marL="0" indent="0">
              <a:buNone/>
            </a:pPr>
            <a:r>
              <a:rPr lang="en-GB" dirty="0">
                <a:ea typeface="Tahoma" panose="020B0604030504040204" pitchFamily="34" charset="0"/>
                <a:cs typeface="Tahoma" panose="020B0604030504040204" pitchFamily="34" charset="0"/>
              </a:rPr>
              <a:t>Their ability to meet the Teachers Standards (Early Years) in the most robust way possible. </a:t>
            </a:r>
          </a:p>
          <a:p>
            <a:pPr marL="0" indent="0">
              <a:buNone/>
            </a:pPr>
            <a:endParaRPr lang="en-GB" dirty="0">
              <a:ea typeface="Tahoma" panose="020B0604030504040204" pitchFamily="34" charset="0"/>
              <a:cs typeface="Tahoma" panose="020B0604030504040204" pitchFamily="34" charset="0"/>
            </a:endParaRPr>
          </a:p>
          <a:p>
            <a:r>
              <a:rPr lang="en-GB" dirty="0">
                <a:ea typeface="Tahoma" panose="020B0604030504040204" pitchFamily="34" charset="0"/>
                <a:cs typeface="Tahoma" panose="020B0604030504040204" pitchFamily="34" charset="0"/>
              </a:rPr>
              <a:t>Set of 8 Standards- covering all aspects of teaching, learning and development and welfare</a:t>
            </a:r>
          </a:p>
          <a:p>
            <a:r>
              <a:rPr lang="en-GB" dirty="0">
                <a:ea typeface="Tahoma" panose="020B0604030504040204" pitchFamily="34" charset="0"/>
                <a:cs typeface="Tahoma" panose="020B0604030504040204" pitchFamily="34" charset="0"/>
              </a:rPr>
              <a:t>Split into Standards indicators- Important to look at these holistically when assessing the trainee. (More on this later). </a:t>
            </a:r>
          </a:p>
          <a:p>
            <a:r>
              <a:rPr lang="en-GB" dirty="0">
                <a:ea typeface="Tahoma" panose="020B0604030504040204" pitchFamily="34" charset="0"/>
                <a:cs typeface="Tahoma" panose="020B0604030504040204" pitchFamily="34" charset="0"/>
              </a:rPr>
              <a:t>Trainees are required to show how they are meeting these standards through, the creation of 3 reflective commentaries using evidence collected throughout their placements. These commentaries should identify 3 specific areas where they have made improvements in their practice and provision during the training year. (More on these later). </a:t>
            </a:r>
          </a:p>
          <a:p>
            <a:endParaRPr lang="en-GB" dirty="0"/>
          </a:p>
          <a:p>
            <a:pPr marL="0" indent="0">
              <a:buNone/>
            </a:pPr>
            <a:endParaRPr lang="en-GB" dirty="0"/>
          </a:p>
        </p:txBody>
      </p:sp>
    </p:spTree>
    <p:extLst>
      <p:ext uri="{BB962C8B-B14F-4D97-AF65-F5344CB8AC3E}">
        <p14:creationId xmlns:p14="http://schemas.microsoft.com/office/powerpoint/2010/main" val="4029624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6700"/>
            <a:ext cx="10515600" cy="1325563"/>
          </a:xfrm>
        </p:spPr>
        <p:txBody>
          <a:bodyPr/>
          <a:lstStyle/>
          <a:p>
            <a:r>
              <a:rPr lang="en-US" altLang="en-US" dirty="0">
                <a:solidFill>
                  <a:schemeClr val="accent5"/>
                </a:solidFill>
              </a:rPr>
              <a:t>Meeting the Teachers’ Standards (Early Years)</a:t>
            </a:r>
            <a:endParaRPr lang="en-GB" dirty="0">
              <a:solidFill>
                <a:schemeClr val="accent5"/>
              </a:solidFill>
            </a:endParaRPr>
          </a:p>
        </p:txBody>
      </p:sp>
      <p:sp>
        <p:nvSpPr>
          <p:cNvPr id="3" name="Content Placeholder 2"/>
          <p:cNvSpPr>
            <a:spLocks noGrp="1"/>
          </p:cNvSpPr>
          <p:nvPr>
            <p:ph idx="1"/>
          </p:nvPr>
        </p:nvSpPr>
        <p:spPr/>
        <p:txBody>
          <a:bodyPr>
            <a:normAutofit/>
          </a:bodyPr>
          <a:lstStyle/>
          <a:p>
            <a:r>
              <a:rPr lang="en-GB" altLang="en-US" dirty="0">
                <a:ea typeface="Tahoma" panose="020B0604030504040204" pitchFamily="34" charset="0"/>
                <a:cs typeface="Tahoma" panose="020B0604030504040204" pitchFamily="34" charset="0"/>
              </a:rPr>
              <a:t>The Teachers’ Standards (Early Years) differ significantly from those for EYPS.</a:t>
            </a:r>
          </a:p>
          <a:p>
            <a:r>
              <a:rPr lang="en-GB" altLang="en-US" dirty="0">
                <a:ea typeface="Tahoma" panose="020B0604030504040204" pitchFamily="34" charset="0"/>
                <a:cs typeface="Tahoma" panose="020B0604030504040204" pitchFamily="34" charset="0"/>
              </a:rPr>
              <a:t>The Teachers’ Standards (Early Years) differ significantly from the Teachers’ Standards (Primary)and require early years teachers to lead and manage change.</a:t>
            </a:r>
          </a:p>
          <a:p>
            <a:r>
              <a:rPr lang="en-GB" altLang="en-US" dirty="0">
                <a:ea typeface="Tahoma" panose="020B0604030504040204" pitchFamily="34" charset="0"/>
                <a:cs typeface="Tahoma" panose="020B0604030504040204" pitchFamily="34" charset="0"/>
              </a:rPr>
              <a:t>Its is vital that trainees consider all the Standards indicators but that they look at each of the Standards holistically, when assessing how well they have met these and the level of evidence they are providing to demonstrate this. </a:t>
            </a:r>
          </a:p>
          <a:p>
            <a:endParaRPr lang="en-GB" dirty="0"/>
          </a:p>
        </p:txBody>
      </p:sp>
    </p:spTree>
    <p:extLst>
      <p:ext uri="{BB962C8B-B14F-4D97-AF65-F5344CB8AC3E}">
        <p14:creationId xmlns:p14="http://schemas.microsoft.com/office/powerpoint/2010/main" val="398953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068" y="197225"/>
            <a:ext cx="9344303" cy="788894"/>
          </a:xfrm>
        </p:spPr>
        <p:txBody>
          <a:bodyPr>
            <a:normAutofit/>
          </a:bodyPr>
          <a:lstStyle/>
          <a:p>
            <a:r>
              <a:rPr lang="en-GB" dirty="0">
                <a:solidFill>
                  <a:schemeClr val="accent5"/>
                </a:solidFill>
              </a:rPr>
              <a:t>Teaching expectations – EYTS Trainees</a:t>
            </a:r>
          </a:p>
        </p:txBody>
      </p:sp>
      <p:sp>
        <p:nvSpPr>
          <p:cNvPr id="3" name="Content Placeholder 2"/>
          <p:cNvSpPr>
            <a:spLocks noGrp="1"/>
          </p:cNvSpPr>
          <p:nvPr>
            <p:ph idx="1"/>
          </p:nvPr>
        </p:nvSpPr>
        <p:spPr>
          <a:xfrm>
            <a:off x="925975" y="986119"/>
            <a:ext cx="10238554" cy="5370436"/>
          </a:xfrm>
        </p:spPr>
        <p:txBody>
          <a:bodyPr>
            <a:noAutofit/>
          </a:bodyPr>
          <a:lstStyle/>
          <a:p>
            <a:r>
              <a:rPr lang="en-GB" sz="2400" dirty="0">
                <a:ea typeface="Tahoma" panose="020B0604030504040204" pitchFamily="34" charset="0"/>
                <a:cs typeface="Tahoma" panose="020B0604030504040204" pitchFamily="34" charset="0"/>
              </a:rPr>
              <a:t>To plan, teach, evaluate and assess a sequence of activities/sessions to support children in making progress in learning and development over time, in all 3 age phases. (It is important that each trainee has had experience in the teaching of early maths and phonics, as well as other learning areas). ( Collection of evidence bundles). </a:t>
            </a:r>
          </a:p>
          <a:p>
            <a:r>
              <a:rPr lang="en-GB" sz="2400" dirty="0">
                <a:ea typeface="Tahoma" panose="020B0604030504040204" pitchFamily="34" charset="0"/>
                <a:cs typeface="Tahoma" panose="020B0604030504040204" pitchFamily="34" charset="0"/>
              </a:rPr>
              <a:t>Trainees must ensure that they have had opportunities to develop their leadership and management skills throughout each placement –Mini leadership projects as part of their reflective commentary (this aspect is a requirement)</a:t>
            </a:r>
          </a:p>
          <a:p>
            <a:r>
              <a:rPr lang="en-GB" sz="2400" dirty="0">
                <a:ea typeface="Tahoma" panose="020B0604030504040204" pitchFamily="34" charset="0"/>
                <a:cs typeface="Tahoma" panose="020B0604030504040204" pitchFamily="34" charset="0"/>
              </a:rPr>
              <a:t>Trainees must also demonstrate that they address the welfare requirements in their work with children and families, as well as the learning requirements set out in the statutory framework, as this is part of meeting the Teachers’ Standards (Early Years). </a:t>
            </a:r>
          </a:p>
          <a:p>
            <a:r>
              <a:rPr lang="en-GB" sz="2400" dirty="0">
                <a:ea typeface="Tahoma" panose="020B0604030504040204" pitchFamily="34" charset="0"/>
                <a:cs typeface="Tahoma" panose="020B0604030504040204" pitchFamily="34" charset="0"/>
              </a:rPr>
              <a:t>Trainees must ensure that they become involved with the wider life of the setting – including developing positive relationships with parents/carers/families staff and children</a:t>
            </a:r>
            <a:r>
              <a:rPr lang="en-GB" sz="2400" dirty="0"/>
              <a:t>. </a:t>
            </a:r>
          </a:p>
        </p:txBody>
      </p:sp>
    </p:spTree>
    <p:extLst>
      <p:ext uri="{BB962C8B-B14F-4D97-AF65-F5344CB8AC3E}">
        <p14:creationId xmlns:p14="http://schemas.microsoft.com/office/powerpoint/2010/main" val="3848214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kumimoji="0" lang="en-GB" altLang="en-US" b="1" i="0" u="none" strike="noStrike" cap="none" normalizeH="0" baseline="0" dirty="0">
                <a:ln>
                  <a:noFill/>
                </a:ln>
                <a:solidFill>
                  <a:schemeClr val="accent5"/>
                </a:solidFill>
                <a:effectLst/>
                <a:ea typeface="Times New Roman" panose="02020603050405020304" pitchFamily="18" charset="0"/>
                <a:cs typeface="Tahoma" panose="020B0604030504040204" pitchFamily="34" charset="0"/>
              </a:rPr>
              <a:t>Teaching in the early years-What is it? </a:t>
            </a:r>
            <a:br>
              <a:rPr kumimoji="0" lang="en-GB" altLang="en-US" sz="2800" b="0" i="0" u="none" strike="noStrike" cap="none" normalizeH="0" baseline="0" dirty="0">
                <a:ln>
                  <a:noFill/>
                </a:ln>
                <a:solidFill>
                  <a:schemeClr val="accent5"/>
                </a:solidFill>
                <a:effectLst/>
                <a:ea typeface="Times New Roman" panose="02020603050405020304" pitchFamily="18" charset="0"/>
              </a:rPr>
            </a:br>
            <a:endParaRPr lang="en-GB" dirty="0">
              <a:solidFill>
                <a:schemeClr val="accent5"/>
              </a:solidFill>
            </a:endParaRPr>
          </a:p>
        </p:txBody>
      </p:sp>
      <p:sp>
        <p:nvSpPr>
          <p:cNvPr id="5" name="Content Placeholder 4"/>
          <p:cNvSpPr>
            <a:spLocks noGrp="1"/>
          </p:cNvSpPr>
          <p:nvPr>
            <p:ph idx="1"/>
          </p:nvPr>
        </p:nvSpPr>
        <p:spPr>
          <a:xfrm>
            <a:off x="838200" y="1314450"/>
            <a:ext cx="10515600" cy="4806131"/>
          </a:xfrm>
        </p:spPr>
        <p:txBody>
          <a:bodyPr>
            <a:normAutofit fontScale="70000" lnSpcReduction="20000"/>
          </a:bodyPr>
          <a:lstStyle/>
          <a:p>
            <a:pPr marL="0" lvl="0" indent="0" eaLnBrk="0" fontAlgn="base" hangingPunct="0">
              <a:lnSpc>
                <a:spcPct val="100000"/>
              </a:lnSpc>
              <a:spcBef>
                <a:spcPct val="0"/>
              </a:spcBef>
              <a:spcAft>
                <a:spcPct val="0"/>
              </a:spcAft>
              <a:buNone/>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Teaching should not be taken to imply a ‘top down’ or formal way of working. It is a broad term which covers the many different ways in which adults help young children learn. </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None/>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It includes their interactions with children during planned and child-initiated play and activities: </a:t>
            </a:r>
          </a:p>
          <a:p>
            <a:pPr marL="0" lvl="0" indent="0" eaLnBrk="0" fontAlgn="base" hangingPunct="0">
              <a:lnSpc>
                <a:spcPct val="100000"/>
              </a:lnSpc>
              <a:spcBef>
                <a:spcPct val="0"/>
              </a:spcBef>
              <a:spcAft>
                <a:spcPct val="0"/>
              </a:spcAft>
              <a:buNone/>
            </a:pP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FontTx/>
              <a:buChar char="•"/>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communicating and modelling language, </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FontTx/>
              <a:buChar char="•"/>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showing, explaining, demonstrating, exploring ideas, </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FontTx/>
              <a:buChar char="•"/>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encouraging, questioning, recalling, </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FontTx/>
              <a:buChar char="•"/>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providing a narrative for what they are doing, </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FontTx/>
              <a:buChar char="•"/>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facilitating and setting challenges. </a:t>
            </a:r>
          </a:p>
          <a:p>
            <a:pPr marL="0" lvl="0" indent="0" eaLnBrk="0" fontAlgn="base" hangingPunct="0">
              <a:lnSpc>
                <a:spcPct val="100000"/>
              </a:lnSpc>
              <a:spcBef>
                <a:spcPct val="0"/>
              </a:spcBef>
              <a:spcAft>
                <a:spcPct val="0"/>
              </a:spcAft>
              <a:buNone/>
            </a:pP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None/>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It takes account of:</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FontTx/>
              <a:buChar char="•"/>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the equipment they provide,</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FontTx/>
              <a:buChar char="•"/>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the attention to the physical environment, and</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FontTx/>
              <a:buChar char="•"/>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the structure and routines of the day that establish expectations.</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None/>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Integral to teaching is how practitioners:</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FontTx/>
              <a:buChar char="•"/>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assess what children know, understand and can do </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FontTx/>
              <a:buChar char="•"/>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take account of their interests and dispositions to learning (characteristics of effective learning)</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pPr marL="0" lvl="0" indent="0" eaLnBrk="0" fontAlgn="base" hangingPunct="0">
              <a:lnSpc>
                <a:spcPct val="100000"/>
              </a:lnSpc>
              <a:spcBef>
                <a:spcPct val="0"/>
              </a:spcBef>
              <a:spcAft>
                <a:spcPct val="0"/>
              </a:spcAft>
              <a:buFontTx/>
              <a:buChar char="•"/>
            </a:pPr>
            <a:r>
              <a:rPr kumimoji="0" lang="en-GB" altLang="en-US" sz="2900" b="0" i="0" u="none" strike="noStrike" cap="none" normalizeH="0" baseline="0" dirty="0">
                <a:ln>
                  <a:noFill/>
                </a:ln>
                <a:solidFill>
                  <a:srgbClr val="000000"/>
                </a:solidFill>
                <a:effectLst/>
                <a:ea typeface="Tahoma" panose="020B0604030504040204" pitchFamily="34" charset="0"/>
                <a:cs typeface="Tahoma" panose="020B0604030504040204" pitchFamily="34" charset="0"/>
              </a:rPr>
              <a:t>use this information to plan children’s next steps in learning and monitor their progress.</a:t>
            </a:r>
            <a:endParaRPr kumimoji="0" lang="en-GB" altLang="en-US" sz="2900" b="0" i="0" u="none" strike="noStrike" cap="none" normalizeH="0" baseline="0" dirty="0">
              <a:ln>
                <a:noFill/>
              </a:ln>
              <a:solidFill>
                <a:schemeClr val="tx1"/>
              </a:solidFill>
              <a:effectLst/>
              <a:ea typeface="Tahoma" panose="020B0604030504040204" pitchFamily="34" charset="0"/>
              <a:cs typeface="Tahoma" panose="020B0604030504040204" pitchFamily="34" charset="0"/>
            </a:endParaRPr>
          </a:p>
          <a:p>
            <a:endParaRPr lang="en-GB" dirty="0"/>
          </a:p>
        </p:txBody>
      </p:sp>
      <p:sp>
        <p:nvSpPr>
          <p:cNvPr id="8"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5124"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9616" y="5986463"/>
            <a:ext cx="872255" cy="43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950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GB" dirty="0">
                <a:solidFill>
                  <a:schemeClr val="accent5"/>
                </a:solidFill>
              </a:rPr>
              <a:t>Target Setting</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latin typeface="Tahoma" panose="020B0604030504040204" pitchFamily="34" charset="0"/>
                <a:ea typeface="Tahoma" panose="020B0604030504040204" pitchFamily="34" charset="0"/>
                <a:cs typeface="Tahoma" panose="020B0604030504040204" pitchFamily="34" charset="0"/>
              </a:rPr>
              <a:t>Central to the trainees’ progress is the achievement of the set developmental targets. </a:t>
            </a:r>
          </a:p>
          <a:p>
            <a:pPr marL="0" indent="0">
              <a:buNone/>
            </a:pPr>
            <a:r>
              <a:rPr lang="en-US" b="1" dirty="0">
                <a:latin typeface="Tahoma" panose="020B0604030504040204" pitchFamily="34" charset="0"/>
                <a:ea typeface="Tahoma" panose="020B0604030504040204" pitchFamily="34" charset="0"/>
                <a:cs typeface="Tahoma" panose="020B0604030504040204" pitchFamily="34" charset="0"/>
              </a:rPr>
              <a:t>Development targets </a:t>
            </a:r>
            <a:r>
              <a:rPr lang="en-US" dirty="0">
                <a:latin typeface="Tahoma" panose="020B0604030504040204" pitchFamily="34" charset="0"/>
                <a:ea typeface="Tahoma" panose="020B0604030504040204" pitchFamily="34" charset="0"/>
                <a:cs typeface="Tahoma" panose="020B0604030504040204" pitchFamily="34" charset="0"/>
              </a:rPr>
              <a:t>need to be agreed and:</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•specifically address improving the quality of the trainees’ teaching and children’s learning and development over time.</a:t>
            </a:r>
          </a:p>
          <a:p>
            <a:pPr marL="0" indent="0">
              <a:buNone/>
            </a:pPr>
            <a:r>
              <a:rPr lang="en-US" b="1" dirty="0">
                <a:latin typeface="Tahoma" panose="020B0604030504040204" pitchFamily="34" charset="0"/>
                <a:ea typeface="Tahoma" panose="020B0604030504040204" pitchFamily="34" charset="0"/>
                <a:cs typeface="Tahoma" panose="020B0604030504040204" pitchFamily="34" charset="0"/>
              </a:rPr>
              <a:t>Actions</a:t>
            </a:r>
            <a:r>
              <a:rPr lang="en-US" dirty="0">
                <a:latin typeface="Tahoma" panose="020B0604030504040204" pitchFamily="34" charset="0"/>
                <a:ea typeface="Tahoma" panose="020B0604030504040204" pitchFamily="34" charset="0"/>
                <a:cs typeface="Tahoma" panose="020B0604030504040204" pitchFamily="34" charset="0"/>
              </a:rPr>
              <a:t> need to include clear statements of:</a:t>
            </a:r>
          </a:p>
          <a:p>
            <a:r>
              <a:rPr lang="en-US" dirty="0">
                <a:latin typeface="Tahoma" panose="020B0604030504040204" pitchFamily="34" charset="0"/>
                <a:ea typeface="Tahoma" panose="020B0604030504040204" pitchFamily="34" charset="0"/>
                <a:cs typeface="Tahoma" panose="020B0604030504040204" pitchFamily="34" charset="0"/>
              </a:rPr>
              <a:t>What the trainee needs to do to improve and make progress</a:t>
            </a:r>
          </a:p>
          <a:p>
            <a:r>
              <a:rPr lang="en-US" dirty="0">
                <a:latin typeface="Tahoma" panose="020B0604030504040204" pitchFamily="34" charset="0"/>
                <a:ea typeface="Tahoma" panose="020B0604030504040204" pitchFamily="34" charset="0"/>
                <a:cs typeface="Tahoma" panose="020B0604030504040204" pitchFamily="34" charset="0"/>
              </a:rPr>
              <a:t>What support is required to help them achieve the target (this could include co-planning, team-teaching or complementary training for example)</a:t>
            </a:r>
          </a:p>
          <a:p>
            <a:r>
              <a:rPr lang="en-US" dirty="0">
                <a:latin typeface="Tahoma" panose="020B0604030504040204" pitchFamily="34" charset="0"/>
                <a:ea typeface="Tahoma" panose="020B0604030504040204" pitchFamily="34" charset="0"/>
                <a:cs typeface="Tahoma" panose="020B0604030504040204" pitchFamily="34" charset="0"/>
              </a:rPr>
              <a:t>A workable timeframe. (Usually the next review meeting)</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207805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Where Do targets Come From? </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solidFill>
                  <a:srgbClr val="FF0000"/>
                </a:solidFill>
                <a:latin typeface="Tahoma" panose="020B0604030504040204" pitchFamily="34" charset="0"/>
                <a:ea typeface="Tahoma" panose="020B0604030504040204" pitchFamily="34" charset="0"/>
                <a:cs typeface="Tahoma" panose="020B0604030504040204" pitchFamily="34" charset="0"/>
              </a:rPr>
              <a:t>Areas to improve</a:t>
            </a:r>
          </a:p>
          <a:p>
            <a:pPr lvl="0"/>
            <a:r>
              <a:rPr lang="en-GB" dirty="0">
                <a:latin typeface="Tahoma" panose="020B0604030504040204" pitchFamily="34" charset="0"/>
                <a:ea typeface="Tahoma" panose="020B0604030504040204" pitchFamily="34" charset="0"/>
                <a:cs typeface="Tahoma" panose="020B0604030504040204" pitchFamily="34" charset="0"/>
              </a:rPr>
              <a:t>lesson observations and  (development of teaching strategies, behavioural issues, </a:t>
            </a:r>
            <a:r>
              <a:rPr lang="en-GB" dirty="0" err="1">
                <a:latin typeface="Tahoma" panose="020B0604030504040204" pitchFamily="34" charset="0"/>
                <a:ea typeface="Tahoma" panose="020B0604030504040204" pitchFamily="34" charset="0"/>
                <a:cs typeface="Tahoma" panose="020B0604030504040204" pitchFamily="34" charset="0"/>
              </a:rPr>
              <a:t>etc</a:t>
            </a:r>
            <a:r>
              <a:rPr lang="en-GB" dirty="0">
                <a:latin typeface="Tahoma" panose="020B0604030504040204" pitchFamily="34" charset="0"/>
                <a:ea typeface="Tahoma" panose="020B0604030504040204" pitchFamily="34" charset="0"/>
                <a:cs typeface="Tahoma" panose="020B0604030504040204" pitchFamily="34" charset="0"/>
              </a:rPr>
              <a:t>) </a:t>
            </a:r>
          </a:p>
          <a:p>
            <a:pPr lvl="0"/>
            <a:r>
              <a:rPr lang="en-GB" dirty="0">
                <a:latin typeface="Tahoma" panose="020B0604030504040204" pitchFamily="34" charset="0"/>
                <a:ea typeface="Tahoma" panose="020B0604030504040204" pitchFamily="34" charset="0"/>
                <a:cs typeface="Tahoma" panose="020B0604030504040204" pitchFamily="34" charset="0"/>
              </a:rPr>
              <a:t>When looking through evidence, identification of areas that need developing (Use of assessment, effective planning, differentiation, making observations, use of questioning, interactions, development of SST etc)</a:t>
            </a:r>
          </a:p>
          <a:p>
            <a:pPr marL="0" indent="0">
              <a:buNone/>
            </a:pPr>
            <a:r>
              <a:rPr lang="en-GB" dirty="0">
                <a:solidFill>
                  <a:srgbClr val="FF0000"/>
                </a:solidFill>
                <a:latin typeface="Tahoma" panose="020B0604030504040204" pitchFamily="34" charset="0"/>
                <a:ea typeface="Tahoma" panose="020B0604030504040204" pitchFamily="34" charset="0"/>
                <a:cs typeface="Tahoma" panose="020B0604030504040204" pitchFamily="34" charset="0"/>
              </a:rPr>
              <a:t>Areas to develop</a:t>
            </a:r>
          </a:p>
          <a:p>
            <a:pPr lvl="0"/>
            <a:r>
              <a:rPr lang="en-GB" dirty="0">
                <a:latin typeface="Tahoma" panose="020B0604030504040204" pitchFamily="34" charset="0"/>
                <a:ea typeface="Tahoma" panose="020B0604030504040204" pitchFamily="34" charset="0"/>
                <a:cs typeface="Tahoma" panose="020B0604030504040204" pitchFamily="34" charset="0"/>
              </a:rPr>
              <a:t>Looking at the Standards ‘level descriptors’ (within the toolkit) and identifying next steps</a:t>
            </a:r>
          </a:p>
          <a:p>
            <a:pPr lvl="0"/>
            <a:r>
              <a:rPr lang="en-GB" dirty="0">
                <a:latin typeface="Tahoma" panose="020B0604030504040204" pitchFamily="34" charset="0"/>
                <a:ea typeface="Tahoma" panose="020B0604030504040204" pitchFamily="34" charset="0"/>
                <a:cs typeface="Tahoma" panose="020B0604030504040204" pitchFamily="34" charset="0"/>
              </a:rPr>
              <a:t>Generating opportunities to do things that have not been covered yet.</a:t>
            </a:r>
          </a:p>
          <a:p>
            <a:pPr marL="0" indent="0">
              <a:buNone/>
            </a:pPr>
            <a:endParaRPr lang="en-GB" dirty="0"/>
          </a:p>
        </p:txBody>
      </p:sp>
    </p:spTree>
    <p:extLst>
      <p:ext uri="{BB962C8B-B14F-4D97-AF65-F5344CB8AC3E}">
        <p14:creationId xmlns:p14="http://schemas.microsoft.com/office/powerpoint/2010/main" val="3358736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Developmental Targets </a:t>
            </a:r>
          </a:p>
        </p:txBody>
      </p:sp>
      <p:sp>
        <p:nvSpPr>
          <p:cNvPr id="3" name="Content Placeholder 2"/>
          <p:cNvSpPr>
            <a:spLocks noGrp="1"/>
          </p:cNvSpPr>
          <p:nvPr>
            <p:ph idx="1"/>
          </p:nvPr>
        </p:nvSpPr>
        <p:spPr>
          <a:xfrm>
            <a:off x="838200" y="1504335"/>
            <a:ext cx="10515600" cy="4672628"/>
          </a:xfrm>
        </p:spPr>
        <p:txBody>
          <a:bodyPr>
            <a:normAutofit lnSpcReduction="10000"/>
          </a:bodyPr>
          <a:lstStyle/>
          <a:p>
            <a:pPr marL="0" indent="0">
              <a:buNone/>
            </a:pPr>
            <a:r>
              <a:rPr lang="en-US" dirty="0">
                <a:latin typeface="Tahoma" panose="020B0604030504040204" pitchFamily="34" charset="0"/>
                <a:ea typeface="Tahoma" panose="020B0604030504040204" pitchFamily="34" charset="0"/>
                <a:cs typeface="Tahoma" panose="020B0604030504040204" pitchFamily="34" charset="0"/>
              </a:rPr>
              <a:t>Specific (precise), Measurable, Achievable, Realistic and Time-constrained (SMART) targets will enable the trainee to:</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	build on his/her identified strengths/areas not covered yet</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	support his/her impact on children’s learning and development progress over time;</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	achieve the Teachers’ Standards (Early Years). </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Targets should be written using the language of the Teachers’ Standards (Early Years and the grade descriptors-Within the toolkit)</a:t>
            </a:r>
          </a:p>
          <a:p>
            <a:pPr marL="0" indent="0">
              <a:buNone/>
            </a:pPr>
            <a:endParaRPr lang="en-GB" dirty="0"/>
          </a:p>
        </p:txBody>
      </p:sp>
    </p:spTree>
    <p:extLst>
      <p:ext uri="{BB962C8B-B14F-4D97-AF65-F5344CB8AC3E}">
        <p14:creationId xmlns:p14="http://schemas.microsoft.com/office/powerpoint/2010/main" val="3497716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EB236-A9E2-4EDD-A3C1-66B72093BA0B}"/>
              </a:ext>
            </a:extLst>
          </p:cNvPr>
          <p:cNvSpPr>
            <a:spLocks noGrp="1"/>
          </p:cNvSpPr>
          <p:nvPr>
            <p:ph type="title"/>
          </p:nvPr>
        </p:nvSpPr>
        <p:spPr/>
        <p:txBody>
          <a:bodyPr/>
          <a:lstStyle/>
          <a:p>
            <a:r>
              <a:rPr lang="en-GB" dirty="0">
                <a:solidFill>
                  <a:schemeClr val="accent1"/>
                </a:solidFill>
              </a:rPr>
              <a:t>Reflective commentaries</a:t>
            </a:r>
          </a:p>
        </p:txBody>
      </p:sp>
      <p:sp>
        <p:nvSpPr>
          <p:cNvPr id="3" name="Content Placeholder 2">
            <a:extLst>
              <a:ext uri="{FF2B5EF4-FFF2-40B4-BE49-F238E27FC236}">
                <a16:creationId xmlns:a16="http://schemas.microsoft.com/office/drawing/2014/main" id="{4C88457F-7028-4D89-909E-E365DD1E844F}"/>
              </a:ext>
            </a:extLst>
          </p:cNvPr>
          <p:cNvSpPr>
            <a:spLocks noGrp="1"/>
          </p:cNvSpPr>
          <p:nvPr>
            <p:ph idx="1"/>
          </p:nvPr>
        </p:nvSpPr>
        <p:spPr/>
        <p:txBody>
          <a:bodyPr/>
          <a:lstStyle/>
          <a:p>
            <a:r>
              <a:rPr lang="en-GB" sz="2400" dirty="0"/>
              <a:t>Reflective practice is critical to successful teaching and the ability of trainee teachers to communicate the ways in which they have used reflection to direct their training and development provides significant insight into their practice and progress. </a:t>
            </a:r>
          </a:p>
          <a:p>
            <a:pPr marL="0" indent="0">
              <a:buNone/>
            </a:pPr>
            <a:endParaRPr lang="en-GB" sz="2400" dirty="0"/>
          </a:p>
          <a:p>
            <a:r>
              <a:rPr lang="en-GB" sz="2400" dirty="0"/>
              <a:t>To develop reflective and reflexive behaviours and skills and to inform final grading of trainees against the Teachers’ Standards (Early Years), </a:t>
            </a:r>
            <a:r>
              <a:rPr lang="en-GB" sz="2400" b="1" u="sng" dirty="0"/>
              <a:t>trainees are required to identify </a:t>
            </a:r>
            <a:r>
              <a:rPr lang="en-GB" sz="2400" b="1" u="sng" dirty="0">
                <a:solidFill>
                  <a:srgbClr val="FF0000"/>
                </a:solidFill>
              </a:rPr>
              <a:t>three</a:t>
            </a:r>
            <a:r>
              <a:rPr lang="en-GB" sz="2400" b="1" u="sng" dirty="0"/>
              <a:t> areas of their practice where they have made improvements during the training year and create a reflective commentary for each. </a:t>
            </a:r>
            <a:endParaRPr lang="en-GB" sz="2400" dirty="0"/>
          </a:p>
          <a:p>
            <a:endParaRPr lang="en-GB" dirty="0"/>
          </a:p>
        </p:txBody>
      </p:sp>
    </p:spTree>
    <p:extLst>
      <p:ext uri="{BB962C8B-B14F-4D97-AF65-F5344CB8AC3E}">
        <p14:creationId xmlns:p14="http://schemas.microsoft.com/office/powerpoint/2010/main" val="310826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708301"/>
          </a:xfrm>
        </p:spPr>
        <p:txBody>
          <a:bodyPr/>
          <a:lstStyle/>
          <a:p>
            <a:r>
              <a:rPr lang="en-GB" dirty="0">
                <a:solidFill>
                  <a:schemeClr val="accent5"/>
                </a:solidFill>
              </a:rPr>
              <a:t>Useful Contacts</a:t>
            </a:r>
          </a:p>
        </p:txBody>
      </p:sp>
      <p:sp>
        <p:nvSpPr>
          <p:cNvPr id="6" name="Content Placeholder 5"/>
          <p:cNvSpPr>
            <a:spLocks noGrp="1"/>
          </p:cNvSpPr>
          <p:nvPr>
            <p:ph idx="1"/>
          </p:nvPr>
        </p:nvSpPr>
        <p:spPr>
          <a:xfrm>
            <a:off x="838200" y="1073426"/>
            <a:ext cx="10515600" cy="5253632"/>
          </a:xfrm>
        </p:spPr>
        <p:txBody>
          <a:bodyPr>
            <a:normAutofit fontScale="55000" lnSpcReduction="20000"/>
          </a:bodyPr>
          <a:lstStyle/>
          <a:p>
            <a:pPr marL="0" indent="0">
              <a:buNone/>
            </a:pPr>
            <a:endParaRPr lang="en-GB" sz="2400" dirty="0"/>
          </a:p>
          <a:p>
            <a:pPr marL="0" indent="0">
              <a:buNone/>
            </a:pPr>
            <a:r>
              <a:rPr lang="en-GB" sz="2400" b="1" u="sng" dirty="0"/>
              <a:t>Programme Leader –Early Years Teacher Status/Module leader for Post Graduate EYITT Routes</a:t>
            </a:r>
          </a:p>
          <a:p>
            <a:pPr marL="0" indent="0">
              <a:buNone/>
            </a:pPr>
            <a:r>
              <a:rPr lang="en-GB" sz="2400" dirty="0"/>
              <a:t>Ali Shaw</a:t>
            </a:r>
          </a:p>
          <a:p>
            <a:pPr marL="0" indent="0">
              <a:buNone/>
            </a:pPr>
            <a:r>
              <a:rPr lang="en-GB" sz="2400" dirty="0">
                <a:hlinkClick r:id="rId2"/>
              </a:rPr>
              <a:t>Ali.Shaw@uwe.ac.uk</a:t>
            </a:r>
            <a:r>
              <a:rPr lang="en-GB" sz="2400" dirty="0"/>
              <a:t> </a:t>
            </a:r>
          </a:p>
          <a:p>
            <a:pPr marL="0" indent="0">
              <a:buNone/>
            </a:pPr>
            <a:endParaRPr lang="en-GB" sz="2400" dirty="0"/>
          </a:p>
          <a:p>
            <a:pPr marL="0" indent="0">
              <a:buNone/>
            </a:pPr>
            <a:r>
              <a:rPr lang="en-GB" sz="2400" b="1" u="sng" dirty="0"/>
              <a:t>Module Leader for Undergraduate EYITT Route</a:t>
            </a:r>
          </a:p>
          <a:p>
            <a:pPr marL="0" indent="0">
              <a:buNone/>
            </a:pPr>
            <a:r>
              <a:rPr lang="en-GB" sz="2400" dirty="0"/>
              <a:t>Nicola Bowden Clissold</a:t>
            </a:r>
          </a:p>
          <a:p>
            <a:pPr marL="0" indent="0">
              <a:buNone/>
            </a:pPr>
            <a:r>
              <a:rPr lang="en-GB" sz="2400" dirty="0">
                <a:hlinkClick r:id="rId3"/>
              </a:rPr>
              <a:t>Nicola.Bowden-Clissold@uwe.ac.uk</a:t>
            </a:r>
            <a:endParaRPr lang="en-GB" sz="2400" dirty="0"/>
          </a:p>
          <a:p>
            <a:pPr marL="0" indent="0">
              <a:buNone/>
            </a:pPr>
            <a:endParaRPr lang="en-GB" sz="2400" dirty="0"/>
          </a:p>
          <a:p>
            <a:pPr marL="0" indent="0">
              <a:buNone/>
            </a:pPr>
            <a:r>
              <a:rPr lang="en-GB" sz="2400" b="1" u="sng" dirty="0"/>
              <a:t>Professional Practice Office </a:t>
            </a:r>
          </a:p>
          <a:p>
            <a:pPr marL="0" indent="0">
              <a:buNone/>
            </a:pPr>
            <a:r>
              <a:rPr lang="en-GB" sz="2400" dirty="0">
                <a:hlinkClick r:id="rId4"/>
              </a:rPr>
              <a:t>partnership@uwe.ac.uk</a:t>
            </a:r>
            <a:r>
              <a:rPr lang="en-GB" sz="2400" dirty="0"/>
              <a:t> </a:t>
            </a:r>
          </a:p>
          <a:p>
            <a:pPr marL="0" indent="0">
              <a:buNone/>
            </a:pPr>
            <a:endParaRPr lang="en-GB" b="1" u="sng" dirty="0"/>
          </a:p>
          <a:p>
            <a:pPr marL="0" indent="0">
              <a:buNone/>
            </a:pPr>
            <a:r>
              <a:rPr lang="en-GB" sz="2600" b="1" u="sng" dirty="0"/>
              <a:t>Education Placements Team Leader</a:t>
            </a:r>
          </a:p>
          <a:p>
            <a:pPr marL="0" indent="0">
              <a:buNone/>
            </a:pPr>
            <a:r>
              <a:rPr lang="en-GB" sz="2600" dirty="0"/>
              <a:t>Susan Follows</a:t>
            </a:r>
          </a:p>
          <a:p>
            <a:pPr marL="0" indent="0">
              <a:buNone/>
            </a:pPr>
            <a:r>
              <a:rPr lang="en-GB" sz="2600" dirty="0">
                <a:hlinkClick r:id="rId5"/>
              </a:rPr>
              <a:t>Susan.Follows@uwe.ac.uk</a:t>
            </a:r>
            <a:endParaRPr lang="en-GB" sz="2600" dirty="0"/>
          </a:p>
          <a:p>
            <a:pPr marL="0" indent="0">
              <a:buNone/>
            </a:pPr>
            <a:endParaRPr lang="en-GB" b="1" u="sng" dirty="0"/>
          </a:p>
          <a:p>
            <a:pPr marL="0" indent="0">
              <a:buNone/>
            </a:pPr>
            <a:r>
              <a:rPr lang="en-GB" sz="2600" b="1" u="sng" dirty="0"/>
              <a:t>EYTS Partnership Administrator</a:t>
            </a:r>
          </a:p>
          <a:p>
            <a:pPr marL="0" indent="0">
              <a:buNone/>
            </a:pPr>
            <a:r>
              <a:rPr lang="en-GB" dirty="0"/>
              <a:t>Mel North</a:t>
            </a:r>
          </a:p>
          <a:p>
            <a:pPr marL="0" indent="0">
              <a:buNone/>
            </a:pPr>
            <a:r>
              <a:rPr lang="en-GB" dirty="0">
                <a:hlinkClick r:id="rId6"/>
              </a:rPr>
              <a:t>Mel.North@uwe.ac.uk</a:t>
            </a:r>
            <a:endParaRPr lang="en-GB" dirty="0"/>
          </a:p>
          <a:p>
            <a:pPr marL="0" indent="0">
              <a:buNone/>
            </a:pPr>
            <a:endParaRPr lang="en-GB" dirty="0"/>
          </a:p>
        </p:txBody>
      </p:sp>
      <p:pic>
        <p:nvPicPr>
          <p:cNvPr id="2" name="Picture 1" descr="WELCOME TO JUNIOR 1!!! | LET'S WORK TOGETHER …"/>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772939" y="4221289"/>
            <a:ext cx="2869435" cy="2110138"/>
          </a:xfrm>
          <a:prstGeom prst="rect">
            <a:avLst/>
          </a:prstGeom>
        </p:spPr>
      </p:pic>
    </p:spTree>
    <p:extLst>
      <p:ext uri="{BB962C8B-B14F-4D97-AF65-F5344CB8AC3E}">
        <p14:creationId xmlns:p14="http://schemas.microsoft.com/office/powerpoint/2010/main" val="340696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E1F9-A883-465F-B194-25EB4DEE42F7}"/>
              </a:ext>
            </a:extLst>
          </p:cNvPr>
          <p:cNvSpPr>
            <a:spLocks noGrp="1"/>
          </p:cNvSpPr>
          <p:nvPr>
            <p:ph type="title"/>
          </p:nvPr>
        </p:nvSpPr>
        <p:spPr/>
        <p:txBody>
          <a:bodyPr/>
          <a:lstStyle/>
          <a:p>
            <a:r>
              <a:rPr lang="en-GB" dirty="0">
                <a:solidFill>
                  <a:schemeClr val="accent1"/>
                </a:solidFill>
              </a:rPr>
              <a:t>Reflective Commentaries </a:t>
            </a:r>
            <a:r>
              <a:rPr lang="en-GB" dirty="0" err="1">
                <a:solidFill>
                  <a:schemeClr val="accent1"/>
                </a:solidFill>
              </a:rPr>
              <a:t>cont</a:t>
            </a:r>
            <a:r>
              <a:rPr lang="en-GB" dirty="0">
                <a:solidFill>
                  <a:schemeClr val="accent1"/>
                </a:solidFill>
              </a:rPr>
              <a:t>….</a:t>
            </a:r>
          </a:p>
        </p:txBody>
      </p:sp>
      <p:sp>
        <p:nvSpPr>
          <p:cNvPr id="3" name="Content Placeholder 2">
            <a:extLst>
              <a:ext uri="{FF2B5EF4-FFF2-40B4-BE49-F238E27FC236}">
                <a16:creationId xmlns:a16="http://schemas.microsoft.com/office/drawing/2014/main" id="{24940557-0811-4C00-A63E-E763CF4289E1}"/>
              </a:ext>
            </a:extLst>
          </p:cNvPr>
          <p:cNvSpPr>
            <a:spLocks noGrp="1"/>
          </p:cNvSpPr>
          <p:nvPr>
            <p:ph idx="1"/>
          </p:nvPr>
        </p:nvSpPr>
        <p:spPr/>
        <p:txBody>
          <a:bodyPr/>
          <a:lstStyle/>
          <a:p>
            <a:pPr marL="0" indent="0">
              <a:buNone/>
            </a:pPr>
            <a:r>
              <a:rPr lang="en-GB" sz="2400" dirty="0"/>
              <a:t>Commentaries </a:t>
            </a:r>
            <a:r>
              <a:rPr lang="en-GB" sz="2400" u="sng" dirty="0"/>
              <a:t>must:</a:t>
            </a:r>
          </a:p>
          <a:p>
            <a:pPr marL="0" indent="0">
              <a:buNone/>
            </a:pPr>
            <a:endParaRPr lang="en-GB" sz="2400" u="sng" dirty="0"/>
          </a:p>
          <a:p>
            <a:pPr marL="0" indent="0">
              <a:buNone/>
            </a:pPr>
            <a:r>
              <a:rPr lang="en-GB" sz="2400" dirty="0"/>
              <a:t>1.outline the improvements they have made to their practice,</a:t>
            </a:r>
          </a:p>
          <a:p>
            <a:pPr marL="0" indent="0">
              <a:buNone/>
            </a:pPr>
            <a:endParaRPr lang="en-GB" sz="2400" dirty="0"/>
          </a:p>
          <a:p>
            <a:pPr marL="0" indent="0">
              <a:buNone/>
            </a:pPr>
            <a:r>
              <a:rPr lang="en-GB" sz="2400" dirty="0"/>
              <a:t>2. identify the causes/stimuli for improvement,</a:t>
            </a:r>
          </a:p>
          <a:p>
            <a:pPr marL="0" indent="0">
              <a:buNone/>
            </a:pPr>
            <a:endParaRPr lang="en-GB" sz="2400" dirty="0"/>
          </a:p>
          <a:p>
            <a:pPr marL="0" indent="0">
              <a:buNone/>
            </a:pPr>
            <a:r>
              <a:rPr lang="en-GB" sz="2400" dirty="0"/>
              <a:t>3. evaluate strategies they have used to implement improvements, and….</a:t>
            </a:r>
          </a:p>
          <a:p>
            <a:pPr marL="0" indent="0">
              <a:buNone/>
            </a:pPr>
            <a:endParaRPr lang="en-GB" sz="2400" dirty="0"/>
          </a:p>
          <a:p>
            <a:pPr marL="0" indent="0">
              <a:buNone/>
            </a:pPr>
            <a:r>
              <a:rPr lang="en-GB" sz="2400" dirty="0"/>
              <a:t>4. include reference to supporting evidence from their practice. </a:t>
            </a:r>
          </a:p>
          <a:p>
            <a:endParaRPr lang="en-GB" sz="2400" dirty="0"/>
          </a:p>
          <a:p>
            <a:pPr marL="0" indent="0">
              <a:buNone/>
            </a:pPr>
            <a:endParaRPr lang="en-GB" dirty="0"/>
          </a:p>
        </p:txBody>
      </p:sp>
    </p:spTree>
    <p:extLst>
      <p:ext uri="{BB962C8B-B14F-4D97-AF65-F5344CB8AC3E}">
        <p14:creationId xmlns:p14="http://schemas.microsoft.com/office/powerpoint/2010/main" val="2314364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47C1-5722-435D-BA11-96DD50B64C2A}"/>
              </a:ext>
            </a:extLst>
          </p:cNvPr>
          <p:cNvSpPr>
            <a:spLocks noGrp="1"/>
          </p:cNvSpPr>
          <p:nvPr>
            <p:ph type="title"/>
          </p:nvPr>
        </p:nvSpPr>
        <p:spPr/>
        <p:txBody>
          <a:bodyPr/>
          <a:lstStyle/>
          <a:p>
            <a:r>
              <a:rPr lang="en-GB" dirty="0">
                <a:solidFill>
                  <a:schemeClr val="accent1"/>
                </a:solidFill>
              </a:rPr>
              <a:t>Reflective Commentaries-Evidence Collection</a:t>
            </a:r>
          </a:p>
        </p:txBody>
      </p:sp>
      <p:sp>
        <p:nvSpPr>
          <p:cNvPr id="3" name="Content Placeholder 2">
            <a:extLst>
              <a:ext uri="{FF2B5EF4-FFF2-40B4-BE49-F238E27FC236}">
                <a16:creationId xmlns:a16="http://schemas.microsoft.com/office/drawing/2014/main" id="{775725E5-10EF-43F8-9D99-816C13EC24F9}"/>
              </a:ext>
            </a:extLst>
          </p:cNvPr>
          <p:cNvSpPr>
            <a:spLocks noGrp="1"/>
          </p:cNvSpPr>
          <p:nvPr>
            <p:ph idx="1"/>
          </p:nvPr>
        </p:nvSpPr>
        <p:spPr>
          <a:xfrm>
            <a:off x="838200" y="1400175"/>
            <a:ext cx="10515600" cy="4776788"/>
          </a:xfrm>
        </p:spPr>
        <p:txBody>
          <a:bodyPr>
            <a:normAutofit fontScale="25000" lnSpcReduction="20000"/>
          </a:bodyPr>
          <a:lstStyle/>
          <a:p>
            <a:pPr marL="0" indent="0">
              <a:buNone/>
            </a:pPr>
            <a:r>
              <a:rPr lang="en-GB" sz="8000" dirty="0"/>
              <a:t>This evidence might include, </a:t>
            </a:r>
            <a:r>
              <a:rPr lang="en-GB" sz="8000" b="1" u="sng" dirty="0"/>
              <a:t>though should not be limited to</a:t>
            </a:r>
            <a:r>
              <a:rPr lang="en-GB" sz="8000" dirty="0"/>
              <a:t>: </a:t>
            </a:r>
          </a:p>
          <a:p>
            <a:pPr marL="0" indent="0">
              <a:buNone/>
            </a:pPr>
            <a:endParaRPr lang="en-GB" sz="8000" dirty="0"/>
          </a:p>
          <a:p>
            <a:pPr marL="0" indent="0">
              <a:buNone/>
            </a:pPr>
            <a:r>
              <a:rPr lang="en-GB" sz="8000" dirty="0"/>
              <a:t>-documentation, e.g. activity plans, lesson plans, feedback form colleagues, witness statements (1 strong statement for each focus area of practice), target setting sheets etc. </a:t>
            </a:r>
          </a:p>
          <a:p>
            <a:pPr marL="0" indent="0">
              <a:buNone/>
            </a:pPr>
            <a:endParaRPr lang="en-GB" sz="8000" dirty="0"/>
          </a:p>
          <a:p>
            <a:pPr marL="0" indent="0">
              <a:buNone/>
            </a:pPr>
            <a:r>
              <a:rPr lang="en-GB" sz="8000" dirty="0"/>
              <a:t>-slideshows of images relating to their practice, be they inspirational images, classroom/learning environment context images, examples of children’s learning/play. </a:t>
            </a:r>
            <a:r>
              <a:rPr lang="en-GB" sz="8000" b="1" dirty="0"/>
              <a:t>(Please ensure that if any pictures of children are included that faces are pixelated in line with the UWE safeguarding/child protection/ethical working guidelines). Please ensure that you are also operating within the policy guidelines of the setting in which you are working. </a:t>
            </a:r>
          </a:p>
          <a:p>
            <a:pPr marL="0" indent="0">
              <a:buNone/>
            </a:pPr>
            <a:endParaRPr lang="en-GB" sz="8000" dirty="0"/>
          </a:p>
          <a:p>
            <a:pPr marL="0" indent="0">
              <a:buNone/>
            </a:pPr>
            <a:r>
              <a:rPr lang="en-GB" sz="8000" dirty="0"/>
              <a:t>-examples of activity/lesson resources, such as narrated versions of slideshows used to support teaching during activities.</a:t>
            </a:r>
          </a:p>
          <a:p>
            <a:pPr marL="0" indent="0">
              <a:buNone/>
            </a:pPr>
            <a:endParaRPr lang="en-GB" sz="8000" dirty="0"/>
          </a:p>
          <a:p>
            <a:pPr marL="0" indent="0">
              <a:buNone/>
            </a:pPr>
            <a:r>
              <a:rPr lang="en-GB" sz="8000" dirty="0"/>
              <a:t>-video files, such as reviews of the learning environment, examples of children’s interaction in question/answer sessions, sustained shared thinking sessions with adults/peers, speaking and listening activities, oral feedback etc.(Children and colleagues). </a:t>
            </a:r>
          </a:p>
          <a:p>
            <a:pPr marL="0" indent="0">
              <a:buNone/>
            </a:pPr>
            <a:endParaRPr lang="en-GB" sz="8000" dirty="0"/>
          </a:p>
          <a:p>
            <a:pPr marL="0" indent="0">
              <a:buNone/>
            </a:pPr>
            <a:r>
              <a:rPr lang="en-GB" sz="8000" dirty="0"/>
              <a:t>-audio files, such as interviews with colleagues, reflective commentaries, feedback from pupils, etc. </a:t>
            </a:r>
          </a:p>
          <a:p>
            <a:pPr marL="0" indent="0">
              <a:buNone/>
            </a:pPr>
            <a:r>
              <a:rPr lang="en-GB" sz="8000" dirty="0"/>
              <a:t> </a:t>
            </a:r>
          </a:p>
          <a:p>
            <a:pPr marL="0" indent="0">
              <a:buNone/>
            </a:pPr>
            <a:endParaRPr lang="en-GB" dirty="0"/>
          </a:p>
        </p:txBody>
      </p:sp>
    </p:spTree>
    <p:extLst>
      <p:ext uri="{BB962C8B-B14F-4D97-AF65-F5344CB8AC3E}">
        <p14:creationId xmlns:p14="http://schemas.microsoft.com/office/powerpoint/2010/main" val="634035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46E3-61A1-4A12-8BB1-9CD231187BF3}"/>
              </a:ext>
            </a:extLst>
          </p:cNvPr>
          <p:cNvSpPr>
            <a:spLocks noGrp="1"/>
          </p:cNvSpPr>
          <p:nvPr>
            <p:ph type="title"/>
          </p:nvPr>
        </p:nvSpPr>
        <p:spPr/>
        <p:txBody>
          <a:bodyPr/>
          <a:lstStyle/>
          <a:p>
            <a:r>
              <a:rPr lang="en-GB" dirty="0">
                <a:solidFill>
                  <a:schemeClr val="accent1"/>
                </a:solidFill>
              </a:rPr>
              <a:t>Reflective Commentaries </a:t>
            </a:r>
            <a:r>
              <a:rPr lang="en-GB" dirty="0" err="1">
                <a:solidFill>
                  <a:schemeClr val="accent1"/>
                </a:solidFill>
              </a:rPr>
              <a:t>cont</a:t>
            </a:r>
            <a:r>
              <a:rPr lang="en-GB" dirty="0">
                <a:solidFill>
                  <a:schemeClr val="accent1"/>
                </a:solidFill>
              </a:rPr>
              <a:t>…</a:t>
            </a:r>
          </a:p>
        </p:txBody>
      </p:sp>
      <p:sp>
        <p:nvSpPr>
          <p:cNvPr id="3" name="Content Placeholder 2">
            <a:extLst>
              <a:ext uri="{FF2B5EF4-FFF2-40B4-BE49-F238E27FC236}">
                <a16:creationId xmlns:a16="http://schemas.microsoft.com/office/drawing/2014/main" id="{5ED6015A-AD50-44A7-B6F2-D8A519F771D5}"/>
              </a:ext>
            </a:extLst>
          </p:cNvPr>
          <p:cNvSpPr>
            <a:spLocks noGrp="1"/>
          </p:cNvSpPr>
          <p:nvPr>
            <p:ph idx="1"/>
          </p:nvPr>
        </p:nvSpPr>
        <p:spPr>
          <a:xfrm>
            <a:off x="838200" y="1514475"/>
            <a:ext cx="10515600" cy="4662488"/>
          </a:xfrm>
        </p:spPr>
        <p:txBody>
          <a:bodyPr>
            <a:normAutofit fontScale="92500" lnSpcReduction="20000"/>
          </a:bodyPr>
          <a:lstStyle/>
          <a:p>
            <a:pPr marL="0" indent="0">
              <a:buNone/>
            </a:pPr>
            <a:r>
              <a:rPr lang="en-GB" u="sng" dirty="0"/>
              <a:t>Trainees are required to complete one reflective commentary on the improvement of their leaderships skills</a:t>
            </a:r>
            <a:r>
              <a:rPr lang="en-GB" dirty="0"/>
              <a:t>, using evidence and experience from placements, coupled with any knowledge gained from university sessions, assignments or wider reading. </a:t>
            </a:r>
          </a:p>
          <a:p>
            <a:pPr marL="0" indent="0">
              <a:buNone/>
            </a:pPr>
            <a:r>
              <a:rPr lang="en-GB" dirty="0"/>
              <a:t>Examples of other possible foci for reflective commentaries might include : </a:t>
            </a:r>
          </a:p>
          <a:p>
            <a:pPr marL="0" indent="0">
              <a:buNone/>
            </a:pPr>
            <a:r>
              <a:rPr lang="en-GB" dirty="0"/>
              <a:t>-Differentiation ( to include areas such as; SEN, AGT, different age phases, EAL, Inclusion, parents as partners etc). </a:t>
            </a:r>
          </a:p>
          <a:p>
            <a:pPr marL="0" indent="0">
              <a:buNone/>
            </a:pPr>
            <a:r>
              <a:rPr lang="en-GB" dirty="0"/>
              <a:t>-Knowledge of how children learn and develop (to include areas such as; working ethically,  developing knowledge of the EYFS, observation assessment and planning, key person, attachment etc.)</a:t>
            </a:r>
          </a:p>
          <a:p>
            <a:pPr marL="0" indent="0">
              <a:buNone/>
            </a:pPr>
            <a:endParaRPr lang="en-GB" dirty="0"/>
          </a:p>
          <a:p>
            <a:pPr marL="0" indent="0">
              <a:buNone/>
            </a:pPr>
            <a:r>
              <a:rPr lang="en-GB" dirty="0"/>
              <a:t>The trainee must produce 3 reflective commentaries in total at the end of the year.  These will form part of the assessment and professional discussion which will determine their grading and achievement of the EYTS award. </a:t>
            </a:r>
          </a:p>
          <a:p>
            <a:pPr marL="0" indent="0">
              <a:buNone/>
            </a:pPr>
            <a:endParaRPr lang="en-GB" dirty="0"/>
          </a:p>
        </p:txBody>
      </p:sp>
    </p:spTree>
    <p:extLst>
      <p:ext uri="{BB962C8B-B14F-4D97-AF65-F5344CB8AC3E}">
        <p14:creationId xmlns:p14="http://schemas.microsoft.com/office/powerpoint/2010/main" val="1676477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42F3-6FE9-4599-A5C3-198ADB9EEBDC}"/>
              </a:ext>
            </a:extLst>
          </p:cNvPr>
          <p:cNvSpPr>
            <a:spLocks noGrp="1"/>
          </p:cNvSpPr>
          <p:nvPr>
            <p:ph type="title"/>
          </p:nvPr>
        </p:nvSpPr>
        <p:spPr/>
        <p:txBody>
          <a:bodyPr/>
          <a:lstStyle/>
          <a:p>
            <a:r>
              <a:rPr lang="en-GB" dirty="0">
                <a:solidFill>
                  <a:schemeClr val="accent1"/>
                </a:solidFill>
              </a:rPr>
              <a:t>Using the UWE </a:t>
            </a:r>
            <a:r>
              <a:rPr lang="en-GB" dirty="0" err="1">
                <a:solidFill>
                  <a:schemeClr val="accent1"/>
                </a:solidFill>
              </a:rPr>
              <a:t>Asessment</a:t>
            </a:r>
            <a:r>
              <a:rPr lang="en-GB" dirty="0">
                <a:solidFill>
                  <a:schemeClr val="accent1"/>
                </a:solidFill>
              </a:rPr>
              <a:t> Toolkit</a:t>
            </a:r>
          </a:p>
        </p:txBody>
      </p:sp>
      <p:sp>
        <p:nvSpPr>
          <p:cNvPr id="3" name="Content Placeholder 2">
            <a:extLst>
              <a:ext uri="{FF2B5EF4-FFF2-40B4-BE49-F238E27FC236}">
                <a16:creationId xmlns:a16="http://schemas.microsoft.com/office/drawing/2014/main" id="{F9A0DEBD-7D0D-406F-983C-F6749AB22AFB}"/>
              </a:ext>
            </a:extLst>
          </p:cNvPr>
          <p:cNvSpPr>
            <a:spLocks noGrp="1"/>
          </p:cNvSpPr>
          <p:nvPr>
            <p:ph idx="1"/>
          </p:nvPr>
        </p:nvSpPr>
        <p:spPr/>
        <p:txBody>
          <a:bodyPr/>
          <a:lstStyle/>
          <a:p>
            <a:r>
              <a:rPr lang="en-GB" dirty="0"/>
              <a:t>A way of self </a:t>
            </a:r>
            <a:r>
              <a:rPr lang="en-GB" dirty="0" err="1"/>
              <a:t>assesment</a:t>
            </a:r>
            <a:r>
              <a:rPr lang="en-GB" dirty="0"/>
              <a:t> for the trainee, assessment for the mentor and UWE tutor on the trainees progress in teaching and meeting of the TS (EY). </a:t>
            </a:r>
          </a:p>
          <a:p>
            <a:pPr marL="0" indent="0">
              <a:buNone/>
            </a:pPr>
            <a:endParaRPr lang="en-GB" dirty="0"/>
          </a:p>
          <a:p>
            <a:r>
              <a:rPr lang="en-GB" b="1" u="sng" dirty="0"/>
              <a:t>The assessment toolkit should be used by mentors when completing the interim review of their trainee (s)</a:t>
            </a:r>
            <a:r>
              <a:rPr lang="en-GB" dirty="0"/>
              <a:t>, to decide at what level/grade each trainee is meeting each of the teacher standards at that particular point of their training on placement. </a:t>
            </a:r>
          </a:p>
        </p:txBody>
      </p:sp>
    </p:spTree>
    <p:extLst>
      <p:ext uri="{BB962C8B-B14F-4D97-AF65-F5344CB8AC3E}">
        <p14:creationId xmlns:p14="http://schemas.microsoft.com/office/powerpoint/2010/main" val="2479171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5360" y="164637"/>
            <a:ext cx="9889099" cy="6144683"/>
          </a:xfrm>
        </p:spPr>
        <p:txBody>
          <a:bodyPr/>
          <a:lstStyle/>
          <a:p>
            <a:r>
              <a:rPr lang="en-GB" sz="4800" dirty="0">
                <a:latin typeface="+mj-lt"/>
              </a:rPr>
              <a:t>The UWE Assessment Toolkit Promotes…</a:t>
            </a:r>
          </a:p>
        </p:txBody>
      </p:sp>
      <p:sp>
        <p:nvSpPr>
          <p:cNvPr id="3" name="Text Placeholder 2"/>
          <p:cNvSpPr>
            <a:spLocks noGrp="1"/>
          </p:cNvSpPr>
          <p:nvPr>
            <p:ph type="body" sz="quarter" idx="11"/>
          </p:nvPr>
        </p:nvSpPr>
        <p:spPr>
          <a:xfrm>
            <a:off x="527382" y="1316766"/>
            <a:ext cx="11425269" cy="4800533"/>
          </a:xfrm>
        </p:spPr>
        <p:txBody>
          <a:bodyPr>
            <a:normAutofit/>
          </a:bodyPr>
          <a:lstStyle/>
          <a:p>
            <a:pPr algn="ctr"/>
            <a:r>
              <a:rPr lang="en-GB" dirty="0"/>
              <a:t>I</a:t>
            </a:r>
          </a:p>
          <a:p>
            <a:pPr marL="342900" indent="-342900">
              <a:buFont typeface="Wingdings" panose="05000000000000000000" pitchFamily="2" charset="2"/>
              <a:buChar char="Ø"/>
            </a:pPr>
            <a:r>
              <a:rPr lang="en-GB" dirty="0"/>
              <a:t>a shared understanding of expectations for trainees and for </a:t>
            </a:r>
            <a:r>
              <a:rPr lang="en-GB" b="1" dirty="0">
                <a:solidFill>
                  <a:srgbClr val="FF0000"/>
                </a:solidFill>
              </a:rPr>
              <a:t>the impact of their teaching on children’s learning and development over time;</a:t>
            </a:r>
          </a:p>
          <a:p>
            <a:pPr marL="380990" indent="-380990">
              <a:buFont typeface="Wingdings" panose="05000000000000000000" pitchFamily="2" charset="2"/>
              <a:buChar char="Ø"/>
            </a:pPr>
            <a:r>
              <a:rPr lang="en-GB" dirty="0"/>
              <a:t>Secures the accuracy and consistency of judgments;</a:t>
            </a:r>
          </a:p>
          <a:p>
            <a:pPr marL="380990" indent="-380990">
              <a:buFont typeface="Wingdings" panose="05000000000000000000" pitchFamily="2" charset="2"/>
              <a:buChar char="Ø"/>
            </a:pPr>
            <a:r>
              <a:rPr lang="en-GB" dirty="0"/>
              <a:t>Supports the effective tracking of trainees’ progress against the Teachers’ Standards (Early Years);</a:t>
            </a:r>
          </a:p>
          <a:p>
            <a:pPr marL="380990" indent="-380990">
              <a:buFont typeface="Wingdings" panose="05000000000000000000" pitchFamily="2" charset="2"/>
              <a:buChar char="Ø"/>
            </a:pPr>
            <a:r>
              <a:rPr lang="en-GB" dirty="0"/>
              <a:t>Promotes a shared language for discussing the progress and professional development of trainees;</a:t>
            </a:r>
          </a:p>
          <a:p>
            <a:pPr marL="380990" indent="-380990">
              <a:buFont typeface="Wingdings" panose="05000000000000000000" pitchFamily="2" charset="2"/>
              <a:buChar char="Ø"/>
            </a:pPr>
            <a:r>
              <a:rPr lang="en-GB" dirty="0"/>
              <a:t>Promotes the need for challenging short and longer term developmental target setting linked to the identification of the trainees’ training needs</a:t>
            </a:r>
          </a:p>
          <a:p>
            <a:pPr marL="380990" indent="-380990">
              <a:buFont typeface="Wingdings" panose="05000000000000000000" pitchFamily="2" charset="2"/>
              <a:buChar char="Ø"/>
            </a:pPr>
            <a:endParaRPr lang="en-GB" dirty="0"/>
          </a:p>
          <a:p>
            <a:endParaRPr lang="en-GB" dirty="0"/>
          </a:p>
        </p:txBody>
      </p:sp>
    </p:spTree>
    <p:extLst>
      <p:ext uri="{BB962C8B-B14F-4D97-AF65-F5344CB8AC3E}">
        <p14:creationId xmlns:p14="http://schemas.microsoft.com/office/powerpoint/2010/main" val="1555642659"/>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5360" y="164637"/>
            <a:ext cx="9889099" cy="1152128"/>
          </a:xfrm>
        </p:spPr>
        <p:txBody>
          <a:bodyPr/>
          <a:lstStyle/>
          <a:p>
            <a:r>
              <a:rPr lang="en-GB" sz="3733" dirty="0">
                <a:latin typeface="+mj-lt"/>
              </a:rPr>
              <a:t>Using the UWE Assessment Toolkit: key points</a:t>
            </a:r>
          </a:p>
        </p:txBody>
      </p:sp>
      <p:sp>
        <p:nvSpPr>
          <p:cNvPr id="3" name="Text Placeholder 2"/>
          <p:cNvSpPr>
            <a:spLocks noGrp="1"/>
          </p:cNvSpPr>
          <p:nvPr>
            <p:ph type="body" sz="quarter" idx="11"/>
          </p:nvPr>
        </p:nvSpPr>
        <p:spPr>
          <a:xfrm>
            <a:off x="239349" y="1028734"/>
            <a:ext cx="11521280" cy="5376597"/>
          </a:xfrm>
        </p:spPr>
        <p:txBody>
          <a:bodyPr>
            <a:normAutofit fontScale="85000" lnSpcReduction="20000"/>
          </a:bodyPr>
          <a:lstStyle/>
          <a:p>
            <a:br>
              <a:rPr lang="en-GB" sz="1333" dirty="0"/>
            </a:br>
            <a:r>
              <a:rPr lang="en-GB" dirty="0"/>
              <a:t> </a:t>
            </a:r>
            <a:r>
              <a:rPr lang="en-GB" altLang="en-US" sz="2400" b="1" dirty="0"/>
              <a:t>Outstanding (Grade 1) </a:t>
            </a:r>
          </a:p>
          <a:p>
            <a:pPr marL="68580"/>
            <a:r>
              <a:rPr lang="en-GB" sz="2400" b="1" i="1" dirty="0"/>
              <a:t>All</a:t>
            </a:r>
            <a:r>
              <a:rPr lang="en-GB" sz="2400" i="1" dirty="0"/>
              <a:t> Early Years trainees awarded EYTS exceed the minimum level of practice expected of teachers as defined in the Teachers’ Standards (Early Years) by the end of their training.  Trainees demonstrate excellent practice in the majority of the standards for teaching and all related to their personal and professional conduct.  </a:t>
            </a:r>
            <a:r>
              <a:rPr lang="en-GB" sz="2400" b="1" i="1" dirty="0"/>
              <a:t>Much of the quality of trainees’ teaching and provision over time is outstanding and never less than consistently good.</a:t>
            </a:r>
            <a:endParaRPr lang="en-GB" sz="2400" dirty="0"/>
          </a:p>
          <a:p>
            <a:pPr marL="68580"/>
            <a:endParaRPr lang="en-GB" sz="2400" dirty="0"/>
          </a:p>
          <a:p>
            <a:r>
              <a:rPr lang="en-GB" sz="2400" dirty="0"/>
              <a:t>For a trainee’s final grading to be 1:</a:t>
            </a:r>
          </a:p>
          <a:p>
            <a:pPr lvl="0"/>
            <a:r>
              <a:rPr lang="en-GB" sz="2400" dirty="0"/>
              <a:t>children’s learning and progress over time must be good or better than expected;</a:t>
            </a:r>
          </a:p>
          <a:p>
            <a:pPr lvl="0"/>
            <a:r>
              <a:rPr lang="en-GB" sz="2400" b="1" u="sng" dirty="0"/>
              <a:t>a minimum</a:t>
            </a:r>
            <a:r>
              <a:rPr lang="en-GB" sz="2400" u="sng" dirty="0"/>
              <a:t> of </a:t>
            </a:r>
            <a:r>
              <a:rPr lang="en-GB" sz="2400" b="1" u="sng" dirty="0"/>
              <a:t>five </a:t>
            </a:r>
            <a:r>
              <a:rPr lang="en-GB" sz="2400" u="sng" dirty="0"/>
              <a:t>Standards </a:t>
            </a:r>
            <a:r>
              <a:rPr lang="en-GB" sz="2400" b="1" u="sng" dirty="0"/>
              <a:t>graded 1 overall</a:t>
            </a:r>
            <a:r>
              <a:rPr lang="en-GB" sz="2400" u="sng" dirty="0"/>
              <a:t> </a:t>
            </a:r>
            <a:endParaRPr lang="en-GB" sz="2400" dirty="0"/>
          </a:p>
          <a:p>
            <a:r>
              <a:rPr lang="en-GB" sz="2400" u="sng" dirty="0"/>
              <a:t>or </a:t>
            </a:r>
            <a:endParaRPr lang="en-GB" sz="2400" dirty="0"/>
          </a:p>
          <a:p>
            <a:r>
              <a:rPr lang="en-GB" sz="2400" u="sng" dirty="0"/>
              <a:t>four Standards graded 1 overall but many features of other Standards also graded 1 (utilising assessment against the sub-headings);</a:t>
            </a:r>
            <a:endParaRPr lang="en-GB" sz="2400" dirty="0"/>
          </a:p>
          <a:p>
            <a:pPr lvl="0"/>
            <a:r>
              <a:rPr lang="en-GB" sz="2400" u="sng" dirty="0"/>
              <a:t>all other Standards graded 2 (utilising assessment against the sub-headings);</a:t>
            </a:r>
            <a:endParaRPr lang="en-GB" sz="2400" dirty="0"/>
          </a:p>
          <a:p>
            <a:pPr lvl="0"/>
            <a:r>
              <a:rPr lang="en-GB" sz="2400" u="sng" dirty="0"/>
              <a:t>no grade 3 or 4 for any Standard.</a:t>
            </a:r>
            <a:endParaRPr lang="en-GB" sz="2400" dirty="0"/>
          </a:p>
          <a:p>
            <a:endParaRPr lang="en-GB" dirty="0"/>
          </a:p>
          <a:p>
            <a:pPr algn="ctr"/>
            <a:endParaRPr lang="en-GB" dirty="0">
              <a:solidFill>
                <a:srgbClr val="FF0000"/>
              </a:solidFill>
            </a:endParaRPr>
          </a:p>
        </p:txBody>
      </p:sp>
    </p:spTree>
    <p:extLst>
      <p:ext uri="{BB962C8B-B14F-4D97-AF65-F5344CB8AC3E}">
        <p14:creationId xmlns:p14="http://schemas.microsoft.com/office/powerpoint/2010/main" val="4174724988"/>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798653" y="1018572"/>
            <a:ext cx="9291497" cy="5208608"/>
          </a:xfrm>
        </p:spPr>
        <p:txBody>
          <a:bodyPr>
            <a:normAutofit fontScale="70000" lnSpcReduction="20000"/>
          </a:bodyPr>
          <a:lstStyle/>
          <a:p>
            <a:pPr>
              <a:defRPr/>
            </a:pPr>
            <a:r>
              <a:rPr lang="en-GB" sz="2400" b="1" dirty="0"/>
              <a:t>Good (Grade 2)</a:t>
            </a:r>
          </a:p>
          <a:p>
            <a:pPr marL="68580"/>
            <a:r>
              <a:rPr lang="en-GB" sz="2400" b="1" i="1" dirty="0"/>
              <a:t>All</a:t>
            </a:r>
            <a:r>
              <a:rPr lang="en-GB" sz="2400" i="1" dirty="0"/>
              <a:t> Early Years trainees awarded EYTS exceed the minimum level of practice expected of teachers as defined in the Teachers’ Standards (Early Years) by the end of their training. Trainees demonstrate excellent practice in some of the standards for teaching and all related to their personal and professional conduct.  </a:t>
            </a:r>
            <a:r>
              <a:rPr lang="en-GB" sz="2400" b="1" i="1" dirty="0"/>
              <a:t>Much of the quality of trainees’ teaching and provision over time is good; some is outstanding.</a:t>
            </a:r>
            <a:endParaRPr lang="en-GB" sz="2400" dirty="0"/>
          </a:p>
          <a:p>
            <a:pPr marL="68580"/>
            <a:endParaRPr lang="en-GB" sz="2400" dirty="0"/>
          </a:p>
          <a:p>
            <a:r>
              <a:rPr lang="en-GB" sz="2400" dirty="0"/>
              <a:t>For a trainee’s final grading to be 2:*</a:t>
            </a:r>
          </a:p>
          <a:p>
            <a:pPr lvl="0"/>
            <a:r>
              <a:rPr lang="en-GB" sz="2400" dirty="0"/>
              <a:t>children’s learning and progress over time must be at least as expected;</a:t>
            </a:r>
          </a:p>
          <a:p>
            <a:pPr lvl="0"/>
            <a:r>
              <a:rPr lang="en-GB" sz="2400" b="1" u="sng" dirty="0"/>
              <a:t>at least</a:t>
            </a:r>
            <a:r>
              <a:rPr lang="en-GB" sz="2400" u="sng" dirty="0"/>
              <a:t> </a:t>
            </a:r>
            <a:r>
              <a:rPr lang="en-GB" sz="2400" b="1" u="sng" dirty="0"/>
              <a:t>five </a:t>
            </a:r>
            <a:r>
              <a:rPr lang="en-GB" sz="2400" u="sng" dirty="0"/>
              <a:t>Standards </a:t>
            </a:r>
            <a:r>
              <a:rPr lang="en-GB" sz="2400" b="1" u="sng" dirty="0"/>
              <a:t>graded 2</a:t>
            </a:r>
            <a:r>
              <a:rPr lang="en-GB" sz="2400" u="sng" dirty="0"/>
              <a:t> overall;</a:t>
            </a:r>
            <a:endParaRPr lang="en-GB" sz="2400" dirty="0"/>
          </a:p>
          <a:p>
            <a:pPr lvl="0"/>
            <a:r>
              <a:rPr lang="en-GB" sz="2400" u="sng" dirty="0"/>
              <a:t>any grade 3 Standards must be scrutinised and would require grade 2 features (utilising assessment against the sub-headings);</a:t>
            </a:r>
            <a:endParaRPr lang="en-GB" sz="2400" dirty="0"/>
          </a:p>
          <a:p>
            <a:pPr lvl="0"/>
            <a:r>
              <a:rPr lang="en-GB" sz="2400" u="sng" dirty="0"/>
              <a:t>no grade 4 for any Standard.</a:t>
            </a:r>
            <a:endParaRPr lang="en-GB" sz="2400" dirty="0"/>
          </a:p>
          <a:p>
            <a:r>
              <a:rPr lang="en-GB" sz="2400" dirty="0"/>
              <a:t>* Careful consideration must be given where all of their teaching is grade 2 but has few/no grade 1 aspects; they are likely to be grade 2 overall. </a:t>
            </a:r>
          </a:p>
          <a:p>
            <a:r>
              <a:rPr lang="en-GB" sz="2400" dirty="0"/>
              <a:t>The final judgement should be agreed following discussion with relevant partnership personnel.  There should be close scrutiny of any grade 3 and grade 1 aspects. </a:t>
            </a:r>
          </a:p>
          <a:p>
            <a:pPr>
              <a:defRPr/>
            </a:pPr>
            <a:r>
              <a:rPr lang="en-GB" sz="2400" b="1" dirty="0"/>
              <a:t> </a:t>
            </a:r>
          </a:p>
          <a:p>
            <a:endParaRPr lang="en-GB" dirty="0"/>
          </a:p>
        </p:txBody>
      </p:sp>
    </p:spTree>
    <p:extLst>
      <p:ext uri="{BB962C8B-B14F-4D97-AF65-F5344CB8AC3E}">
        <p14:creationId xmlns:p14="http://schemas.microsoft.com/office/powerpoint/2010/main" val="173389667"/>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740780" y="1053296"/>
            <a:ext cx="10069974" cy="4988689"/>
          </a:xfrm>
        </p:spPr>
        <p:txBody>
          <a:bodyPr>
            <a:normAutofit fontScale="62500" lnSpcReduction="20000"/>
          </a:bodyPr>
          <a:lstStyle/>
          <a:p>
            <a:r>
              <a:rPr lang="en-GB" altLang="en-US" sz="2400" b="1" dirty="0"/>
              <a:t>Requires improvement (Grade3) </a:t>
            </a:r>
          </a:p>
          <a:p>
            <a:r>
              <a:rPr lang="en-GB" sz="2400" b="1" i="1" dirty="0"/>
              <a:t>All</a:t>
            </a:r>
            <a:r>
              <a:rPr lang="en-GB" sz="2400" i="1" dirty="0"/>
              <a:t> Early Years trainees awarded EYTS exceed the minimum level of practice expected of teachers as defined in the Teachers’ Standards (Early Years) by the end of their training. </a:t>
            </a:r>
            <a:r>
              <a:rPr lang="en-GB" sz="2400" b="1" i="1" dirty="0"/>
              <a:t>The quality of trainees’ teaching and provision over time requires improvement as it is not yet good.</a:t>
            </a:r>
            <a:endParaRPr lang="en-GB" sz="2400" dirty="0"/>
          </a:p>
          <a:p>
            <a:pPr marL="68580"/>
            <a:r>
              <a:rPr lang="en-GB" sz="2400" dirty="0"/>
              <a:t> </a:t>
            </a:r>
          </a:p>
          <a:p>
            <a:r>
              <a:rPr lang="en-GB" sz="2400" dirty="0"/>
              <a:t>For a trainee’s final grading to be 3:</a:t>
            </a:r>
          </a:p>
          <a:p>
            <a:pPr lvl="0"/>
            <a:r>
              <a:rPr lang="en-GB" sz="2400" dirty="0"/>
              <a:t>children’s learning and progress over time is not always as expected</a:t>
            </a:r>
          </a:p>
          <a:p>
            <a:pPr lvl="0"/>
            <a:r>
              <a:rPr lang="en-GB" sz="2400" u="sng" dirty="0"/>
              <a:t>most Standards graded 3 overall;</a:t>
            </a:r>
            <a:endParaRPr lang="en-GB" sz="2400" dirty="0"/>
          </a:p>
          <a:p>
            <a:pPr lvl="0"/>
            <a:r>
              <a:rPr lang="en-GB" sz="2400" u="sng" dirty="0"/>
              <a:t>no grade 4 for any Standard.</a:t>
            </a:r>
            <a:endParaRPr lang="en-GB" sz="2400" dirty="0"/>
          </a:p>
          <a:p>
            <a:r>
              <a:rPr lang="en-GB" sz="2400" b="1" u="sng" dirty="0"/>
              <a:t>A trainee can be judged to have </a:t>
            </a:r>
            <a:r>
              <a:rPr lang="en-GB" sz="2400" b="1" i="1" u="sng" dirty="0"/>
              <a:t>exceeded the minimum</a:t>
            </a:r>
            <a:r>
              <a:rPr lang="en-GB" sz="2400" b="1" u="sng" dirty="0"/>
              <a:t> if he/she has evidenced features of good practice in some aspects of the Standards and has no grade 4s.</a:t>
            </a:r>
            <a:endParaRPr lang="en-GB" sz="2400" dirty="0"/>
          </a:p>
          <a:p>
            <a:pPr marL="68580"/>
            <a:r>
              <a:rPr lang="en-GB" sz="2400" b="1" dirty="0"/>
              <a:t> </a:t>
            </a:r>
            <a:endParaRPr lang="en-GB" sz="2400" dirty="0"/>
          </a:p>
          <a:p>
            <a:r>
              <a:rPr lang="en-GB" sz="2400" b="1" dirty="0">
                <a:solidFill>
                  <a:srgbClr val="FF0000"/>
                </a:solidFill>
              </a:rPr>
              <a:t>Any trainee in this category (grade 3) needs to be viewed as a cause for concern as early as possible</a:t>
            </a:r>
            <a:r>
              <a:rPr lang="en-GB" sz="2400" b="1" dirty="0"/>
              <a:t>.  </a:t>
            </a:r>
            <a:r>
              <a:rPr lang="en-GB" sz="2400" dirty="0"/>
              <a:t>As soon as a potential grade 3 trainee is identified, the relevant supervising staff must be alerted and immediate intervention, including sharply focused short and longer term targets for the trainee, should be agreed.  Explicit training actions should be defined, monitored and recorded; weekly updates should be maintained.  The intervention to secure progress to grade 2 (good) may continue beyond the end of the initial training programme and into the initial EYT year. Through specific CPD opportunities and support provided by UWE and the employing setting.  </a:t>
            </a:r>
            <a:r>
              <a:rPr lang="en-GB" sz="2400" b="1" dirty="0"/>
              <a:t>Additional moderation and rigorous documentation are</a:t>
            </a:r>
            <a:endParaRPr lang="en-GB" dirty="0"/>
          </a:p>
        </p:txBody>
      </p:sp>
    </p:spTree>
    <p:extLst>
      <p:ext uri="{BB962C8B-B14F-4D97-AF65-F5344CB8AC3E}">
        <p14:creationId xmlns:p14="http://schemas.microsoft.com/office/powerpoint/2010/main" val="283659763"/>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Key Dates and Deadlines</a:t>
            </a:r>
          </a:p>
        </p:txBody>
      </p:sp>
      <p:sp>
        <p:nvSpPr>
          <p:cNvPr id="3" name="Content Placeholder 2"/>
          <p:cNvSpPr>
            <a:spLocks noGrp="1"/>
          </p:cNvSpPr>
          <p:nvPr>
            <p:ph idx="1"/>
          </p:nvPr>
        </p:nvSpPr>
        <p:spPr>
          <a:xfrm>
            <a:off x="838200" y="1551008"/>
            <a:ext cx="10515600" cy="4625955"/>
          </a:xfrm>
        </p:spPr>
        <p:txBody>
          <a:bodyPr/>
          <a:lstStyle/>
          <a:p>
            <a:pPr marL="0" indent="0">
              <a:buNone/>
            </a:pPr>
            <a:r>
              <a:rPr lang="en-GB" b="1" dirty="0">
                <a:latin typeface="Tahoma" panose="020B0604030504040204" pitchFamily="34" charset="0"/>
                <a:ea typeface="Tahoma" panose="020B0604030504040204" pitchFamily="34" charset="0"/>
                <a:cs typeface="Tahoma" panose="020B0604030504040204" pitchFamily="34" charset="0"/>
              </a:rPr>
              <a:t>Undergraduate Year 3 Trainees</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Interim 2- Friday 17</a:t>
            </a:r>
            <a:r>
              <a:rPr lang="en-GB" baseline="30000" dirty="0">
                <a:latin typeface="Tahoma" panose="020B0604030504040204" pitchFamily="34" charset="0"/>
                <a:ea typeface="Tahoma" panose="020B0604030504040204" pitchFamily="34" charset="0"/>
                <a:cs typeface="Tahoma" panose="020B0604030504040204" pitchFamily="34" charset="0"/>
              </a:rPr>
              <a:t>th</a:t>
            </a:r>
            <a:r>
              <a:rPr lang="en-GB" dirty="0">
                <a:latin typeface="Tahoma" panose="020B0604030504040204" pitchFamily="34" charset="0"/>
                <a:ea typeface="Tahoma" panose="020B0604030504040204" pitchFamily="34" charset="0"/>
                <a:cs typeface="Tahoma" panose="020B0604030504040204" pitchFamily="34" charset="0"/>
              </a:rPr>
              <a:t> November 2017</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Interim 3- Friday 17</a:t>
            </a:r>
            <a:r>
              <a:rPr lang="en-GB" baseline="30000" dirty="0">
                <a:latin typeface="Tahoma" panose="020B0604030504040204" pitchFamily="34" charset="0"/>
                <a:ea typeface="Tahoma" panose="020B0604030504040204" pitchFamily="34" charset="0"/>
                <a:cs typeface="Tahoma" panose="020B0604030504040204" pitchFamily="34" charset="0"/>
              </a:rPr>
              <a:t>th</a:t>
            </a:r>
            <a:r>
              <a:rPr lang="en-GB" dirty="0">
                <a:latin typeface="Tahoma" panose="020B0604030504040204" pitchFamily="34" charset="0"/>
                <a:ea typeface="Tahoma" panose="020B0604030504040204" pitchFamily="34" charset="0"/>
                <a:cs typeface="Tahoma" panose="020B0604030504040204" pitchFamily="34" charset="0"/>
              </a:rPr>
              <a:t> February 2018</a:t>
            </a:r>
          </a:p>
          <a:p>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b="1" dirty="0">
                <a:latin typeface="Tahoma" panose="020B0604030504040204" pitchFamily="34" charset="0"/>
                <a:ea typeface="Tahoma" panose="020B0604030504040204" pitchFamily="34" charset="0"/>
                <a:cs typeface="Tahoma" panose="020B0604030504040204" pitchFamily="34" charset="0"/>
              </a:rPr>
              <a:t>Post graduate Trainees</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Interim 1- Friday 17</a:t>
            </a:r>
            <a:r>
              <a:rPr lang="en-GB" baseline="30000" dirty="0">
                <a:latin typeface="Tahoma" panose="020B0604030504040204" pitchFamily="34" charset="0"/>
                <a:ea typeface="Tahoma" panose="020B0604030504040204" pitchFamily="34" charset="0"/>
                <a:cs typeface="Tahoma" panose="020B0604030504040204" pitchFamily="34" charset="0"/>
              </a:rPr>
              <a:t>th</a:t>
            </a:r>
            <a:r>
              <a:rPr lang="en-GB" dirty="0">
                <a:latin typeface="Tahoma" panose="020B0604030504040204" pitchFamily="34" charset="0"/>
                <a:ea typeface="Tahoma" panose="020B0604030504040204" pitchFamily="34" charset="0"/>
                <a:cs typeface="Tahoma" panose="020B0604030504040204" pitchFamily="34" charset="0"/>
              </a:rPr>
              <a:t> November 2017</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Interim 2- Friday 17</a:t>
            </a:r>
            <a:r>
              <a:rPr lang="en-GB" baseline="30000" dirty="0">
                <a:latin typeface="Tahoma" panose="020B0604030504040204" pitchFamily="34" charset="0"/>
                <a:ea typeface="Tahoma" panose="020B0604030504040204" pitchFamily="34" charset="0"/>
                <a:cs typeface="Tahoma" panose="020B0604030504040204" pitchFamily="34" charset="0"/>
              </a:rPr>
              <a:t>th</a:t>
            </a:r>
            <a:r>
              <a:rPr lang="en-GB" dirty="0">
                <a:latin typeface="Tahoma" panose="020B0604030504040204" pitchFamily="34" charset="0"/>
                <a:ea typeface="Tahoma" panose="020B0604030504040204" pitchFamily="34" charset="0"/>
                <a:cs typeface="Tahoma" panose="020B0604030504040204" pitchFamily="34" charset="0"/>
              </a:rPr>
              <a:t> February 2018</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Interim </a:t>
            </a:r>
            <a:r>
              <a:rPr lang="en-GB">
                <a:latin typeface="Tahoma" panose="020B0604030504040204" pitchFamily="34" charset="0"/>
                <a:ea typeface="Tahoma" panose="020B0604030504040204" pitchFamily="34" charset="0"/>
                <a:cs typeface="Tahoma" panose="020B0604030504040204" pitchFamily="34" charset="0"/>
              </a:rPr>
              <a:t>3- Friday 11</a:t>
            </a:r>
            <a:r>
              <a:rPr lang="en-GB" baseline="30000">
                <a:latin typeface="Tahoma" panose="020B0604030504040204" pitchFamily="34" charset="0"/>
                <a:ea typeface="Tahoma" panose="020B0604030504040204" pitchFamily="34" charset="0"/>
                <a:cs typeface="Tahoma" panose="020B0604030504040204" pitchFamily="34" charset="0"/>
              </a:rPr>
              <a:t>th</a:t>
            </a:r>
            <a:r>
              <a:rPr lang="en-GB">
                <a:latin typeface="Tahoma" panose="020B0604030504040204" pitchFamily="34" charset="0"/>
                <a:ea typeface="Tahoma" panose="020B0604030504040204" pitchFamily="34" charset="0"/>
                <a:cs typeface="Tahoma" panose="020B0604030504040204" pitchFamily="34" charset="0"/>
              </a:rPr>
              <a:t> May 2018</a:t>
            </a:r>
            <a:endParaRPr lang="en-GB"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descr="calenda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97504" y="365125"/>
            <a:ext cx="2634711" cy="3053166"/>
          </a:xfrm>
          <a:prstGeom prst="rect">
            <a:avLst/>
          </a:prstGeom>
        </p:spPr>
      </p:pic>
    </p:spTree>
    <p:extLst>
      <p:ext uri="{BB962C8B-B14F-4D97-AF65-F5344CB8AC3E}">
        <p14:creationId xmlns:p14="http://schemas.microsoft.com/office/powerpoint/2010/main" val="3898114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Key Paperwork </a:t>
            </a:r>
          </a:p>
        </p:txBody>
      </p:sp>
      <p:sp>
        <p:nvSpPr>
          <p:cNvPr id="3" name="Content Placeholder 2"/>
          <p:cNvSpPr>
            <a:spLocks noGrp="1"/>
          </p:cNvSpPr>
          <p:nvPr>
            <p:ph idx="1"/>
          </p:nvPr>
        </p:nvSpPr>
        <p:spPr/>
        <p:txBody>
          <a:bodyPr>
            <a:normAutofit lnSpcReduction="10000"/>
          </a:bodyPr>
          <a:lstStyle/>
          <a:p>
            <a:r>
              <a:rPr lang="en-GB" dirty="0">
                <a:latin typeface="Tahoma" panose="020B0604030504040204" pitchFamily="34" charset="0"/>
                <a:ea typeface="Tahoma" panose="020B0604030504040204" pitchFamily="34" charset="0"/>
                <a:cs typeface="Tahoma" panose="020B0604030504040204" pitchFamily="34" charset="0"/>
              </a:rPr>
              <a:t>EYITT UWE Assessment Toolkit</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rPr>
              <a:t>Teachers Standards (Early Years) </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rPr>
              <a:t>Practice feedback and reflection form (Formal observation)</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rPr>
              <a:t>Interim review report formats*</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rPr>
              <a:t>Weekly target setting sheets</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endParaRPr lang="en-GB" dirty="0"/>
          </a:p>
        </p:txBody>
      </p:sp>
      <p:pic>
        <p:nvPicPr>
          <p:cNvPr id="4" name="Picture 3" descr="Paperwork | Flickr - Photo Shar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0340" y="236564"/>
            <a:ext cx="3592344" cy="2692616"/>
          </a:xfrm>
          <a:prstGeom prst="rect">
            <a:avLst/>
          </a:prstGeom>
        </p:spPr>
      </p:pic>
    </p:spTree>
    <p:extLst>
      <p:ext uri="{BB962C8B-B14F-4D97-AF65-F5344CB8AC3E}">
        <p14:creationId xmlns:p14="http://schemas.microsoft.com/office/powerpoint/2010/main" val="322050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Why EYTS/EYITT </a:t>
            </a:r>
          </a:p>
        </p:txBody>
      </p:sp>
      <p:sp>
        <p:nvSpPr>
          <p:cNvPr id="3" name="Content Placeholder 2"/>
          <p:cNvSpPr>
            <a:spLocks noGrp="1"/>
          </p:cNvSpPr>
          <p:nvPr>
            <p:ph idx="1"/>
          </p:nvPr>
        </p:nvSpPr>
        <p:spPr/>
        <p:txBody>
          <a:bodyPr>
            <a:normAutofit fontScale="85000" lnSpcReduction="20000"/>
          </a:bodyPr>
          <a:lstStyle/>
          <a:p>
            <a:pPr>
              <a:defRPr/>
            </a:pPr>
            <a:r>
              <a:rPr lang="en-GB" dirty="0"/>
              <a:t>Staff characteristics, especially qualifications and training are the key driver of high quality provision</a:t>
            </a:r>
          </a:p>
          <a:p>
            <a:pPr marL="0" indent="0">
              <a:buFontTx/>
              <a:buNone/>
              <a:defRPr/>
            </a:pPr>
            <a:endParaRPr lang="en-GB" dirty="0"/>
          </a:p>
          <a:p>
            <a:pPr>
              <a:defRPr/>
            </a:pPr>
            <a:r>
              <a:rPr lang="en-GB" dirty="0"/>
              <a:t>Having trained teachers working with children in pre-school settings (for a substantial proportion of time, and most importantly as the curriculum leader) had the greatest impact on quality, and was linked specifically with better outcomes in pre-reading and social development at age 5. (Sylva </a:t>
            </a:r>
            <a:r>
              <a:rPr lang="en-GB" i="1" dirty="0"/>
              <a:t>et al, </a:t>
            </a:r>
            <a:r>
              <a:rPr lang="en-GB" dirty="0"/>
              <a:t>2004)</a:t>
            </a:r>
          </a:p>
          <a:p>
            <a:pPr>
              <a:defRPr/>
            </a:pPr>
            <a:endParaRPr lang="en-GB" dirty="0"/>
          </a:p>
          <a:p>
            <a:pPr>
              <a:defRPr/>
            </a:pPr>
            <a:r>
              <a:rPr lang="en-GB" dirty="0"/>
              <a:t>It is both the average qualification levels and having a qualified teacher/manager that matters in ensuring good quality childcare provision. In fact, research indicates that the observed behaviour of other staff is positively influenced by the presence of a member of staff with Level 5 qualifications. (</a:t>
            </a:r>
            <a:r>
              <a:rPr lang="en-GB" dirty="0" err="1"/>
              <a:t>Siraj</a:t>
            </a:r>
            <a:r>
              <a:rPr lang="en-GB" dirty="0"/>
              <a:t>-Blatchford </a:t>
            </a:r>
            <a:r>
              <a:rPr lang="en-GB" i="1" dirty="0"/>
              <a:t>et al</a:t>
            </a:r>
            <a:r>
              <a:rPr lang="en-GB" dirty="0"/>
              <a:t>, 2002)</a:t>
            </a:r>
          </a:p>
          <a:p>
            <a:pPr marL="0" indent="0">
              <a:buNone/>
            </a:pPr>
            <a:endParaRPr lang="en-GB" dirty="0"/>
          </a:p>
        </p:txBody>
      </p:sp>
    </p:spTree>
    <p:extLst>
      <p:ext uri="{BB962C8B-B14F-4D97-AF65-F5344CB8AC3E}">
        <p14:creationId xmlns:p14="http://schemas.microsoft.com/office/powerpoint/2010/main" val="1507637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Time for questions</a:t>
            </a:r>
          </a:p>
        </p:txBody>
      </p:sp>
      <p:pic>
        <p:nvPicPr>
          <p:cNvPr id="4" name="Content Placeholder 3" descr="Question marks cutie mark by The-Smiling-Pony on DeviantArt"/>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454013" y="1405453"/>
            <a:ext cx="4262284" cy="4222502"/>
          </a:xfrm>
        </p:spPr>
      </p:pic>
      <p:sp>
        <p:nvSpPr>
          <p:cNvPr id="5" name="TextBox 4"/>
          <p:cNvSpPr txBox="1"/>
          <p:nvPr/>
        </p:nvSpPr>
        <p:spPr>
          <a:xfrm>
            <a:off x="838200" y="5837286"/>
            <a:ext cx="4884174" cy="830997"/>
          </a:xfrm>
          <a:prstGeom prst="rect">
            <a:avLst/>
          </a:prstGeom>
          <a:noFill/>
        </p:spPr>
        <p:txBody>
          <a:bodyPr wrap="square" rtlCol="0">
            <a:spAutoFit/>
          </a:bodyPr>
          <a:lstStyle/>
          <a:p>
            <a:r>
              <a:rPr lang="en-GB" sz="2400" dirty="0">
                <a:latin typeface="Tahoma" panose="020B0604030504040204" pitchFamily="34" charset="0"/>
                <a:ea typeface="Tahoma" panose="020B0604030504040204" pitchFamily="34" charset="0"/>
                <a:cs typeface="Tahoma" panose="020B0604030504040204" pitchFamily="34" charset="0"/>
              </a:rPr>
              <a:t>Thank you for your continued support.</a:t>
            </a:r>
          </a:p>
        </p:txBody>
      </p:sp>
    </p:spTree>
    <p:extLst>
      <p:ext uri="{BB962C8B-B14F-4D97-AF65-F5344CB8AC3E}">
        <p14:creationId xmlns:p14="http://schemas.microsoft.com/office/powerpoint/2010/main" val="609300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0337"/>
            <a:ext cx="10515600" cy="672029"/>
          </a:xfrm>
        </p:spPr>
        <p:txBody>
          <a:bodyPr>
            <a:normAutofit/>
          </a:bodyPr>
          <a:lstStyle/>
          <a:p>
            <a:r>
              <a:rPr lang="en-GB" sz="3600" dirty="0">
                <a:solidFill>
                  <a:schemeClr val="accent5"/>
                </a:solidFill>
              </a:rPr>
              <a:t>Current Picture of EYTS Awards at UWE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1910552"/>
              </p:ext>
            </p:extLst>
          </p:nvPr>
        </p:nvGraphicFramePr>
        <p:xfrm>
          <a:off x="914401" y="892367"/>
          <a:ext cx="10325686" cy="5851991"/>
        </p:xfrm>
        <a:graphic>
          <a:graphicData uri="http://schemas.openxmlformats.org/drawingml/2006/table">
            <a:tbl>
              <a:tblPr firstRow="1" bandRow="1">
                <a:tableStyleId>{5C22544A-7EE6-4342-B048-85BDC9FD1C3A}</a:tableStyleId>
              </a:tblPr>
              <a:tblGrid>
                <a:gridCol w="1611166">
                  <a:extLst>
                    <a:ext uri="{9D8B030D-6E8A-4147-A177-3AD203B41FA5}">
                      <a16:colId xmlns:a16="http://schemas.microsoft.com/office/drawing/2014/main" val="20000"/>
                    </a:ext>
                  </a:extLst>
                </a:gridCol>
                <a:gridCol w="1742904">
                  <a:extLst>
                    <a:ext uri="{9D8B030D-6E8A-4147-A177-3AD203B41FA5}">
                      <a16:colId xmlns:a16="http://schemas.microsoft.com/office/drawing/2014/main" val="20001"/>
                    </a:ext>
                  </a:extLst>
                </a:gridCol>
                <a:gridCol w="1742904">
                  <a:extLst>
                    <a:ext uri="{9D8B030D-6E8A-4147-A177-3AD203B41FA5}">
                      <a16:colId xmlns:a16="http://schemas.microsoft.com/office/drawing/2014/main" val="20002"/>
                    </a:ext>
                  </a:extLst>
                </a:gridCol>
                <a:gridCol w="1742904">
                  <a:extLst>
                    <a:ext uri="{9D8B030D-6E8A-4147-A177-3AD203B41FA5}">
                      <a16:colId xmlns:a16="http://schemas.microsoft.com/office/drawing/2014/main" val="20003"/>
                    </a:ext>
                  </a:extLst>
                </a:gridCol>
                <a:gridCol w="1742904">
                  <a:extLst>
                    <a:ext uri="{9D8B030D-6E8A-4147-A177-3AD203B41FA5}">
                      <a16:colId xmlns:a16="http://schemas.microsoft.com/office/drawing/2014/main" val="20004"/>
                    </a:ext>
                  </a:extLst>
                </a:gridCol>
                <a:gridCol w="1742904">
                  <a:extLst>
                    <a:ext uri="{9D8B030D-6E8A-4147-A177-3AD203B41FA5}">
                      <a16:colId xmlns:a16="http://schemas.microsoft.com/office/drawing/2014/main" val="20005"/>
                    </a:ext>
                  </a:extLst>
                </a:gridCol>
              </a:tblGrid>
              <a:tr h="731351">
                <a:tc>
                  <a:txBody>
                    <a:bodyPr/>
                    <a:lstStyle/>
                    <a:p>
                      <a:r>
                        <a:rPr lang="en-GB" dirty="0"/>
                        <a:t>Year </a:t>
                      </a:r>
                    </a:p>
                  </a:txBody>
                  <a:tcPr/>
                </a:tc>
                <a:tc>
                  <a:txBody>
                    <a:bodyPr/>
                    <a:lstStyle/>
                    <a:p>
                      <a:r>
                        <a:rPr lang="en-GB" dirty="0"/>
                        <a:t>Routes</a:t>
                      </a:r>
                      <a:r>
                        <a:rPr lang="en-GB" baseline="0" dirty="0"/>
                        <a:t> Offered </a:t>
                      </a:r>
                      <a:endParaRPr lang="en-GB" dirty="0"/>
                    </a:p>
                  </a:txBody>
                  <a:tcPr/>
                </a:tc>
                <a:tc>
                  <a:txBody>
                    <a:bodyPr/>
                    <a:lstStyle/>
                    <a:p>
                      <a:r>
                        <a:rPr lang="en-GB" baseline="0" dirty="0"/>
                        <a:t>% Awarded EYTS </a:t>
                      </a:r>
                      <a:endParaRPr lang="en-GB" dirty="0"/>
                    </a:p>
                  </a:txBody>
                  <a:tcPr/>
                </a:tc>
                <a:tc>
                  <a:txBody>
                    <a:bodyPr/>
                    <a:lstStyle/>
                    <a:p>
                      <a:r>
                        <a:rPr lang="en-GB" dirty="0"/>
                        <a:t>Grade 1 (O/S)</a:t>
                      </a:r>
                    </a:p>
                  </a:txBody>
                  <a:tcPr/>
                </a:tc>
                <a:tc>
                  <a:txBody>
                    <a:bodyPr/>
                    <a:lstStyle/>
                    <a:p>
                      <a:r>
                        <a:rPr lang="en-GB" dirty="0"/>
                        <a:t>Grade 2 (G)</a:t>
                      </a:r>
                    </a:p>
                  </a:txBody>
                  <a:tcPr/>
                </a:tc>
                <a:tc>
                  <a:txBody>
                    <a:bodyPr/>
                    <a:lstStyle/>
                    <a:p>
                      <a:r>
                        <a:rPr lang="en-GB" dirty="0"/>
                        <a:t>Grade 3 (RI)</a:t>
                      </a:r>
                    </a:p>
                  </a:txBody>
                  <a:tcPr/>
                </a:tc>
                <a:extLst>
                  <a:ext uri="{0D108BD9-81ED-4DB2-BD59-A6C34878D82A}">
                    <a16:rowId xmlns:a16="http://schemas.microsoft.com/office/drawing/2014/main" val="10000"/>
                  </a:ext>
                </a:extLst>
              </a:tr>
              <a:tr h="1138816">
                <a:tc>
                  <a:txBody>
                    <a:bodyPr/>
                    <a:lstStyle/>
                    <a:p>
                      <a:r>
                        <a:rPr lang="en-GB" b="1" dirty="0"/>
                        <a:t>2014-15</a:t>
                      </a:r>
                    </a:p>
                    <a:p>
                      <a:endParaRPr lang="en-GB" b="1" dirty="0">
                        <a:solidFill>
                          <a:srgbClr val="FF0000"/>
                        </a:solidFill>
                      </a:endParaRPr>
                    </a:p>
                  </a:txBody>
                  <a:tcPr>
                    <a:solidFill>
                      <a:schemeClr val="tx2">
                        <a:lumMod val="20000"/>
                        <a:lumOff val="80000"/>
                      </a:schemeClr>
                    </a:solidFill>
                  </a:tcPr>
                </a:tc>
                <a:tc>
                  <a:txBody>
                    <a:bodyPr/>
                    <a:lstStyle/>
                    <a:p>
                      <a:r>
                        <a:rPr lang="en-GB" dirty="0"/>
                        <a:t>Post Graduate</a:t>
                      </a:r>
                      <a:r>
                        <a:rPr lang="en-GB" baseline="0" dirty="0"/>
                        <a:t> (EB)</a:t>
                      </a:r>
                    </a:p>
                    <a:p>
                      <a:r>
                        <a:rPr lang="en-GB" baseline="0" dirty="0"/>
                        <a:t>Post Graduate (FT)</a:t>
                      </a:r>
                      <a:endParaRPr lang="en-GB" dirty="0"/>
                    </a:p>
                  </a:txBody>
                  <a:tcPr/>
                </a:tc>
                <a:tc>
                  <a:txBody>
                    <a:bodyPr/>
                    <a:lstStyle/>
                    <a:p>
                      <a:r>
                        <a:rPr lang="en-GB" dirty="0"/>
                        <a:t>100% (Overall)  </a:t>
                      </a:r>
                    </a:p>
                  </a:txBody>
                  <a:tcPr/>
                </a:tc>
                <a:tc>
                  <a:txBody>
                    <a:bodyPr/>
                    <a:lstStyle/>
                    <a:p>
                      <a:r>
                        <a:rPr lang="en-GB" dirty="0"/>
                        <a:t>67% (Overall) </a:t>
                      </a:r>
                    </a:p>
                  </a:txBody>
                  <a:tcPr/>
                </a:tc>
                <a:tc>
                  <a:txBody>
                    <a:bodyPr/>
                    <a:lstStyle/>
                    <a:p>
                      <a:r>
                        <a:rPr lang="en-GB" dirty="0"/>
                        <a:t>33% (Overall)</a:t>
                      </a:r>
                    </a:p>
                  </a:txBody>
                  <a:tcPr/>
                </a:tc>
                <a:tc>
                  <a:txBody>
                    <a:bodyPr/>
                    <a:lstStyle/>
                    <a:p>
                      <a:r>
                        <a:rPr lang="en-GB" dirty="0"/>
                        <a:t>0%</a:t>
                      </a:r>
                    </a:p>
                  </a:txBody>
                  <a:tcPr/>
                </a:tc>
                <a:extLst>
                  <a:ext uri="{0D108BD9-81ED-4DB2-BD59-A6C34878D82A}">
                    <a16:rowId xmlns:a16="http://schemas.microsoft.com/office/drawing/2014/main" val="10001"/>
                  </a:ext>
                </a:extLst>
              </a:tr>
              <a:tr h="3766854">
                <a:tc>
                  <a:txBody>
                    <a:bodyPr/>
                    <a:lstStyle/>
                    <a:p>
                      <a:r>
                        <a:rPr lang="en-GB" b="1" dirty="0"/>
                        <a:t>2015-16</a:t>
                      </a:r>
                      <a:r>
                        <a:rPr lang="en-GB" dirty="0"/>
                        <a:t> </a:t>
                      </a:r>
                    </a:p>
                    <a:p>
                      <a:endParaRPr lang="en-GB" baseline="0" dirty="0"/>
                    </a:p>
                    <a:p>
                      <a:endParaRPr lang="en-GB" baseline="0" dirty="0"/>
                    </a:p>
                    <a:p>
                      <a:endParaRPr lang="en-GB" baseline="0" dirty="0"/>
                    </a:p>
                    <a:p>
                      <a:endParaRPr lang="en-GB" baseline="0" dirty="0"/>
                    </a:p>
                    <a:p>
                      <a:r>
                        <a:rPr lang="en-GB" b="1" baseline="0" dirty="0"/>
                        <a:t>2016-17</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Post Graduate</a:t>
                      </a:r>
                      <a:r>
                        <a:rPr lang="en-GB" baseline="0" dirty="0"/>
                        <a:t> (EB)</a:t>
                      </a:r>
                    </a:p>
                    <a:p>
                      <a:r>
                        <a:rPr lang="en-GB" dirty="0"/>
                        <a:t>Undergraduate (UG)</a:t>
                      </a:r>
                    </a:p>
                    <a:p>
                      <a:endParaRPr lang="en-GB" dirty="0"/>
                    </a:p>
                    <a:p>
                      <a:r>
                        <a:rPr lang="en-GB" dirty="0"/>
                        <a:t>Post Graduate (EB)</a:t>
                      </a:r>
                    </a:p>
                    <a:p>
                      <a:r>
                        <a:rPr lang="en-GB" dirty="0"/>
                        <a:t>Post Graduate (FT)</a:t>
                      </a:r>
                    </a:p>
                    <a:p>
                      <a:endParaRPr lang="en-GB" dirty="0"/>
                    </a:p>
                    <a:p>
                      <a:r>
                        <a:rPr lang="en-GB" dirty="0"/>
                        <a:t>Undergraduate</a:t>
                      </a:r>
                    </a:p>
                    <a:p>
                      <a:r>
                        <a:rPr lang="en-GB" dirty="0"/>
                        <a:t>(UG) </a:t>
                      </a:r>
                    </a:p>
                    <a:p>
                      <a:endParaRPr lang="en-GB" dirty="0"/>
                    </a:p>
                    <a:p>
                      <a:endParaRPr lang="en-GB" dirty="0"/>
                    </a:p>
                  </a:txBody>
                  <a:tcPr/>
                </a:tc>
                <a:tc>
                  <a:txBody>
                    <a:bodyPr/>
                    <a:lstStyle/>
                    <a:p>
                      <a:r>
                        <a:rPr lang="en-GB" dirty="0"/>
                        <a:t>100%</a:t>
                      </a:r>
                    </a:p>
                    <a:p>
                      <a:endParaRPr lang="en-GB" dirty="0"/>
                    </a:p>
                    <a:p>
                      <a:r>
                        <a:rPr lang="en-GB" dirty="0"/>
                        <a:t>100%</a:t>
                      </a:r>
                    </a:p>
                    <a:p>
                      <a:endParaRPr lang="en-GB" dirty="0"/>
                    </a:p>
                    <a:p>
                      <a:endParaRPr lang="en-GB" dirty="0"/>
                    </a:p>
                    <a:p>
                      <a:r>
                        <a:rPr lang="en-GB" dirty="0"/>
                        <a:t>100%</a:t>
                      </a:r>
                    </a:p>
                    <a:p>
                      <a:endParaRPr lang="en-GB" dirty="0"/>
                    </a:p>
                    <a:p>
                      <a:r>
                        <a:rPr lang="en-GB" dirty="0"/>
                        <a:t>100%</a:t>
                      </a:r>
                    </a:p>
                    <a:p>
                      <a:endParaRPr lang="en-GB" dirty="0"/>
                    </a:p>
                    <a:p>
                      <a:endParaRPr lang="en-GB" dirty="0"/>
                    </a:p>
                    <a:p>
                      <a:r>
                        <a:rPr lang="en-GB" dirty="0"/>
                        <a:t>100%</a:t>
                      </a:r>
                    </a:p>
                  </a:txBody>
                  <a:tcPr/>
                </a:tc>
                <a:tc>
                  <a:txBody>
                    <a:bodyPr/>
                    <a:lstStyle/>
                    <a:p>
                      <a:r>
                        <a:rPr lang="en-GB" dirty="0"/>
                        <a:t>57%</a:t>
                      </a:r>
                    </a:p>
                    <a:p>
                      <a:endParaRPr lang="en-GB" dirty="0"/>
                    </a:p>
                    <a:p>
                      <a:r>
                        <a:rPr lang="en-GB" dirty="0"/>
                        <a:t>25%</a:t>
                      </a:r>
                    </a:p>
                    <a:p>
                      <a:endParaRPr lang="en-GB" dirty="0"/>
                    </a:p>
                    <a:p>
                      <a:endParaRPr lang="en-GB" dirty="0"/>
                    </a:p>
                    <a:p>
                      <a:r>
                        <a:rPr lang="en-GB" dirty="0"/>
                        <a:t>43%</a:t>
                      </a:r>
                    </a:p>
                    <a:p>
                      <a:endParaRPr lang="en-GB" dirty="0"/>
                    </a:p>
                    <a:p>
                      <a:r>
                        <a:rPr lang="en-GB" dirty="0"/>
                        <a:t>0%</a:t>
                      </a:r>
                    </a:p>
                    <a:p>
                      <a:endParaRPr lang="en-GB" dirty="0"/>
                    </a:p>
                    <a:p>
                      <a:endParaRPr lang="en-GB" dirty="0"/>
                    </a:p>
                    <a:p>
                      <a:r>
                        <a:rPr lang="en-GB" dirty="0"/>
                        <a:t>17%</a:t>
                      </a:r>
                    </a:p>
                  </a:txBody>
                  <a:tcPr/>
                </a:tc>
                <a:tc>
                  <a:txBody>
                    <a:bodyPr/>
                    <a:lstStyle/>
                    <a:p>
                      <a:r>
                        <a:rPr lang="en-GB" dirty="0"/>
                        <a:t>43%</a:t>
                      </a:r>
                    </a:p>
                    <a:p>
                      <a:endParaRPr lang="en-GB" dirty="0"/>
                    </a:p>
                    <a:p>
                      <a:r>
                        <a:rPr lang="en-GB" dirty="0"/>
                        <a:t>75%</a:t>
                      </a:r>
                    </a:p>
                    <a:p>
                      <a:endParaRPr lang="en-GB" dirty="0"/>
                    </a:p>
                    <a:p>
                      <a:endParaRPr lang="en-GB" dirty="0"/>
                    </a:p>
                    <a:p>
                      <a:r>
                        <a:rPr lang="en-GB" dirty="0"/>
                        <a:t> 57%</a:t>
                      </a:r>
                    </a:p>
                    <a:p>
                      <a:endParaRPr lang="en-GB" dirty="0"/>
                    </a:p>
                    <a:p>
                      <a:r>
                        <a:rPr lang="en-GB" dirty="0"/>
                        <a:t>100%</a:t>
                      </a:r>
                    </a:p>
                    <a:p>
                      <a:endParaRPr lang="en-GB" dirty="0"/>
                    </a:p>
                    <a:p>
                      <a:endParaRPr lang="en-GB" dirty="0"/>
                    </a:p>
                    <a:p>
                      <a:r>
                        <a:rPr lang="en-GB" dirty="0"/>
                        <a:t>83%</a:t>
                      </a:r>
                    </a:p>
                  </a:txBody>
                  <a:tcPr/>
                </a:tc>
                <a:tc>
                  <a:txBody>
                    <a:bodyPr/>
                    <a:lstStyle/>
                    <a:p>
                      <a:r>
                        <a:rPr lang="en-GB" dirty="0"/>
                        <a:t>0%</a:t>
                      </a:r>
                    </a:p>
                    <a:p>
                      <a:endParaRPr lang="en-GB" dirty="0"/>
                    </a:p>
                    <a:p>
                      <a:r>
                        <a:rPr lang="en-GB" dirty="0"/>
                        <a:t>0%</a:t>
                      </a:r>
                    </a:p>
                    <a:p>
                      <a:endParaRPr lang="en-GB" dirty="0"/>
                    </a:p>
                    <a:p>
                      <a:endParaRPr lang="en-GB" dirty="0"/>
                    </a:p>
                    <a:p>
                      <a:r>
                        <a:rPr lang="en-GB" dirty="0"/>
                        <a:t>0%</a:t>
                      </a:r>
                    </a:p>
                    <a:p>
                      <a:endParaRPr lang="en-GB" dirty="0"/>
                    </a:p>
                    <a:p>
                      <a:r>
                        <a:rPr lang="en-GB" dirty="0"/>
                        <a:t>0%</a:t>
                      </a:r>
                    </a:p>
                    <a:p>
                      <a:endParaRPr lang="en-GB" dirty="0"/>
                    </a:p>
                    <a:p>
                      <a:endParaRPr lang="en-GB" dirty="0"/>
                    </a:p>
                    <a:p>
                      <a:r>
                        <a:rPr lang="en-GB"/>
                        <a:t>0%</a:t>
                      </a:r>
                      <a:endParaRPr lang="en-GB" dirty="0"/>
                    </a:p>
                  </a:txBody>
                  <a:tcPr/>
                </a:tc>
                <a:extLst>
                  <a:ext uri="{0D108BD9-81ED-4DB2-BD59-A6C34878D82A}">
                    <a16:rowId xmlns:a16="http://schemas.microsoft.com/office/drawing/2014/main" val="10002"/>
                  </a:ext>
                </a:extLst>
              </a:tr>
            </a:tbl>
          </a:graphicData>
        </a:graphic>
      </p:graphicFrame>
      <p:cxnSp>
        <p:nvCxnSpPr>
          <p:cNvPr id="5" name="Straight Connector 4">
            <a:extLst>
              <a:ext uri="{FF2B5EF4-FFF2-40B4-BE49-F238E27FC236}">
                <a16:creationId xmlns:a16="http://schemas.microsoft.com/office/drawing/2014/main" id="{67A40669-D3AC-4D08-A85E-B5DA008790C2}"/>
              </a:ext>
            </a:extLst>
          </p:cNvPr>
          <p:cNvCxnSpPr>
            <a:cxnSpLocks/>
          </p:cNvCxnSpPr>
          <p:nvPr/>
        </p:nvCxnSpPr>
        <p:spPr>
          <a:xfrm>
            <a:off x="914400" y="4102930"/>
            <a:ext cx="10439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4451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39" y="142667"/>
            <a:ext cx="10369152" cy="1366120"/>
          </a:xfrm>
        </p:spPr>
        <p:txBody>
          <a:bodyPr/>
          <a:lstStyle/>
          <a:p>
            <a:pPr algn="ctr"/>
            <a:r>
              <a:rPr lang="en-GB" sz="3733" dirty="0"/>
              <a:t>Professional Suitability</a:t>
            </a:r>
          </a:p>
        </p:txBody>
      </p: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04205" y="1737360"/>
            <a:ext cx="7583593" cy="3383280"/>
          </a:xfrm>
          <a:prstGeom prst="rect">
            <a:avLst/>
          </a:prstGeom>
          <a:noFill/>
        </p:spPr>
      </p:pic>
    </p:spTree>
    <p:extLst>
      <p:ext uri="{BB962C8B-B14F-4D97-AF65-F5344CB8AC3E}">
        <p14:creationId xmlns:p14="http://schemas.microsoft.com/office/powerpoint/2010/main" val="2066151599"/>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39" y="142667"/>
            <a:ext cx="10369152" cy="1366120"/>
          </a:xfrm>
        </p:spPr>
        <p:txBody>
          <a:bodyPr/>
          <a:lstStyle/>
          <a:p>
            <a:pPr algn="ctr"/>
            <a:r>
              <a:rPr lang="en-GB" sz="3733" dirty="0"/>
              <a:t>Occupational Health</a:t>
            </a:r>
          </a:p>
        </p:txBody>
      </p:sp>
      <p:graphicFrame>
        <p:nvGraphicFramePr>
          <p:cNvPr id="4" name="Diagram 3"/>
          <p:cNvGraphicFramePr/>
          <p:nvPr>
            <p:extLst/>
          </p:nvPr>
        </p:nvGraphicFramePr>
        <p:xfrm>
          <a:off x="2438400" y="2948947"/>
          <a:ext cx="7315200" cy="1714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783983" y="1988841"/>
            <a:ext cx="5977277" cy="461665"/>
          </a:xfrm>
          <a:prstGeom prst="rect">
            <a:avLst/>
          </a:prstGeom>
          <a:noFill/>
        </p:spPr>
        <p:txBody>
          <a:bodyPr wrap="none" rtlCol="0">
            <a:spAutoFit/>
          </a:bodyPr>
          <a:lstStyle/>
          <a:p>
            <a:r>
              <a:rPr lang="en-GB" sz="2400" dirty="0"/>
              <a:t>Occupational Health Process (pre-programme)</a:t>
            </a:r>
          </a:p>
        </p:txBody>
      </p:sp>
      <p:sp>
        <p:nvSpPr>
          <p:cNvPr id="3" name="TextBox 2"/>
          <p:cNvSpPr txBox="1"/>
          <p:nvPr/>
        </p:nvSpPr>
        <p:spPr>
          <a:xfrm>
            <a:off x="1561383" y="5253204"/>
            <a:ext cx="8367612" cy="461665"/>
          </a:xfrm>
          <a:prstGeom prst="rect">
            <a:avLst/>
          </a:prstGeom>
          <a:noFill/>
        </p:spPr>
        <p:txBody>
          <a:bodyPr wrap="none" rtlCol="0">
            <a:spAutoFit/>
          </a:bodyPr>
          <a:lstStyle/>
          <a:p>
            <a:r>
              <a:rPr lang="en-GB" sz="2400" dirty="0"/>
              <a:t>Whilst on programme – always refer matters on to the UWE Tutor</a:t>
            </a:r>
          </a:p>
        </p:txBody>
      </p:sp>
    </p:spTree>
    <p:extLst>
      <p:ext uri="{BB962C8B-B14F-4D97-AF65-F5344CB8AC3E}">
        <p14:creationId xmlns:p14="http://schemas.microsoft.com/office/powerpoint/2010/main" val="155617873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07435" y="740701"/>
            <a:ext cx="8890692" cy="1366120"/>
          </a:xfrm>
        </p:spPr>
        <p:txBody>
          <a:bodyPr>
            <a:normAutofit/>
          </a:bodyPr>
          <a:lstStyle/>
          <a:p>
            <a:r>
              <a:rPr lang="en-GB" sz="4400" dirty="0">
                <a:solidFill>
                  <a:schemeClr val="accent5"/>
                </a:solidFill>
                <a:latin typeface="+mj-lt"/>
              </a:rPr>
              <a:t>Partnership Agreements</a:t>
            </a:r>
          </a:p>
        </p:txBody>
      </p:sp>
      <p:sp>
        <p:nvSpPr>
          <p:cNvPr id="3" name="Text Placeholder 2"/>
          <p:cNvSpPr>
            <a:spLocks noGrp="1"/>
          </p:cNvSpPr>
          <p:nvPr>
            <p:ph type="body" sz="quarter" idx="11"/>
          </p:nvPr>
        </p:nvSpPr>
        <p:spPr>
          <a:xfrm>
            <a:off x="623393" y="1892829"/>
            <a:ext cx="11233247" cy="4032448"/>
          </a:xfrm>
        </p:spPr>
        <p:txBody>
          <a:bodyPr>
            <a:normAutofit/>
          </a:bodyPr>
          <a:lstStyle/>
          <a:p>
            <a:pPr marL="380990" indent="-380990">
              <a:buFont typeface="Arial" panose="020B0604020202020204" pitchFamily="34" charset="0"/>
              <a:buChar char="•"/>
            </a:pPr>
            <a:r>
              <a:rPr lang="en-GB" b="1" dirty="0">
                <a:latin typeface="+mn-lt"/>
              </a:rPr>
              <a:t>Pulling together and clarifying information on responsibilities, roles and expectations </a:t>
            </a:r>
            <a:endParaRPr lang="en-GB" dirty="0">
              <a:latin typeface="+mn-lt"/>
            </a:endParaRPr>
          </a:p>
          <a:p>
            <a:pPr marL="380990" indent="-380990">
              <a:buFont typeface="Arial" panose="020B0604020202020204" pitchFamily="34" charset="0"/>
              <a:buChar char="•"/>
            </a:pPr>
            <a:r>
              <a:rPr lang="en-GB" dirty="0">
                <a:latin typeface="+mn-lt"/>
              </a:rPr>
              <a:t>Role titles: UWE tutor / Senior Mentor /Room leader (If not Senior Mentor)</a:t>
            </a:r>
          </a:p>
          <a:p>
            <a:pPr marL="380990" indent="-380990">
              <a:buFont typeface="Arial" panose="020B0604020202020204" pitchFamily="34" charset="0"/>
              <a:buChar char="•"/>
            </a:pPr>
            <a:r>
              <a:rPr lang="en-GB" dirty="0">
                <a:latin typeface="+mn-lt"/>
              </a:rPr>
              <a:t>Consistency of language and practice – where possible – reflection of Primary ITE, in particular (but retaining the Early Years Focus). </a:t>
            </a:r>
          </a:p>
          <a:p>
            <a:pPr marL="380990" indent="-380990">
              <a:buFont typeface="Arial" panose="020B0604020202020204" pitchFamily="34" charset="0"/>
              <a:buChar char="•"/>
            </a:pPr>
            <a:r>
              <a:rPr lang="en-GB" dirty="0">
                <a:latin typeface="+mn-lt"/>
              </a:rPr>
              <a:t>All settings </a:t>
            </a:r>
            <a:r>
              <a:rPr lang="en-GB" b="1" u="sng" dirty="0">
                <a:latin typeface="+mn-lt"/>
              </a:rPr>
              <a:t>must</a:t>
            </a:r>
            <a:r>
              <a:rPr lang="en-GB" dirty="0">
                <a:latin typeface="+mn-lt"/>
              </a:rPr>
              <a:t> attend training and sign Partnership Agreement in order to receive payment for hosting trainee(s).  (A copy will be sent through to you from our Head of Dept.  which you will need to sign and send back to us). </a:t>
            </a:r>
          </a:p>
          <a:p>
            <a:pPr marL="380990" indent="-380990">
              <a:buFont typeface="Arial" panose="020B0604020202020204" pitchFamily="34" charset="0"/>
              <a:buChar char="•"/>
            </a:pPr>
            <a:r>
              <a:rPr lang="en-GB" dirty="0">
                <a:latin typeface="+mn-lt"/>
              </a:rPr>
              <a:t> Improved MA reduction for partners taking 3 or more trainees as part of working in partnership with UWE. </a:t>
            </a:r>
          </a:p>
        </p:txBody>
      </p:sp>
    </p:spTree>
    <p:extLst>
      <p:ext uri="{BB962C8B-B14F-4D97-AF65-F5344CB8AC3E}">
        <p14:creationId xmlns:p14="http://schemas.microsoft.com/office/powerpoint/2010/main" val="2948897303"/>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459" y="619433"/>
            <a:ext cx="9706692" cy="5810864"/>
          </a:xfrm>
        </p:spPr>
        <p:txBody>
          <a:bodyPr>
            <a:normAutofit fontScale="25000" lnSpcReduction="20000"/>
          </a:bodyPr>
          <a:lstStyle/>
          <a:p>
            <a:r>
              <a:rPr lang="en-GB" sz="12300" dirty="0">
                <a:solidFill>
                  <a:schemeClr val="accent5"/>
                </a:solidFill>
                <a:latin typeface="+mj-lt"/>
              </a:rPr>
              <a:t>Placement requirements</a:t>
            </a:r>
          </a:p>
          <a:p>
            <a:endParaRPr lang="en-GB" sz="2400" dirty="0">
              <a:latin typeface="+mn-lt"/>
            </a:endParaRPr>
          </a:p>
          <a:p>
            <a:r>
              <a:rPr lang="en-GB" sz="8000" dirty="0">
                <a:latin typeface="+mn-lt"/>
                <a:ea typeface="Tahoma" panose="020B0604030504040204" pitchFamily="34" charset="0"/>
                <a:cs typeface="Tahoma" panose="020B0604030504040204" pitchFamily="34" charset="0"/>
              </a:rPr>
              <a:t>The EYTS training Programme will provide trainees with enough time in schools and settings to allow them to demonstrate that you meet the Early years Teaching Standards</a:t>
            </a:r>
          </a:p>
          <a:p>
            <a:endParaRPr lang="en-GB" sz="8000" dirty="0">
              <a:latin typeface="+mn-lt"/>
              <a:ea typeface="Tahoma" panose="020B0604030504040204" pitchFamily="34" charset="0"/>
              <a:cs typeface="Tahoma" panose="020B0604030504040204" pitchFamily="34" charset="0"/>
            </a:endParaRPr>
          </a:p>
          <a:p>
            <a:r>
              <a:rPr lang="en-GB" sz="8000" dirty="0">
                <a:latin typeface="+mn-lt"/>
                <a:ea typeface="Tahoma" panose="020B0604030504040204" pitchFamily="34" charset="0"/>
                <a:cs typeface="Tahoma" panose="020B0604030504040204" pitchFamily="34" charset="0"/>
              </a:rPr>
              <a:t>Placements will take place in at least 2 early years settings/schools and will include time spent not only in the Early Years Foundation Stage but also in Key Stage One/Two of a primary school. </a:t>
            </a:r>
          </a:p>
          <a:p>
            <a:endParaRPr lang="en-GB" sz="8000" dirty="0">
              <a:latin typeface="+mn-lt"/>
              <a:ea typeface="Tahoma" panose="020B0604030504040204" pitchFamily="34" charset="0"/>
              <a:cs typeface="Tahoma" panose="020B0604030504040204" pitchFamily="34" charset="0"/>
            </a:endParaRPr>
          </a:p>
          <a:p>
            <a:r>
              <a:rPr lang="en-GB" sz="8000" dirty="0">
                <a:latin typeface="+mn-lt"/>
                <a:ea typeface="Tahoma" panose="020B0604030504040204" pitchFamily="34" charset="0"/>
                <a:cs typeface="Tahoma" panose="020B0604030504040204" pitchFamily="34" charset="0"/>
              </a:rPr>
              <a:t>Trainees on both the </a:t>
            </a:r>
            <a:r>
              <a:rPr lang="en-GB" sz="8000" b="1" dirty="0">
                <a:latin typeface="+mn-lt"/>
                <a:ea typeface="Tahoma" panose="020B0604030504040204" pitchFamily="34" charset="0"/>
                <a:cs typeface="Tahoma" panose="020B0604030504040204" pitchFamily="34" charset="0"/>
              </a:rPr>
              <a:t>graduate and undergraduate routes </a:t>
            </a:r>
            <a:r>
              <a:rPr lang="en-GB" sz="8000" dirty="0">
                <a:latin typeface="+mn-lt"/>
                <a:ea typeface="Tahoma" panose="020B0604030504040204" pitchFamily="34" charset="0"/>
                <a:cs typeface="Tahoma" panose="020B0604030504040204" pitchFamily="34" charset="0"/>
              </a:rPr>
              <a:t>of EYTS  programme are required to complete a </a:t>
            </a:r>
            <a:r>
              <a:rPr lang="en-GB" sz="8000" b="1" dirty="0">
                <a:latin typeface="+mn-lt"/>
                <a:ea typeface="Tahoma" panose="020B0604030504040204" pitchFamily="34" charset="0"/>
                <a:cs typeface="Tahoma" panose="020B0604030504040204" pitchFamily="34" charset="0"/>
              </a:rPr>
              <a:t>six week placement </a:t>
            </a:r>
            <a:r>
              <a:rPr lang="en-GB" sz="8000" dirty="0">
                <a:latin typeface="+mn-lt"/>
                <a:ea typeface="Tahoma" panose="020B0604030504040204" pitchFamily="34" charset="0"/>
                <a:cs typeface="Tahoma" panose="020B0604030504040204" pitchFamily="34" charset="0"/>
              </a:rPr>
              <a:t>in each of the three,  0-5 age phases: </a:t>
            </a:r>
          </a:p>
          <a:p>
            <a:r>
              <a:rPr lang="en-GB" sz="8000" dirty="0">
                <a:latin typeface="+mn-lt"/>
                <a:ea typeface="Tahoma" panose="020B0604030504040204" pitchFamily="34" charset="0"/>
                <a:cs typeface="Tahoma" panose="020B0604030504040204" pitchFamily="34" charset="0"/>
              </a:rPr>
              <a:t>         - Babies (0-20 months)</a:t>
            </a:r>
          </a:p>
          <a:p>
            <a:r>
              <a:rPr lang="en-GB" sz="8000" dirty="0">
                <a:latin typeface="+mn-lt"/>
                <a:ea typeface="Tahoma" panose="020B0604030504040204" pitchFamily="34" charset="0"/>
                <a:cs typeface="Tahoma" panose="020B0604030504040204" pitchFamily="34" charset="0"/>
              </a:rPr>
              <a:t>         - Toddlers (20-36 months)</a:t>
            </a:r>
          </a:p>
          <a:p>
            <a:r>
              <a:rPr lang="en-GB" sz="8000" dirty="0">
                <a:latin typeface="+mn-lt"/>
                <a:ea typeface="Tahoma" panose="020B0604030504040204" pitchFamily="34" charset="0"/>
                <a:cs typeface="Tahoma" panose="020B0604030504040204" pitchFamily="34" charset="0"/>
              </a:rPr>
              <a:t>         - Young children (pre school or reception, 36-60 months) </a:t>
            </a:r>
          </a:p>
          <a:p>
            <a:endParaRPr lang="en-GB" sz="8000" dirty="0">
              <a:latin typeface="+mn-lt"/>
              <a:ea typeface="Tahoma" panose="020B0604030504040204" pitchFamily="34" charset="0"/>
              <a:cs typeface="Tahoma" panose="020B0604030504040204" pitchFamily="34" charset="0"/>
            </a:endParaRPr>
          </a:p>
          <a:p>
            <a:r>
              <a:rPr lang="en-GB" sz="8000" b="1" dirty="0">
                <a:latin typeface="+mn-lt"/>
                <a:ea typeface="Tahoma" panose="020B0604030504040204" pitchFamily="34" charset="0"/>
                <a:cs typeface="Tahoma" panose="020B0604030504040204" pitchFamily="34" charset="0"/>
              </a:rPr>
              <a:t>Plus an additional </a:t>
            </a:r>
          </a:p>
          <a:p>
            <a:r>
              <a:rPr lang="en-GB" sz="8000" dirty="0">
                <a:latin typeface="+mn-lt"/>
                <a:ea typeface="Tahoma" panose="020B0604030504040204" pitchFamily="34" charset="0"/>
                <a:cs typeface="Tahoma" panose="020B0604030504040204" pitchFamily="34" charset="0"/>
              </a:rPr>
              <a:t>2 week placement spent with KS1/2 Children (5-11 years)</a:t>
            </a:r>
          </a:p>
          <a:p>
            <a:endParaRPr lang="en-GB" dirty="0"/>
          </a:p>
        </p:txBody>
      </p:sp>
    </p:spTree>
    <p:extLst>
      <p:ext uri="{BB962C8B-B14F-4D97-AF65-F5344CB8AC3E}">
        <p14:creationId xmlns:p14="http://schemas.microsoft.com/office/powerpoint/2010/main" val="208941204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89935" y="427704"/>
            <a:ext cx="9500216" cy="1519084"/>
          </a:xfrm>
        </p:spPr>
        <p:txBody>
          <a:bodyPr>
            <a:normAutofit/>
          </a:bodyPr>
          <a:lstStyle/>
          <a:p>
            <a:r>
              <a:rPr lang="en-GB" sz="4400" b="1" dirty="0">
                <a:solidFill>
                  <a:schemeClr val="accent5"/>
                </a:solidFill>
                <a:latin typeface="+mj-lt"/>
              </a:rPr>
              <a:t>Placement Expectations in detail:  </a:t>
            </a:r>
            <a:endParaRPr lang="en-GB" sz="4400" dirty="0">
              <a:solidFill>
                <a:schemeClr val="accent5"/>
              </a:solidFill>
              <a:latin typeface="+mj-lt"/>
            </a:endParaRPr>
          </a:p>
        </p:txBody>
      </p:sp>
      <p:sp>
        <p:nvSpPr>
          <p:cNvPr id="3" name="Text Placeholder 2"/>
          <p:cNvSpPr>
            <a:spLocks noGrp="1"/>
          </p:cNvSpPr>
          <p:nvPr>
            <p:ph type="body" sz="quarter" idx="11"/>
          </p:nvPr>
        </p:nvSpPr>
        <p:spPr>
          <a:xfrm>
            <a:off x="555030" y="1213794"/>
            <a:ext cx="9773265" cy="5275217"/>
          </a:xfrm>
        </p:spPr>
        <p:txBody>
          <a:bodyPr>
            <a:noAutofit/>
          </a:bodyPr>
          <a:lstStyle/>
          <a:p>
            <a:r>
              <a:rPr lang="en-GB" sz="2000" dirty="0">
                <a:latin typeface="+mn-lt"/>
              </a:rPr>
              <a:t>Trainees will undertake </a:t>
            </a:r>
            <a:r>
              <a:rPr lang="en-GB" sz="2000" u="sng" dirty="0">
                <a:latin typeface="+mn-lt"/>
              </a:rPr>
              <a:t>approximately</a:t>
            </a:r>
            <a:r>
              <a:rPr lang="en-GB" sz="2000" dirty="0">
                <a:latin typeface="+mn-lt"/>
              </a:rPr>
              <a:t> </a:t>
            </a:r>
            <a:r>
              <a:rPr lang="en-GB" sz="2000" b="1" dirty="0">
                <a:latin typeface="+mn-lt"/>
              </a:rPr>
              <a:t>120 days (24 weeks/600 hours </a:t>
            </a:r>
            <a:r>
              <a:rPr lang="en-GB" sz="2000" dirty="0">
                <a:latin typeface="+mn-lt"/>
              </a:rPr>
              <a:t>of practice throughout their EYTS year.</a:t>
            </a:r>
          </a:p>
          <a:p>
            <a:endParaRPr lang="en-GB" sz="2000" dirty="0">
              <a:latin typeface="+mn-lt"/>
            </a:endParaRPr>
          </a:p>
          <a:p>
            <a:pPr marL="342900" indent="-342900">
              <a:buFont typeface="Arial" panose="020B0604020202020204" pitchFamily="34" charset="0"/>
              <a:buChar char="•"/>
            </a:pPr>
            <a:r>
              <a:rPr lang="en-GB" sz="2000" dirty="0">
                <a:latin typeface="+mn-lt"/>
              </a:rPr>
              <a:t>Those on </a:t>
            </a:r>
            <a:r>
              <a:rPr lang="en-GB" sz="2000" b="1" dirty="0">
                <a:latin typeface="+mn-lt"/>
              </a:rPr>
              <a:t>PGEB route (if they choose to be placed in their own settings for one or two of their placements)</a:t>
            </a:r>
            <a:r>
              <a:rPr lang="en-GB" sz="2000" dirty="0">
                <a:latin typeface="+mn-lt"/>
              </a:rPr>
              <a:t> will complete these hours within their normal working /contracted hours whilst in their own setting. </a:t>
            </a:r>
          </a:p>
          <a:p>
            <a:endParaRPr lang="en-GB" sz="2000" dirty="0">
              <a:latin typeface="+mn-lt"/>
            </a:endParaRPr>
          </a:p>
          <a:p>
            <a:pPr marL="342900" indent="-342900">
              <a:buFont typeface="Arial" panose="020B0604020202020204" pitchFamily="34" charset="0"/>
              <a:buChar char="•"/>
            </a:pPr>
            <a:r>
              <a:rPr lang="en-GB" sz="2000" dirty="0">
                <a:latin typeface="+mn-lt"/>
              </a:rPr>
              <a:t>Those on the PGFT route will complete 6 week block placements to allow maximum contact with children and families to enable meeting of the Teachers’ Standards (Early Years) at a robust level.  </a:t>
            </a:r>
          </a:p>
          <a:p>
            <a:endParaRPr lang="en-GB" sz="2000" dirty="0">
              <a:latin typeface="+mn-lt"/>
            </a:endParaRPr>
          </a:p>
          <a:p>
            <a:pPr marL="342900" indent="-342900">
              <a:buFont typeface="Arial" panose="020B0604020202020204" pitchFamily="34" charset="0"/>
              <a:buChar char="•"/>
            </a:pPr>
            <a:r>
              <a:rPr lang="en-GB" sz="2000" dirty="0">
                <a:latin typeface="+mn-lt"/>
              </a:rPr>
              <a:t>EB (on alternative placement) and UG trainees will need to arrange a placement pattern at induction with the manager or senior mentor that fits around their existing work commitments or in the case of UG their university studies. </a:t>
            </a:r>
          </a:p>
          <a:p>
            <a:endParaRPr lang="en-GB" sz="1400" dirty="0">
              <a:latin typeface="+mn-lt"/>
            </a:endParaRPr>
          </a:p>
        </p:txBody>
      </p:sp>
    </p:spTree>
    <p:extLst>
      <p:ext uri="{BB962C8B-B14F-4D97-AF65-F5344CB8AC3E}">
        <p14:creationId xmlns:p14="http://schemas.microsoft.com/office/powerpoint/2010/main" val="1687424514"/>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8AF4D782CD3841B4028C5F153CB9A2" ma:contentTypeVersion="0" ma:contentTypeDescription="Create a new document." ma:contentTypeScope="" ma:versionID="3b80515f5bf44365fab1dbf7e4cce42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9AA294F-724F-4EF0-86BA-766E7FC219AD}"/>
</file>

<file path=customXml/itemProps2.xml><?xml version="1.0" encoding="utf-8"?>
<ds:datastoreItem xmlns:ds="http://schemas.openxmlformats.org/officeDocument/2006/customXml" ds:itemID="{5FB0B48B-C8B7-4D6E-A4E9-53A79E5C4109}"/>
</file>

<file path=customXml/itemProps3.xml><?xml version="1.0" encoding="utf-8"?>
<ds:datastoreItem xmlns:ds="http://schemas.openxmlformats.org/officeDocument/2006/customXml" ds:itemID="{476508E9-6563-43FB-B9E2-70BF4F938058}"/>
</file>

<file path=docProps/app.xml><?xml version="1.0" encoding="utf-8"?>
<Properties xmlns="http://schemas.openxmlformats.org/officeDocument/2006/extended-properties" xmlns:vt="http://schemas.openxmlformats.org/officeDocument/2006/docPropsVTypes">
  <TotalTime>323</TotalTime>
  <Words>4235</Words>
  <Application>Microsoft Office PowerPoint</Application>
  <PresentationFormat>Widescreen</PresentationFormat>
  <Paragraphs>384</Paragraphs>
  <Slides>30</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ＭＳ Ｐゴシック</vt:lpstr>
      <vt:lpstr>Arial</vt:lpstr>
      <vt:lpstr>Calibri</vt:lpstr>
      <vt:lpstr>Calibri Light</vt:lpstr>
      <vt:lpstr>Georgia</vt:lpstr>
      <vt:lpstr>Tahoma</vt:lpstr>
      <vt:lpstr>Times New Roman</vt:lpstr>
      <vt:lpstr>Wingdings</vt:lpstr>
      <vt:lpstr>Office Theme</vt:lpstr>
      <vt:lpstr>PowerPoint Presentation</vt:lpstr>
      <vt:lpstr>Useful Contacts</vt:lpstr>
      <vt:lpstr>Why EYTS/EYITT </vt:lpstr>
      <vt:lpstr>Current Picture of EYTS Awards at UWE </vt:lpstr>
      <vt:lpstr>PowerPoint Presentation</vt:lpstr>
      <vt:lpstr>PowerPoint Presentation</vt:lpstr>
      <vt:lpstr>PowerPoint Presentation</vt:lpstr>
      <vt:lpstr>PowerPoint Presentation</vt:lpstr>
      <vt:lpstr>PowerPoint Presentation</vt:lpstr>
      <vt:lpstr>PowerPoint Presentation</vt:lpstr>
      <vt:lpstr>Expectations of Mentors</vt:lpstr>
      <vt:lpstr>Assessing Trainees- What are we assessing EYTS trainees against? </vt:lpstr>
      <vt:lpstr>Meeting the Teachers’ Standards (Early Years)</vt:lpstr>
      <vt:lpstr>Teaching expectations – EYTS Trainees</vt:lpstr>
      <vt:lpstr>Teaching in the early years-What is it?  </vt:lpstr>
      <vt:lpstr>Target Setting</vt:lpstr>
      <vt:lpstr>Where Do targets Come From? </vt:lpstr>
      <vt:lpstr>Developmental Targets </vt:lpstr>
      <vt:lpstr>Reflective commentaries</vt:lpstr>
      <vt:lpstr>Reflective Commentaries cont….</vt:lpstr>
      <vt:lpstr>Reflective Commentaries-Evidence Collection</vt:lpstr>
      <vt:lpstr>Reflective Commentaries cont…</vt:lpstr>
      <vt:lpstr>Using the UWE Asessment Toolkit</vt:lpstr>
      <vt:lpstr>PowerPoint Presentation</vt:lpstr>
      <vt:lpstr>PowerPoint Presentation</vt:lpstr>
      <vt:lpstr>PowerPoint Presentation</vt:lpstr>
      <vt:lpstr>PowerPoint Presentation</vt:lpstr>
      <vt:lpstr>Key Dates and Deadlines</vt:lpstr>
      <vt:lpstr>Key Paperwork </vt:lpstr>
      <vt:lpstr>Time for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shaw</dc:creator>
  <cp:lastModifiedBy>ali shaw</cp:lastModifiedBy>
  <cp:revision>37</cp:revision>
  <dcterms:created xsi:type="dcterms:W3CDTF">2017-09-10T11:01:06Z</dcterms:created>
  <dcterms:modified xsi:type="dcterms:W3CDTF">2017-09-12T18:33:01Z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0x0101004D8AF4D782CD3841B4028C5F153CB9A2</vt:lpwstr>
  </property>
</Properties>
</file>