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2"/>
  </p:sldMasterIdLst>
  <p:notesMasterIdLst>
    <p:notesMasterId r:id="rId28"/>
  </p:notesMasterIdLst>
  <p:sldIdLst>
    <p:sldId id="256" r:id="rId3"/>
    <p:sldId id="267" r:id="rId4"/>
    <p:sldId id="264" r:id="rId5"/>
    <p:sldId id="268" r:id="rId6"/>
    <p:sldId id="292" r:id="rId7"/>
    <p:sldId id="286" r:id="rId8"/>
    <p:sldId id="269" r:id="rId9"/>
    <p:sldId id="288" r:id="rId10"/>
    <p:sldId id="271" r:id="rId11"/>
    <p:sldId id="289" r:id="rId12"/>
    <p:sldId id="304" r:id="rId13"/>
    <p:sldId id="300" r:id="rId14"/>
    <p:sldId id="280" r:id="rId15"/>
    <p:sldId id="290" r:id="rId16"/>
    <p:sldId id="301" r:id="rId17"/>
    <p:sldId id="302" r:id="rId18"/>
    <p:sldId id="285" r:id="rId19"/>
    <p:sldId id="282" r:id="rId20"/>
    <p:sldId id="305" r:id="rId21"/>
    <p:sldId id="299" r:id="rId22"/>
    <p:sldId id="294" r:id="rId23"/>
    <p:sldId id="295" r:id="rId24"/>
    <p:sldId id="296" r:id="rId25"/>
    <p:sldId id="297" r:id="rId26"/>
    <p:sldId id="303" r:id="rId27"/>
  </p:sldIdLst>
  <p:sldSz cx="9144000" cy="6858000" type="screen4x3"/>
  <p:notesSz cx="9144000" cy="6858000"/>
  <p:custDataLst>
    <p:tags r:id="rId29"/>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427">
          <p15:clr>
            <a:srgbClr val="A4A3A4"/>
          </p15:clr>
        </p15:guide>
        <p15:guide id="3" orient="horz" pos="983">
          <p15:clr>
            <a:srgbClr val="A4A3A4"/>
          </p15:clr>
        </p15:guide>
        <p15:guide id="4" orient="horz" pos="3838">
          <p15:clr>
            <a:srgbClr val="A4A3A4"/>
          </p15:clr>
        </p15:guide>
        <p15:guide id="5" pos="2880">
          <p15:clr>
            <a:srgbClr val="A4A3A4"/>
          </p15:clr>
        </p15:guide>
        <p15:guide id="6" pos="562">
          <p15:clr>
            <a:srgbClr val="A4A3A4"/>
          </p15:clr>
        </p15:guide>
        <p15:guide id="7" pos="5103">
          <p15:clr>
            <a:srgbClr val="A4A3A4"/>
          </p15:clr>
        </p15:guide>
        <p15:guide id="8" pos="2562">
          <p15:clr>
            <a:srgbClr val="A4A3A4"/>
          </p15:clr>
        </p15:guide>
        <p15:guide id="9" pos="269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7A7392"/>
    <a:srgbClr val="958CB3"/>
    <a:srgbClr val="FF3300"/>
    <a:srgbClr val="598752"/>
    <a:srgbClr val="6DA463"/>
    <a:srgbClr val="1A9DAC"/>
    <a:srgbClr val="A65C45"/>
    <a:srgbClr val="CC7054"/>
    <a:srgbClr val="FFFFFF"/>
    <a:srgbClr val="D6A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8" autoAdjust="0"/>
    <p:restoredTop sz="92506" autoAdjust="0"/>
  </p:normalViewPr>
  <p:slideViewPr>
    <p:cSldViewPr showGuides="1">
      <p:cViewPr varScale="1">
        <p:scale>
          <a:sx n="69" d="100"/>
          <a:sy n="69" d="100"/>
        </p:scale>
        <p:origin x="1272" y="72"/>
      </p:cViewPr>
      <p:guideLst>
        <p:guide orient="horz" pos="2160"/>
        <p:guide orient="horz" pos="427"/>
        <p:guide orient="horz" pos="983"/>
        <p:guide orient="horz" pos="3838"/>
        <p:guide pos="2880"/>
        <p:guide pos="562"/>
        <p:guide pos="5103"/>
        <p:guide pos="2562"/>
        <p:guide pos="2699"/>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6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7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360570-2B09-DB43-BBE0-DA076DA911F1}" type="slidenum">
              <a:rPr lang="en-US" altLang="en-US"/>
              <a:pPr>
                <a:defRPr/>
              </a:pPr>
              <a:t>‹#›</a:t>
            </a:fld>
            <a:endParaRPr lang="en-US" altLang="en-US"/>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a:t>
            </a:fld>
            <a:endParaRPr lang="en-US" altLang="en-US"/>
          </a:p>
        </p:txBody>
      </p:sp>
    </p:spTree>
    <p:extLst>
      <p:ext uri="{BB962C8B-B14F-4D97-AF65-F5344CB8AC3E}">
        <p14:creationId xmlns:p14="http://schemas.microsoft.com/office/powerpoint/2010/main" val="188970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6</a:t>
            </a:fld>
            <a:endParaRPr lang="en-US" altLang="en-US"/>
          </a:p>
        </p:txBody>
      </p:sp>
    </p:spTree>
    <p:extLst>
      <p:ext uri="{BB962C8B-B14F-4D97-AF65-F5344CB8AC3E}">
        <p14:creationId xmlns:p14="http://schemas.microsoft.com/office/powerpoint/2010/main" val="1039315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13</a:t>
            </a:fld>
            <a:endParaRPr lang="en-US" altLang="en-US"/>
          </a:p>
        </p:txBody>
      </p:sp>
    </p:spTree>
    <p:extLst>
      <p:ext uri="{BB962C8B-B14F-4D97-AF65-F5344CB8AC3E}">
        <p14:creationId xmlns:p14="http://schemas.microsoft.com/office/powerpoint/2010/main" val="419618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19</a:t>
            </a:fld>
            <a:endParaRPr lang="en-US" altLang="en-US"/>
          </a:p>
        </p:txBody>
      </p:sp>
    </p:spTree>
    <p:extLst>
      <p:ext uri="{BB962C8B-B14F-4D97-AF65-F5344CB8AC3E}">
        <p14:creationId xmlns:p14="http://schemas.microsoft.com/office/powerpoint/2010/main" val="3750968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25</a:t>
            </a:fld>
            <a:endParaRPr lang="en-US" altLang="en-US"/>
          </a:p>
        </p:txBody>
      </p:sp>
    </p:spTree>
    <p:extLst>
      <p:ext uri="{BB962C8B-B14F-4D97-AF65-F5344CB8AC3E}">
        <p14:creationId xmlns:p14="http://schemas.microsoft.com/office/powerpoint/2010/main" val="1326438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presentation title slide">
    <p:bg>
      <p:bgPr>
        <a:solidFill>
          <a:srgbClr val="958CB3"/>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3888" y="-1588"/>
            <a:ext cx="2166937"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919288" y="1989138"/>
            <a:ext cx="0" cy="3657600"/>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5" name="Text Placeholder 14"/>
          <p:cNvSpPr>
            <a:spLocks noGrp="1"/>
          </p:cNvSpPr>
          <p:nvPr>
            <p:ph type="body" sz="quarter" idx="14"/>
          </p:nvPr>
        </p:nvSpPr>
        <p:spPr>
          <a:xfrm>
            <a:off x="2325600" y="1886400"/>
            <a:ext cx="6062750" cy="3774848"/>
          </a:xfrm>
          <a:prstGeom prst="rect">
            <a:avLst/>
          </a:prstGeom>
        </p:spPr>
        <p:txBody>
          <a:bodyPr lIns="0" tIns="0" rIns="0" bIns="0"/>
          <a:lstStyle>
            <a:lvl1pPr marL="0" indent="0">
              <a:lnSpc>
                <a:spcPts val="4800"/>
              </a:lnSpc>
              <a:spcBef>
                <a:spcPts val="0"/>
              </a:spcBef>
              <a:buFontTx/>
              <a:buNone/>
              <a:defRPr sz="4400" b="0" i="0">
                <a:solidFill>
                  <a:schemeClr val="bg1"/>
                </a:solidFill>
                <a:latin typeface="Georgia"/>
                <a:ea typeface="Georgia"/>
                <a:cs typeface="Georgia"/>
              </a:defRPr>
            </a:lvl1pPr>
          </a:lstStyle>
          <a:p>
            <a:pPr lvl="0"/>
            <a:r>
              <a:rPr lang="en-GB" dirty="0"/>
              <a:t>Click to edit Master text styles</a:t>
            </a:r>
          </a:p>
        </p:txBody>
      </p:sp>
      <p:sp>
        <p:nvSpPr>
          <p:cNvPr id="18" name="Text Placeholder 14"/>
          <p:cNvSpPr>
            <a:spLocks noGrp="1"/>
          </p:cNvSpPr>
          <p:nvPr>
            <p:ph type="body" sz="quarter" idx="15"/>
          </p:nvPr>
        </p:nvSpPr>
        <p:spPr>
          <a:xfrm>
            <a:off x="640800" y="1972800"/>
            <a:ext cx="1219139" cy="358775"/>
          </a:xfrm>
          <a:prstGeom prst="rect">
            <a:avLst/>
          </a:prstGeom>
        </p:spPr>
        <p:txBody>
          <a:bodyPr lIns="0" tIns="0" rIns="0" bIns="0"/>
          <a:lstStyle>
            <a:lvl1pPr marL="0" indent="0">
              <a:lnSpc>
                <a:spcPts val="1300"/>
              </a:lnSpc>
              <a:spcBef>
                <a:spcPts val="0"/>
              </a:spcBef>
              <a:buFontTx/>
              <a:buNone/>
              <a:defRPr sz="1100" b="0" i="0">
                <a:solidFill>
                  <a:schemeClr val="bg1"/>
                </a:solidFill>
                <a:latin typeface="Tahoma"/>
                <a:ea typeface="Tahoma"/>
                <a:cs typeface="Tahoma"/>
              </a:defRPr>
            </a:lvl1pPr>
          </a:lstStyle>
          <a:p>
            <a:pPr lvl="0"/>
            <a:r>
              <a:rPr lang="en-GB" dirty="0"/>
              <a:t>Click to edit Master text styles</a:t>
            </a:r>
          </a:p>
        </p:txBody>
      </p:sp>
      <p:sp>
        <p:nvSpPr>
          <p:cNvPr id="19" name="Text Placeholder 14"/>
          <p:cNvSpPr>
            <a:spLocks noGrp="1"/>
          </p:cNvSpPr>
          <p:nvPr>
            <p:ph type="body" sz="quarter" idx="16"/>
          </p:nvPr>
        </p:nvSpPr>
        <p:spPr>
          <a:xfrm>
            <a:off x="640800" y="2332800"/>
            <a:ext cx="1219139" cy="536400"/>
          </a:xfrm>
          <a:prstGeom prst="rect">
            <a:avLst/>
          </a:prstGeom>
        </p:spPr>
        <p:txBody>
          <a:bodyPr lIns="0" tIns="0" rIns="0" bIns="0"/>
          <a:lstStyle>
            <a:lvl1pPr marL="0" indent="0">
              <a:lnSpc>
                <a:spcPts val="1300"/>
              </a:lnSpc>
              <a:spcBef>
                <a:spcPts val="0"/>
              </a:spcBef>
              <a:buFontTx/>
              <a:buNone/>
              <a:defRPr sz="1100" b="1" i="0">
                <a:solidFill>
                  <a:schemeClr val="bg1"/>
                </a:solidFill>
                <a:latin typeface="Tahoma"/>
                <a:ea typeface="Tahoma"/>
                <a:cs typeface="Tahoma"/>
              </a:defRPr>
            </a:lvl1pPr>
          </a:lstStyle>
          <a:p>
            <a:pPr lvl="0"/>
            <a:r>
              <a:rPr lang="en-GB" dirty="0"/>
              <a:t>Click to edit Master text styles</a:t>
            </a:r>
          </a:p>
        </p:txBody>
      </p:sp>
      <p:sp>
        <p:nvSpPr>
          <p:cNvPr id="20" name="Text Placeholder 14"/>
          <p:cNvSpPr>
            <a:spLocks noGrp="1"/>
          </p:cNvSpPr>
          <p:nvPr>
            <p:ph type="body" sz="quarter" idx="17"/>
          </p:nvPr>
        </p:nvSpPr>
        <p:spPr>
          <a:xfrm>
            <a:off x="640800" y="2876400"/>
            <a:ext cx="1219139" cy="695325"/>
          </a:xfrm>
          <a:prstGeom prst="rect">
            <a:avLst/>
          </a:prstGeom>
        </p:spPr>
        <p:txBody>
          <a:bodyPr lIns="0" tIns="0" rIns="0" bIns="0"/>
          <a:lstStyle>
            <a:lvl1pPr marL="0" indent="0">
              <a:lnSpc>
                <a:spcPts val="1300"/>
              </a:lnSpc>
              <a:spcBef>
                <a:spcPts val="0"/>
              </a:spcBef>
              <a:buFontTx/>
              <a:buNone/>
              <a:defRPr sz="1100" b="1" i="0">
                <a:solidFill>
                  <a:schemeClr val="bg1"/>
                </a:solidFill>
                <a:latin typeface="Tahoma"/>
                <a:ea typeface="Tahoma"/>
                <a:cs typeface="Tahoma"/>
              </a:defRPr>
            </a:lvl1pPr>
          </a:lstStyle>
          <a:p>
            <a:pPr lvl="0"/>
            <a:r>
              <a:rPr lang="en-GB" dirty="0"/>
              <a:t>Click to edit Master text styles</a:t>
            </a:r>
          </a:p>
        </p:txBody>
      </p:sp>
      <p:sp>
        <p:nvSpPr>
          <p:cNvPr id="8" name="Text Placeholder 14"/>
          <p:cNvSpPr>
            <a:spLocks noGrp="1"/>
          </p:cNvSpPr>
          <p:nvPr>
            <p:ph type="body" sz="quarter" idx="18"/>
          </p:nvPr>
        </p:nvSpPr>
        <p:spPr>
          <a:xfrm>
            <a:off x="641268" y="5503482"/>
            <a:ext cx="1219139" cy="229774"/>
          </a:xfrm>
          <a:prstGeom prst="rect">
            <a:avLst/>
          </a:prstGeom>
        </p:spPr>
        <p:txBody>
          <a:bodyPr lIns="0" tIns="0" rIns="0" bIns="0"/>
          <a:lstStyle>
            <a:lvl1pPr marL="0" indent="0">
              <a:lnSpc>
                <a:spcPts val="1300"/>
              </a:lnSpc>
              <a:spcBef>
                <a:spcPts val="0"/>
              </a:spcBef>
              <a:buFontTx/>
              <a:buNone/>
              <a:defRPr sz="1100" b="0" i="0">
                <a:solidFill>
                  <a:schemeClr val="bg1"/>
                </a:solidFill>
                <a:latin typeface="Tahoma"/>
                <a:ea typeface="Tahoma"/>
                <a:cs typeface="Tahoma"/>
              </a:defRPr>
            </a:lvl1pPr>
          </a:lstStyle>
          <a:p>
            <a:pPr lvl="0"/>
            <a:r>
              <a:rPr lang="en-GB" dirty="0"/>
              <a:t>Click to edit Master text styles</a:t>
            </a:r>
          </a:p>
        </p:txBody>
      </p:sp>
    </p:spTree>
    <p:extLst>
      <p:ext uri="{BB962C8B-B14F-4D97-AF65-F5344CB8AC3E}">
        <p14:creationId xmlns:p14="http://schemas.microsoft.com/office/powerpoint/2010/main" val="2037226853"/>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12"/>
          <p:cNvSpPr>
            <a:spLocks noGrp="1"/>
          </p:cNvSpPr>
          <p:nvPr>
            <p:ph type="pic" sz="quarter" idx="13"/>
          </p:nvPr>
        </p:nvSpPr>
        <p:spPr>
          <a:xfrm>
            <a:off x="0" y="906811"/>
            <a:ext cx="9144000" cy="5951190"/>
          </a:xfrm>
          <a:prstGeom prst="rect">
            <a:avLst/>
          </a:prstGeom>
        </p:spPr>
        <p:txBody>
          <a:bodyPr/>
          <a:lstStyle/>
          <a:p>
            <a:endParaRPr lang="en-US" dirty="0"/>
          </a:p>
        </p:txBody>
      </p:sp>
    </p:spTree>
    <p:extLst>
      <p:ext uri="{BB962C8B-B14F-4D97-AF65-F5344CB8AC3E}">
        <p14:creationId xmlns:p14="http://schemas.microsoft.com/office/powerpoint/2010/main" val="250680606"/>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5"/>
          <p:cNvSpPr>
            <a:spLocks noGrp="1"/>
          </p:cNvSpPr>
          <p:nvPr>
            <p:ph type="body" sz="quarter" idx="10"/>
          </p:nvPr>
        </p:nvSpPr>
        <p:spPr>
          <a:xfrm>
            <a:off x="467545" y="444420"/>
            <a:ext cx="6552727" cy="608316"/>
          </a:xfrm>
          <a:prstGeom prst="rect">
            <a:avLst/>
          </a:prstGeom>
        </p:spPr>
        <p:txBody>
          <a:bodyPr lIns="0" tIns="0" rIns="0" bIns="0"/>
          <a:lstStyle>
            <a:lvl1pPr marL="0" indent="0">
              <a:lnSpc>
                <a:spcPts val="4200"/>
              </a:lnSpc>
              <a:buFontTx/>
              <a:buNone/>
              <a:defRPr sz="3200" b="0" i="0" baseline="0">
                <a:solidFill>
                  <a:srgbClr val="7A7392"/>
                </a:solidFill>
                <a:latin typeface="Georgia"/>
                <a:ea typeface="Georgia"/>
                <a:cs typeface="Georgia"/>
              </a:defRPr>
            </a:lvl1pPr>
          </a:lstStyle>
          <a:p>
            <a:pPr lvl="0"/>
            <a:r>
              <a:rPr lang="en-GB" dirty="0"/>
              <a:t>Click to edit Master text styles</a:t>
            </a:r>
          </a:p>
        </p:txBody>
      </p:sp>
      <p:sp>
        <p:nvSpPr>
          <p:cNvPr id="5" name="Picture Placeholder 12"/>
          <p:cNvSpPr>
            <a:spLocks noGrp="1"/>
          </p:cNvSpPr>
          <p:nvPr>
            <p:ph type="pic" sz="quarter" idx="11"/>
          </p:nvPr>
        </p:nvSpPr>
        <p:spPr>
          <a:xfrm>
            <a:off x="6118225" y="1461052"/>
            <a:ext cx="3025775" cy="5396948"/>
          </a:xfrm>
          <a:prstGeom prst="rect">
            <a:avLst/>
          </a:prstGeom>
        </p:spPr>
        <p:txBody>
          <a:bodyPr/>
          <a:lstStyle/>
          <a:p>
            <a:endParaRPr lang="en-US" dirty="0"/>
          </a:p>
        </p:txBody>
      </p:sp>
      <p:sp>
        <p:nvSpPr>
          <p:cNvPr id="6" name="Picture Placeholder 12"/>
          <p:cNvSpPr>
            <a:spLocks noGrp="1"/>
          </p:cNvSpPr>
          <p:nvPr>
            <p:ph type="pic" sz="quarter" idx="12"/>
          </p:nvPr>
        </p:nvSpPr>
        <p:spPr>
          <a:xfrm>
            <a:off x="0" y="1461052"/>
            <a:ext cx="3024188" cy="5396948"/>
          </a:xfrm>
          <a:prstGeom prst="rect">
            <a:avLst/>
          </a:prstGeom>
        </p:spPr>
        <p:txBody>
          <a:bodyPr/>
          <a:lstStyle/>
          <a:p>
            <a:endParaRPr lang="en-US"/>
          </a:p>
        </p:txBody>
      </p:sp>
      <p:sp>
        <p:nvSpPr>
          <p:cNvPr id="7" name="Picture Placeholder 12"/>
          <p:cNvSpPr>
            <a:spLocks noGrp="1"/>
          </p:cNvSpPr>
          <p:nvPr>
            <p:ph type="pic" sz="quarter" idx="13"/>
          </p:nvPr>
        </p:nvSpPr>
        <p:spPr>
          <a:xfrm>
            <a:off x="3059113" y="1461053"/>
            <a:ext cx="3020316" cy="2650572"/>
          </a:xfrm>
          <a:prstGeom prst="rect">
            <a:avLst/>
          </a:prstGeom>
        </p:spPr>
        <p:txBody>
          <a:bodyPr/>
          <a:lstStyle/>
          <a:p>
            <a:endParaRPr lang="en-US"/>
          </a:p>
        </p:txBody>
      </p:sp>
      <p:sp>
        <p:nvSpPr>
          <p:cNvPr id="8" name="Picture Placeholder 12"/>
          <p:cNvSpPr>
            <a:spLocks noGrp="1"/>
          </p:cNvSpPr>
          <p:nvPr>
            <p:ph type="pic" sz="quarter" idx="14"/>
          </p:nvPr>
        </p:nvSpPr>
        <p:spPr>
          <a:xfrm>
            <a:off x="3059113" y="4149725"/>
            <a:ext cx="3020316" cy="2708275"/>
          </a:xfrm>
          <a:prstGeom prst="rect">
            <a:avLst/>
          </a:prstGeom>
        </p:spPr>
        <p:txBody>
          <a:bodyPr/>
          <a:lstStyle/>
          <a:p>
            <a:endParaRPr lang="en-US"/>
          </a:p>
        </p:txBody>
      </p:sp>
    </p:spTree>
    <p:extLst>
      <p:ext uri="{BB962C8B-B14F-4D97-AF65-F5344CB8AC3E}">
        <p14:creationId xmlns:p14="http://schemas.microsoft.com/office/powerpoint/2010/main" val="614329310"/>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5"/>
          <p:cNvSpPr>
            <a:spLocks noGrp="1"/>
          </p:cNvSpPr>
          <p:nvPr>
            <p:ph type="body" sz="quarter" idx="10"/>
          </p:nvPr>
        </p:nvSpPr>
        <p:spPr>
          <a:xfrm>
            <a:off x="467545" y="444420"/>
            <a:ext cx="6624735" cy="608316"/>
          </a:xfrm>
          <a:prstGeom prst="rect">
            <a:avLst/>
          </a:prstGeom>
        </p:spPr>
        <p:txBody>
          <a:bodyPr lIns="0" tIns="0" rIns="0" bIns="0"/>
          <a:lstStyle>
            <a:lvl1pPr marL="0" indent="0">
              <a:lnSpc>
                <a:spcPts val="4200"/>
              </a:lnSpc>
              <a:buFontTx/>
              <a:buNone/>
              <a:defRPr sz="3200" b="0" i="0" baseline="0">
                <a:solidFill>
                  <a:srgbClr val="7A7392"/>
                </a:solidFill>
                <a:latin typeface="Georgia"/>
                <a:ea typeface="Georgia"/>
                <a:cs typeface="Georgia"/>
              </a:defRPr>
            </a:lvl1pPr>
          </a:lstStyle>
          <a:p>
            <a:pPr lvl="0"/>
            <a:r>
              <a:rPr lang="en-GB" dirty="0"/>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12"/>
          <p:cNvSpPr>
            <a:spLocks noGrp="1"/>
          </p:cNvSpPr>
          <p:nvPr>
            <p:ph type="pic" sz="quarter" idx="11"/>
          </p:nvPr>
        </p:nvSpPr>
        <p:spPr>
          <a:xfrm>
            <a:off x="3041650" y="1461052"/>
            <a:ext cx="3043238" cy="5396948"/>
          </a:xfrm>
          <a:prstGeom prst="rect">
            <a:avLst/>
          </a:prstGeom>
        </p:spPr>
        <p:txBody>
          <a:bodyPr/>
          <a:lstStyle/>
          <a:p>
            <a:endParaRPr lang="en-US"/>
          </a:p>
        </p:txBody>
      </p:sp>
      <p:sp>
        <p:nvSpPr>
          <p:cNvPr id="6" name="Picture Placeholder 12"/>
          <p:cNvSpPr>
            <a:spLocks noGrp="1"/>
          </p:cNvSpPr>
          <p:nvPr>
            <p:ph type="pic" sz="quarter" idx="13"/>
          </p:nvPr>
        </p:nvSpPr>
        <p:spPr>
          <a:xfrm>
            <a:off x="6121400" y="1461053"/>
            <a:ext cx="3022599" cy="2650572"/>
          </a:xfrm>
          <a:prstGeom prst="rect">
            <a:avLst/>
          </a:prstGeom>
        </p:spPr>
        <p:txBody>
          <a:bodyPr/>
          <a:lstStyle/>
          <a:p>
            <a:endParaRPr lang="en-US" dirty="0"/>
          </a:p>
        </p:txBody>
      </p:sp>
      <p:sp>
        <p:nvSpPr>
          <p:cNvPr id="7" name="Picture Placeholder 12"/>
          <p:cNvSpPr>
            <a:spLocks noGrp="1"/>
          </p:cNvSpPr>
          <p:nvPr>
            <p:ph type="pic" sz="quarter" idx="14"/>
          </p:nvPr>
        </p:nvSpPr>
        <p:spPr>
          <a:xfrm>
            <a:off x="6121400" y="4146550"/>
            <a:ext cx="3022600" cy="2711450"/>
          </a:xfrm>
          <a:prstGeom prst="rect">
            <a:avLst/>
          </a:prstGeom>
        </p:spPr>
        <p:txBody>
          <a:bodyPr/>
          <a:lstStyle/>
          <a:p>
            <a:endParaRPr lang="en-US"/>
          </a:p>
        </p:txBody>
      </p:sp>
      <p:sp>
        <p:nvSpPr>
          <p:cNvPr id="8" name="Text Placeholder 5"/>
          <p:cNvSpPr>
            <a:spLocks noGrp="1"/>
          </p:cNvSpPr>
          <p:nvPr>
            <p:ph type="body" sz="quarter" idx="15" hasCustomPrompt="1"/>
          </p:nvPr>
        </p:nvSpPr>
        <p:spPr>
          <a:xfrm>
            <a:off x="458065" y="1461052"/>
            <a:ext cx="2385743"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7A7392"/>
              </a:buClr>
              <a:buSzTx/>
              <a:buFont typeface="Arial" panose="020B0604020202020204" pitchFamily="34" charset="0"/>
              <a:buChar char="•"/>
              <a:tabLst/>
              <a:defRPr sz="1400" b="0" i="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1400">
                <a:latin typeface="Tahoma" panose="020B0604030504040204" pitchFamily="34" charset="0"/>
                <a:ea typeface="Tahoma" panose="020B0604030504040204" pitchFamily="34" charset="0"/>
                <a:cs typeface="Tahoma" panose="020B0604030504040204" pitchFamily="34" charset="0"/>
              </a:defRPr>
            </a:lvl2pPr>
            <a:lvl3pPr marL="808038" indent="-177800">
              <a:buClr>
                <a:srgbClr val="7A7392"/>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163638" indent="-301625">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Tree>
    <p:extLst>
      <p:ext uri="{BB962C8B-B14F-4D97-AF65-F5344CB8AC3E}">
        <p14:creationId xmlns:p14="http://schemas.microsoft.com/office/powerpoint/2010/main" val="2078822041"/>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2"/>
          <p:cNvSpPr>
            <a:spLocks noGrp="1"/>
          </p:cNvSpPr>
          <p:nvPr>
            <p:ph type="body" sz="quarter" idx="12"/>
          </p:nvPr>
        </p:nvSpPr>
        <p:spPr>
          <a:xfrm>
            <a:off x="1042988" y="1916832"/>
            <a:ext cx="7058025" cy="3528392"/>
          </a:xfrm>
          <a:prstGeom prst="rect">
            <a:avLst/>
          </a:prstGeom>
        </p:spPr>
        <p:txBody>
          <a:bodyPr/>
          <a:lstStyle>
            <a:lvl1pPr marL="0" indent="0">
              <a:lnSpc>
                <a:spcPts val="3600"/>
              </a:lnSpc>
              <a:buNone/>
              <a:defRPr sz="2800" b="0" i="1" baseline="0">
                <a:solidFill>
                  <a:srgbClr val="7A7392"/>
                </a:solidFill>
                <a:latin typeface="Tahoma" charset="0"/>
              </a:defRPr>
            </a:lvl1pPr>
            <a:lvl2pPr marL="609600" indent="0">
              <a:lnSpc>
                <a:spcPts val="3600"/>
              </a:lnSpc>
              <a:buNone/>
              <a:defRPr sz="2800" b="0" i="1" baseline="0">
                <a:solidFill>
                  <a:srgbClr val="7A7392"/>
                </a:solidFill>
                <a:latin typeface="Tahoma" charset="0"/>
              </a:defRPr>
            </a:lvl2pPr>
            <a:lvl3pPr marL="1219200" indent="0">
              <a:lnSpc>
                <a:spcPts val="3600"/>
              </a:lnSpc>
              <a:buNone/>
              <a:defRPr sz="2800" b="0" i="1" baseline="0">
                <a:solidFill>
                  <a:srgbClr val="7A7392"/>
                </a:solidFill>
                <a:latin typeface="Tahoma" charset="0"/>
              </a:defRPr>
            </a:lvl3pPr>
            <a:lvl4pPr marL="1828800" indent="0">
              <a:lnSpc>
                <a:spcPts val="3600"/>
              </a:lnSpc>
              <a:buNone/>
              <a:defRPr sz="2800" b="0" i="1" baseline="0">
                <a:solidFill>
                  <a:srgbClr val="7A7392"/>
                </a:solidFill>
                <a:latin typeface="Tahoma" charset="0"/>
              </a:defRPr>
            </a:lvl4pPr>
            <a:lvl5pPr marL="2438400" indent="0">
              <a:lnSpc>
                <a:spcPts val="3600"/>
              </a:lnSpc>
              <a:buNone/>
              <a:defRPr sz="2800" b="0" i="1" baseline="0">
                <a:solidFill>
                  <a:srgbClr val="7A7392"/>
                </a:solidFill>
                <a:latin typeface="Tahoma"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14"/>
          <p:cNvSpPr>
            <a:spLocks noGrp="1"/>
          </p:cNvSpPr>
          <p:nvPr>
            <p:ph type="body" sz="quarter" idx="13"/>
          </p:nvPr>
        </p:nvSpPr>
        <p:spPr>
          <a:xfrm>
            <a:off x="1042988" y="5661025"/>
            <a:ext cx="7058025" cy="1196975"/>
          </a:xfrm>
          <a:prstGeom prst="rect">
            <a:avLst/>
          </a:prstGeom>
        </p:spPr>
        <p:txBody>
          <a:bodyPr/>
          <a:lstStyle>
            <a:lvl1pPr marL="0" indent="0" algn="r">
              <a:lnSpc>
                <a:spcPts val="1800"/>
              </a:lnSpc>
              <a:buNone/>
              <a:defRPr sz="1200" baseline="0">
                <a:solidFill>
                  <a:schemeClr val="tx1"/>
                </a:solidFill>
                <a:latin typeface="Tahoma" charset="0"/>
              </a:defRPr>
            </a:lvl1pPr>
            <a:lvl2pPr marL="609600" indent="0" algn="r">
              <a:lnSpc>
                <a:spcPts val="1800"/>
              </a:lnSpc>
              <a:buNone/>
              <a:defRPr sz="1200" baseline="0">
                <a:solidFill>
                  <a:schemeClr val="tx1"/>
                </a:solidFill>
                <a:latin typeface="Tahoma" charset="0"/>
              </a:defRPr>
            </a:lvl2pPr>
            <a:lvl3pPr marL="1219200" indent="0" algn="r">
              <a:lnSpc>
                <a:spcPts val="1800"/>
              </a:lnSpc>
              <a:buNone/>
              <a:defRPr sz="1200" baseline="0">
                <a:solidFill>
                  <a:schemeClr val="tx1"/>
                </a:solidFill>
                <a:latin typeface="Tahoma" charset="0"/>
              </a:defRPr>
            </a:lvl3pPr>
            <a:lvl4pPr marL="1828800" indent="0" algn="r">
              <a:lnSpc>
                <a:spcPts val="1800"/>
              </a:lnSpc>
              <a:buNone/>
              <a:defRPr sz="1200" baseline="0">
                <a:solidFill>
                  <a:schemeClr val="tx1"/>
                </a:solidFill>
                <a:latin typeface="Tahoma" charset="0"/>
              </a:defRPr>
            </a:lvl4pPr>
            <a:lvl5pPr marL="2438400" indent="0" algn="r">
              <a:lnSpc>
                <a:spcPts val="1800"/>
              </a:lnSpc>
              <a:buNone/>
              <a:defRPr sz="1200" baseline="0">
                <a:solidFill>
                  <a:schemeClr val="tx1"/>
                </a:solidFill>
                <a:latin typeface="Tahoma"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50590044"/>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2"/>
          <p:cNvSpPr>
            <a:spLocks noGrp="1"/>
          </p:cNvSpPr>
          <p:nvPr>
            <p:ph type="body" sz="quarter" idx="12" hasCustomPrompt="1"/>
          </p:nvPr>
        </p:nvSpPr>
        <p:spPr>
          <a:xfrm>
            <a:off x="215403" y="2852936"/>
            <a:ext cx="4283969" cy="2592288"/>
          </a:xfrm>
          <a:prstGeom prst="rect">
            <a:avLst/>
          </a:prstGeom>
        </p:spPr>
        <p:txBody>
          <a:bodyPr/>
          <a:lstStyle>
            <a:lvl1pPr marL="0" indent="0" algn="r">
              <a:lnSpc>
                <a:spcPts val="9600"/>
              </a:lnSpc>
              <a:buNone/>
              <a:defRPr sz="13000" b="0" i="0" baseline="0">
                <a:solidFill>
                  <a:srgbClr val="7A7392"/>
                </a:solidFill>
                <a:latin typeface="Georgia" charset="0"/>
                <a:ea typeface="Georgia" charset="0"/>
                <a:cs typeface="Georgia" charset="0"/>
              </a:defRPr>
            </a:lvl1pPr>
            <a:lvl2pPr marL="609600" indent="0" algn="r">
              <a:lnSpc>
                <a:spcPts val="3600"/>
              </a:lnSpc>
              <a:buNone/>
              <a:defRPr sz="9600" b="0" i="0" baseline="0">
                <a:solidFill>
                  <a:schemeClr val="bg1"/>
                </a:solidFill>
                <a:latin typeface="Georgia" charset="0"/>
                <a:ea typeface="Georgia" charset="0"/>
                <a:cs typeface="Georgia" charset="0"/>
              </a:defRPr>
            </a:lvl2pPr>
            <a:lvl3pPr marL="1219200" indent="0" algn="r">
              <a:lnSpc>
                <a:spcPts val="3600"/>
              </a:lnSpc>
              <a:buNone/>
              <a:defRPr sz="9600" b="0" i="0" baseline="0">
                <a:solidFill>
                  <a:schemeClr val="bg1"/>
                </a:solidFill>
                <a:latin typeface="Georgia" charset="0"/>
                <a:ea typeface="Georgia" charset="0"/>
                <a:cs typeface="Georgia" charset="0"/>
              </a:defRPr>
            </a:lvl3pPr>
            <a:lvl4pPr marL="1828800" indent="0" algn="r">
              <a:lnSpc>
                <a:spcPts val="3600"/>
              </a:lnSpc>
              <a:buNone/>
              <a:defRPr sz="9600" b="0" i="0" baseline="0">
                <a:solidFill>
                  <a:schemeClr val="bg1"/>
                </a:solidFill>
                <a:latin typeface="Georgia" charset="0"/>
                <a:ea typeface="Georgia" charset="0"/>
                <a:cs typeface="Georgia" charset="0"/>
              </a:defRPr>
            </a:lvl4pPr>
            <a:lvl5pPr marL="2438400" indent="0" algn="r">
              <a:lnSpc>
                <a:spcPts val="3600"/>
              </a:lnSpc>
              <a:buNone/>
              <a:defRPr sz="9600" b="0" i="0" baseline="0">
                <a:solidFill>
                  <a:schemeClr val="bg1"/>
                </a:solidFill>
                <a:latin typeface="Georgia" charset="0"/>
                <a:ea typeface="Georgia" charset="0"/>
                <a:cs typeface="Georgia" charset="0"/>
              </a:defRPr>
            </a:lvl5pPr>
          </a:lstStyle>
          <a:p>
            <a:pPr lvl="0"/>
            <a:r>
              <a:rPr lang="en-GB" dirty="0"/>
              <a:t>100%</a:t>
            </a:r>
          </a:p>
        </p:txBody>
      </p:sp>
      <p:sp>
        <p:nvSpPr>
          <p:cNvPr id="5" name="Text Placeholder 14"/>
          <p:cNvSpPr>
            <a:spLocks noGrp="1"/>
          </p:cNvSpPr>
          <p:nvPr>
            <p:ph type="body" sz="quarter" idx="13"/>
          </p:nvPr>
        </p:nvSpPr>
        <p:spPr>
          <a:xfrm>
            <a:off x="4715395" y="2870014"/>
            <a:ext cx="3601021" cy="2575209"/>
          </a:xfrm>
          <a:prstGeom prst="rect">
            <a:avLst/>
          </a:prstGeom>
        </p:spPr>
        <p:txBody>
          <a:bodyPr/>
          <a:lstStyle>
            <a:lvl1pPr marL="0" indent="0" algn="l">
              <a:lnSpc>
                <a:spcPts val="2200"/>
              </a:lnSpc>
              <a:buNone/>
              <a:defRPr sz="1800" baseline="0">
                <a:solidFill>
                  <a:srgbClr val="7A7392"/>
                </a:solidFill>
                <a:latin typeface="Georgia" charset="0"/>
              </a:defRPr>
            </a:lvl1pPr>
            <a:lvl2pPr marL="609600" indent="0" algn="l">
              <a:lnSpc>
                <a:spcPts val="2200"/>
              </a:lnSpc>
              <a:buNone/>
              <a:defRPr sz="1800" baseline="0">
                <a:solidFill>
                  <a:srgbClr val="7A7392"/>
                </a:solidFill>
                <a:latin typeface="Georgia" charset="0"/>
              </a:defRPr>
            </a:lvl2pPr>
            <a:lvl3pPr marL="1219200" indent="0" algn="l">
              <a:lnSpc>
                <a:spcPts val="2200"/>
              </a:lnSpc>
              <a:buNone/>
              <a:defRPr sz="1800" baseline="0">
                <a:solidFill>
                  <a:srgbClr val="7A7392"/>
                </a:solidFill>
                <a:latin typeface="Georgia" charset="0"/>
              </a:defRPr>
            </a:lvl3pPr>
            <a:lvl4pPr marL="1828800" indent="0" algn="l">
              <a:lnSpc>
                <a:spcPts val="2200"/>
              </a:lnSpc>
              <a:buNone/>
              <a:defRPr sz="1800" baseline="0">
                <a:solidFill>
                  <a:srgbClr val="7A7392"/>
                </a:solidFill>
                <a:latin typeface="Georgia" charset="0"/>
              </a:defRPr>
            </a:lvl4pPr>
            <a:lvl5pPr marL="2438400" indent="0" algn="l">
              <a:lnSpc>
                <a:spcPts val="2200"/>
              </a:lnSpc>
              <a:buNone/>
              <a:defRPr sz="1800" baseline="0">
                <a:solidFill>
                  <a:srgbClr val="7A7392"/>
                </a:solidFill>
                <a:latin typeface="Georgia"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14"/>
          <p:cNvSpPr>
            <a:spLocks noGrp="1"/>
          </p:cNvSpPr>
          <p:nvPr>
            <p:ph type="body" sz="quarter" idx="14"/>
          </p:nvPr>
        </p:nvSpPr>
        <p:spPr>
          <a:xfrm>
            <a:off x="970980" y="5661025"/>
            <a:ext cx="7129412" cy="648295"/>
          </a:xfrm>
          <a:prstGeom prst="rect">
            <a:avLst/>
          </a:prstGeom>
        </p:spPr>
        <p:txBody>
          <a:bodyPr/>
          <a:lstStyle>
            <a:lvl1pPr marL="0" indent="0" algn="r">
              <a:lnSpc>
                <a:spcPts val="1400"/>
              </a:lnSpc>
              <a:buNone/>
              <a:defRPr sz="1000" baseline="0">
                <a:solidFill>
                  <a:schemeClr val="tx1"/>
                </a:solidFill>
                <a:latin typeface="Tahoma" charset="0"/>
              </a:defRPr>
            </a:lvl1pPr>
            <a:lvl2pPr marL="609600" indent="0" algn="r">
              <a:lnSpc>
                <a:spcPts val="1400"/>
              </a:lnSpc>
              <a:buNone/>
              <a:defRPr sz="1000" baseline="0">
                <a:solidFill>
                  <a:schemeClr val="tx1"/>
                </a:solidFill>
                <a:latin typeface="Tahoma" charset="0"/>
              </a:defRPr>
            </a:lvl2pPr>
            <a:lvl3pPr marL="1219200" indent="0" algn="r">
              <a:lnSpc>
                <a:spcPts val="1400"/>
              </a:lnSpc>
              <a:buNone/>
              <a:defRPr sz="1000" baseline="0">
                <a:solidFill>
                  <a:schemeClr val="tx1"/>
                </a:solidFill>
                <a:latin typeface="Tahoma" charset="0"/>
              </a:defRPr>
            </a:lvl3pPr>
            <a:lvl4pPr marL="1828800" indent="0" algn="r">
              <a:lnSpc>
                <a:spcPts val="1400"/>
              </a:lnSpc>
              <a:buNone/>
              <a:defRPr sz="1000" baseline="0">
                <a:solidFill>
                  <a:schemeClr val="tx1"/>
                </a:solidFill>
                <a:latin typeface="Tahoma" charset="0"/>
              </a:defRPr>
            </a:lvl4pPr>
            <a:lvl5pPr marL="2438400" indent="0" algn="r">
              <a:lnSpc>
                <a:spcPts val="1400"/>
              </a:lnSpc>
              <a:buNone/>
              <a:defRPr sz="1000" baseline="0">
                <a:solidFill>
                  <a:schemeClr val="tx1"/>
                </a:solidFill>
                <a:latin typeface="Tahoma"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64720718"/>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69335D6-2B19-437F-8D49-221F3006D004}" type="slidenum">
              <a:rPr lang="en-US" altLang="en-US"/>
              <a:pPr>
                <a:defRPr/>
              </a:pPr>
              <a:t>‹#›</a:t>
            </a:fld>
            <a:endParaRPr lang="en-US" altLang="en-US"/>
          </a:p>
        </p:txBody>
      </p:sp>
    </p:spTree>
    <p:extLst>
      <p:ext uri="{BB962C8B-B14F-4D97-AF65-F5344CB8AC3E}">
        <p14:creationId xmlns:p14="http://schemas.microsoft.com/office/powerpoint/2010/main" val="185489474"/>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899591" y="1890713"/>
            <a:ext cx="6515621" cy="1366120"/>
          </a:xfrm>
          <a:prstGeom prst="rect">
            <a:avLst/>
          </a:prstGeom>
        </p:spPr>
        <p:txBody>
          <a:bodyPr lIns="0" tIns="0" rIns="0" bIns="0"/>
          <a:lstStyle>
            <a:lvl1pPr marL="0" indent="0">
              <a:lnSpc>
                <a:spcPts val="4800"/>
              </a:lnSpc>
              <a:spcBef>
                <a:spcPts val="0"/>
              </a:spcBef>
              <a:buFontTx/>
              <a:buNone/>
              <a:defRPr sz="4400" b="0" i="0">
                <a:solidFill>
                  <a:srgbClr val="7A7392"/>
                </a:solidFill>
                <a:latin typeface="Georgia"/>
                <a:ea typeface="Georgia"/>
                <a:cs typeface="Georgia"/>
              </a:defRPr>
            </a:lvl1pPr>
          </a:lstStyle>
          <a:p>
            <a:pPr lvl="0"/>
            <a:r>
              <a:rPr lang="en-GB" dirty="0"/>
              <a:t>Click to edit Master text styles</a:t>
            </a:r>
          </a:p>
        </p:txBody>
      </p:sp>
      <p:sp>
        <p:nvSpPr>
          <p:cNvPr id="7" name="Text Placeholder 5"/>
          <p:cNvSpPr>
            <a:spLocks noGrp="1"/>
          </p:cNvSpPr>
          <p:nvPr>
            <p:ph type="body" sz="quarter" idx="11"/>
          </p:nvPr>
        </p:nvSpPr>
        <p:spPr>
          <a:xfrm>
            <a:off x="899592" y="4221163"/>
            <a:ext cx="6515620" cy="603104"/>
          </a:xfrm>
          <a:prstGeom prst="rect">
            <a:avLst/>
          </a:prstGeom>
        </p:spPr>
        <p:txBody>
          <a:bodyPr lIns="0" tIns="0" rIns="0" bIns="0"/>
          <a:lstStyle>
            <a:lvl1pPr marL="0" indent="0">
              <a:lnSpc>
                <a:spcPct val="100000"/>
              </a:lnSpc>
              <a:buFontTx/>
              <a:buNone/>
              <a:defRPr sz="1600" b="0" i="0">
                <a:solidFill>
                  <a:schemeClr val="tx1"/>
                </a:solidFill>
                <a:latin typeface="Tahoma"/>
                <a:ea typeface="Tahoma"/>
                <a:cs typeface="Tahoma"/>
              </a:defRPr>
            </a:lvl1pPr>
          </a:lstStyle>
          <a:p>
            <a:pPr lvl="0"/>
            <a:r>
              <a:rPr lang="en-GB" dirty="0"/>
              <a:t>Click to edit Master text styles</a:t>
            </a:r>
          </a:p>
        </p:txBody>
      </p:sp>
    </p:spTree>
    <p:extLst>
      <p:ext uri="{BB962C8B-B14F-4D97-AF65-F5344CB8AC3E}">
        <p14:creationId xmlns:p14="http://schemas.microsoft.com/office/powerpoint/2010/main" val="192450603"/>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1" y="689700"/>
            <a:ext cx="6515621" cy="651068"/>
          </a:xfrm>
          <a:prstGeom prst="rect">
            <a:avLst/>
          </a:prstGeom>
        </p:spPr>
        <p:txBody>
          <a:bodyPr lIns="0" tIns="0" rIns="0" bIns="0"/>
          <a:lstStyle>
            <a:lvl1pPr marL="0" indent="0">
              <a:lnSpc>
                <a:spcPts val="4200"/>
              </a:lnSpc>
              <a:buFontTx/>
              <a:buNone/>
              <a:defRPr sz="4000" b="0" i="0">
                <a:solidFill>
                  <a:srgbClr val="7A739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900113" y="1773238"/>
            <a:ext cx="6551612" cy="4608512"/>
          </a:xfrm>
          <a:prstGeom prst="rect">
            <a:avLst/>
          </a:prstGeom>
        </p:spPr>
        <p:txBody>
          <a:bodyPr/>
          <a:lstStyle>
            <a:lvl1pPr marL="266700" indent="-266700">
              <a:buClr>
                <a:srgbClr val="7A739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7A739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1" y="692696"/>
            <a:ext cx="6515621" cy="634666"/>
          </a:xfrm>
          <a:prstGeom prst="rect">
            <a:avLst/>
          </a:prstGeom>
        </p:spPr>
        <p:txBody>
          <a:bodyPr lIns="0" tIns="0" rIns="0" bIns="0"/>
          <a:lstStyle>
            <a:lvl1pPr marL="0" indent="0">
              <a:lnSpc>
                <a:spcPts val="4200"/>
              </a:lnSpc>
              <a:buFontTx/>
              <a:buNone/>
              <a:defRPr sz="4000" b="0" i="0">
                <a:solidFill>
                  <a:srgbClr val="7A7392"/>
                </a:solidFill>
                <a:latin typeface="Georgia"/>
                <a:ea typeface="Georgia"/>
                <a:cs typeface="Georgia"/>
              </a:defRPr>
            </a:lvl1pPr>
          </a:lstStyle>
          <a:p>
            <a:pPr lvl="0"/>
            <a:r>
              <a:rPr lang="en-GB" dirty="0"/>
              <a:t>Click to edit Master text styles</a:t>
            </a:r>
          </a:p>
        </p:txBody>
      </p:sp>
      <p:sp>
        <p:nvSpPr>
          <p:cNvPr id="3" name="Text Placeholder 2"/>
          <p:cNvSpPr>
            <a:spLocks noGrp="1"/>
          </p:cNvSpPr>
          <p:nvPr>
            <p:ph type="body" sz="quarter" idx="11"/>
          </p:nvPr>
        </p:nvSpPr>
        <p:spPr>
          <a:xfrm>
            <a:off x="900113" y="1700213"/>
            <a:ext cx="6551612" cy="4465637"/>
          </a:xfrm>
          <a:prstGeom prst="rect">
            <a:avLst/>
          </a:prstGeom>
        </p:spPr>
        <p:txBody>
          <a:bodyPr/>
          <a:lstStyle>
            <a:lvl1pPr marL="266700" indent="-266700">
              <a:buClr>
                <a:srgbClr val="7A7392"/>
              </a:buClr>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7A7392"/>
              </a:buClr>
              <a:buFont typeface="+mj-lt"/>
              <a:buAutoNum type="romanLcPeriod"/>
              <a:defRPr sz="1600">
                <a:latin typeface="Tahoma" panose="020B0604030504040204" pitchFamily="34" charset="0"/>
                <a:ea typeface="Tahoma" panose="020B0604030504040204" pitchFamily="34" charset="0"/>
                <a:cs typeface="Tahoma" panose="020B0604030504040204" pitchFamily="34" charset="0"/>
              </a:defRPr>
            </a:lvl2pPr>
            <a:lvl3pPr marL="896938" indent="-266700">
              <a:buClr>
                <a:srgbClr val="7A739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6068825"/>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1"/>
          </p:nvPr>
        </p:nvSpPr>
        <p:spPr>
          <a:xfrm>
            <a:off x="899592" y="1628800"/>
            <a:ext cx="3167583"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400" b="0" i="0" baseline="0">
                <a:solidFill>
                  <a:schemeClr val="tx1"/>
                </a:solidFill>
                <a:latin typeface="Tahoma"/>
                <a:ea typeface="Tahoma"/>
                <a:cs typeface="Tahoma"/>
              </a:defRPr>
            </a:lvl1pPr>
          </a:lstStyle>
          <a:p>
            <a:pPr lvl="0"/>
            <a:r>
              <a:rPr lang="en-GB" dirty="0"/>
              <a:t>Click to edit Master text styles</a:t>
            </a:r>
          </a:p>
        </p:txBody>
      </p:sp>
      <p:sp>
        <p:nvSpPr>
          <p:cNvPr id="5" name="Text Placeholder 5"/>
          <p:cNvSpPr>
            <a:spLocks noGrp="1"/>
          </p:cNvSpPr>
          <p:nvPr>
            <p:ph type="body" sz="quarter" idx="10"/>
          </p:nvPr>
        </p:nvSpPr>
        <p:spPr>
          <a:xfrm>
            <a:off x="899591" y="692696"/>
            <a:ext cx="6515621" cy="646040"/>
          </a:xfrm>
          <a:prstGeom prst="rect">
            <a:avLst/>
          </a:prstGeom>
        </p:spPr>
        <p:txBody>
          <a:bodyPr lIns="0" tIns="0" rIns="0" bIns="0"/>
          <a:lstStyle>
            <a:lvl1pPr marL="0" indent="0">
              <a:lnSpc>
                <a:spcPts val="4200"/>
              </a:lnSpc>
              <a:buFontTx/>
              <a:buNone/>
              <a:defRPr sz="4000" b="0" i="0">
                <a:solidFill>
                  <a:srgbClr val="7A7392"/>
                </a:solidFill>
                <a:latin typeface="Georgia"/>
                <a:ea typeface="Georgia"/>
                <a:cs typeface="Georgia"/>
              </a:defRPr>
            </a:lvl1pPr>
          </a:lstStyle>
          <a:p>
            <a:pPr lvl="0"/>
            <a:r>
              <a:rPr lang="en-GB" dirty="0"/>
              <a:t>Click to edit Master text styles</a:t>
            </a:r>
          </a:p>
        </p:txBody>
      </p:sp>
      <p:sp>
        <p:nvSpPr>
          <p:cNvPr id="7" name="Text Placeholder 5"/>
          <p:cNvSpPr>
            <a:spLocks noGrp="1"/>
          </p:cNvSpPr>
          <p:nvPr>
            <p:ph type="body" sz="quarter" idx="12"/>
          </p:nvPr>
        </p:nvSpPr>
        <p:spPr>
          <a:xfrm>
            <a:off x="4284663" y="1628800"/>
            <a:ext cx="3167583"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400" b="0" i="0" baseline="0">
                <a:solidFill>
                  <a:schemeClr val="tx1"/>
                </a:solidFill>
                <a:latin typeface="Tahoma"/>
                <a:ea typeface="Tahoma"/>
                <a:cs typeface="Tahoma"/>
              </a:defRPr>
            </a:lvl1pPr>
          </a:lstStyle>
          <a:p>
            <a:pPr lvl="0"/>
            <a:r>
              <a:rPr lang="en-GB" dirty="0"/>
              <a:t>Click to edit Master text styles</a:t>
            </a:r>
          </a:p>
        </p:txBody>
      </p:sp>
    </p:spTree>
    <p:extLst>
      <p:ext uri="{BB962C8B-B14F-4D97-AF65-F5344CB8AC3E}">
        <p14:creationId xmlns:p14="http://schemas.microsoft.com/office/powerpoint/2010/main" val="1903622766"/>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1" y="692696"/>
            <a:ext cx="6515621" cy="646040"/>
          </a:xfrm>
          <a:prstGeom prst="rect">
            <a:avLst/>
          </a:prstGeom>
        </p:spPr>
        <p:txBody>
          <a:bodyPr lIns="0" tIns="0" rIns="0" bIns="0"/>
          <a:lstStyle>
            <a:lvl1pPr marL="0" indent="0">
              <a:lnSpc>
                <a:spcPts val="4200"/>
              </a:lnSpc>
              <a:buFontTx/>
              <a:buNone/>
              <a:defRPr sz="4000" b="0" i="0">
                <a:solidFill>
                  <a:srgbClr val="7A7392"/>
                </a:solidFill>
                <a:latin typeface="Georgia"/>
                <a:ea typeface="Georgia"/>
                <a:cs typeface="Georgia"/>
              </a:defRPr>
            </a:lvl1pPr>
          </a:lstStyle>
          <a:p>
            <a:pPr lvl="0"/>
            <a:r>
              <a:rPr lang="en-GB" dirty="0"/>
              <a:t>Click to edit Master text styles</a:t>
            </a:r>
          </a:p>
        </p:txBody>
      </p:sp>
      <p:sp>
        <p:nvSpPr>
          <p:cNvPr id="8" name="Text Placeholder 5"/>
          <p:cNvSpPr>
            <a:spLocks noGrp="1"/>
          </p:cNvSpPr>
          <p:nvPr>
            <p:ph type="body" sz="quarter" idx="11" hasCustomPrompt="1"/>
          </p:nvPr>
        </p:nvSpPr>
        <p:spPr>
          <a:xfrm>
            <a:off x="899592" y="1628800"/>
            <a:ext cx="3167583"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7A7392"/>
              </a:buClr>
              <a:buSzTx/>
              <a:buFont typeface="Arial" panose="020B0604020202020204" pitchFamily="34" charset="0"/>
              <a:buChar char="•"/>
              <a:tabLst/>
              <a:defRPr sz="1400" b="0" i="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1400">
                <a:latin typeface="Tahoma" panose="020B0604030504040204" pitchFamily="34" charset="0"/>
                <a:ea typeface="Tahoma" panose="020B0604030504040204" pitchFamily="34" charset="0"/>
                <a:cs typeface="Tahoma" panose="020B0604030504040204" pitchFamily="34" charset="0"/>
              </a:defRPr>
            </a:lvl2pPr>
            <a:lvl3pPr marL="808038" indent="-177800">
              <a:buClr>
                <a:srgbClr val="7A7392"/>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163638" indent="-301625">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9" name="Text Placeholder 5"/>
          <p:cNvSpPr>
            <a:spLocks noGrp="1"/>
          </p:cNvSpPr>
          <p:nvPr>
            <p:ph type="body" sz="quarter" idx="12" hasCustomPrompt="1"/>
          </p:nvPr>
        </p:nvSpPr>
        <p:spPr>
          <a:xfrm>
            <a:off x="4284663" y="1628800"/>
            <a:ext cx="3167583"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7A7392"/>
              </a:buClr>
              <a:buSzTx/>
              <a:buFont typeface="Arial" panose="020B0604020202020204" pitchFamily="34" charset="0"/>
              <a:buChar char="•"/>
              <a:tabLst/>
              <a:defRPr sz="1400" b="0" i="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1400">
                <a:latin typeface="Tahoma" panose="020B0604030504040204" pitchFamily="34" charset="0"/>
                <a:ea typeface="Tahoma" panose="020B0604030504040204" pitchFamily="34" charset="0"/>
                <a:cs typeface="Tahoma" panose="020B0604030504040204" pitchFamily="34" charset="0"/>
              </a:defRPr>
            </a:lvl2pPr>
            <a:lvl3pPr marL="808038" indent="-177800">
              <a:buClr>
                <a:srgbClr val="7A7392"/>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163638" indent="-301625">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US" dirty="0"/>
              <a:t>Click to add text</a:t>
            </a:r>
          </a:p>
          <a:p>
            <a:pPr lvl="1"/>
            <a:r>
              <a:rPr lang="en-US" dirty="0"/>
              <a:t>Second Bullet Point</a:t>
            </a:r>
          </a:p>
          <a:p>
            <a:pPr lvl="2"/>
            <a:r>
              <a:rPr lang="en-US" dirty="0"/>
              <a:t>Third Bullet Point</a:t>
            </a:r>
          </a:p>
          <a:p>
            <a:pPr lvl="3"/>
            <a:endParaRPr lang="en-US" dirty="0"/>
          </a:p>
          <a:p>
            <a:pPr lvl="0"/>
            <a:endParaRPr lang="en-GB" dirty="0"/>
          </a:p>
        </p:txBody>
      </p:sp>
    </p:spTree>
    <p:extLst>
      <p:ext uri="{BB962C8B-B14F-4D97-AF65-F5344CB8AC3E}">
        <p14:creationId xmlns:p14="http://schemas.microsoft.com/office/powerpoint/2010/main" val="976455156"/>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2" y="692696"/>
            <a:ext cx="6481464" cy="646040"/>
          </a:xfrm>
          <a:prstGeom prst="rect">
            <a:avLst/>
          </a:prstGeom>
        </p:spPr>
        <p:txBody>
          <a:bodyPr lIns="0" tIns="0" rIns="0" bIns="0"/>
          <a:lstStyle>
            <a:lvl1pPr marL="0" indent="0">
              <a:lnSpc>
                <a:spcPts val="4200"/>
              </a:lnSpc>
              <a:buFontTx/>
              <a:buNone/>
              <a:defRPr sz="4000" b="0" i="0">
                <a:solidFill>
                  <a:srgbClr val="7A7392"/>
                </a:solidFill>
                <a:latin typeface="Georgia"/>
                <a:ea typeface="Georgia"/>
                <a:cs typeface="Georgia"/>
              </a:defRPr>
            </a:lvl1pPr>
          </a:lstStyle>
          <a:p>
            <a:pPr lvl="0"/>
            <a:r>
              <a:rPr lang="en-GB" dirty="0"/>
              <a:t>Click to edit Master text styles</a:t>
            </a:r>
          </a:p>
        </p:txBody>
      </p:sp>
      <p:sp>
        <p:nvSpPr>
          <p:cNvPr id="8" name="Text Placeholder 5"/>
          <p:cNvSpPr>
            <a:spLocks noGrp="1"/>
          </p:cNvSpPr>
          <p:nvPr>
            <p:ph type="body" sz="quarter" idx="11" hasCustomPrompt="1"/>
          </p:nvPr>
        </p:nvSpPr>
        <p:spPr>
          <a:xfrm>
            <a:off x="899592" y="1628800"/>
            <a:ext cx="3167583"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7A7392"/>
              </a:buClr>
              <a:buSzTx/>
              <a:buFont typeface="+mj-lt"/>
              <a:buAutoNum type="arabicPeriod"/>
              <a:tabLst/>
              <a:defRPr sz="1400" b="0" i="0" baseline="0">
                <a:solidFill>
                  <a:schemeClr val="tx1"/>
                </a:solidFill>
                <a:latin typeface="Tahoma"/>
                <a:ea typeface="Tahoma"/>
                <a:cs typeface="Tahoma"/>
              </a:defRPr>
            </a:lvl1pPr>
            <a:lvl2pPr marL="541338" indent="-274638">
              <a:buClr>
                <a:srgbClr val="7A7392"/>
              </a:buClr>
              <a:buFont typeface="+mj-lt"/>
              <a:buAutoNum type="romanLcPeriod"/>
              <a:defRPr sz="1400" baseline="0">
                <a:latin typeface="Tahoma" panose="020B0604030504040204" pitchFamily="34" charset="0"/>
                <a:ea typeface="Tahoma" panose="020B0604030504040204" pitchFamily="34" charset="0"/>
                <a:cs typeface="Tahoma" panose="020B0604030504040204" pitchFamily="34" charset="0"/>
              </a:defRPr>
            </a:lvl2pPr>
            <a:lvl3pPr marL="896938" indent="-266700">
              <a:buClr>
                <a:srgbClr val="7A7392"/>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a:p>
            <a:pPr lvl="3"/>
            <a:endParaRPr lang="en-GB" dirty="0"/>
          </a:p>
        </p:txBody>
      </p:sp>
      <p:sp>
        <p:nvSpPr>
          <p:cNvPr id="9" name="Text Placeholder 5"/>
          <p:cNvSpPr>
            <a:spLocks noGrp="1"/>
          </p:cNvSpPr>
          <p:nvPr>
            <p:ph type="body" sz="quarter" idx="12" hasCustomPrompt="1"/>
          </p:nvPr>
        </p:nvSpPr>
        <p:spPr>
          <a:xfrm>
            <a:off x="4284663" y="1628800"/>
            <a:ext cx="3167583"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7A7392"/>
              </a:buClr>
              <a:buSzTx/>
              <a:buFont typeface="+mj-lt"/>
              <a:buAutoNum type="arabicPeriod"/>
              <a:tabLst/>
              <a:defRPr sz="1400" b="0" i="0" baseline="0">
                <a:solidFill>
                  <a:schemeClr val="tx1"/>
                </a:solidFill>
                <a:latin typeface="Tahoma"/>
                <a:ea typeface="Tahoma"/>
                <a:cs typeface="Tahoma"/>
              </a:defRPr>
            </a:lvl1pPr>
            <a:lvl2pPr marL="541338" indent="-274638">
              <a:buClr>
                <a:srgbClr val="7A7392"/>
              </a:buClr>
              <a:buFont typeface="+mj-lt"/>
              <a:buAutoNum type="romanLcPeriod"/>
              <a:defRPr sz="1400">
                <a:latin typeface="Tahoma" panose="020B0604030504040204" pitchFamily="34" charset="0"/>
                <a:ea typeface="Tahoma" panose="020B0604030504040204" pitchFamily="34" charset="0"/>
                <a:cs typeface="Tahoma" panose="020B0604030504040204" pitchFamily="34" charset="0"/>
              </a:defRPr>
            </a:lvl2pPr>
            <a:lvl3pPr marL="896938" indent="-266700">
              <a:buClr>
                <a:srgbClr val="7A7392"/>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p:txBody>
      </p:sp>
    </p:spTree>
    <p:extLst>
      <p:ext uri="{BB962C8B-B14F-4D97-AF65-F5344CB8AC3E}">
        <p14:creationId xmlns:p14="http://schemas.microsoft.com/office/powerpoint/2010/main" val="211776518"/>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1" y="692696"/>
            <a:ext cx="6515621" cy="646040"/>
          </a:xfrm>
          <a:prstGeom prst="rect">
            <a:avLst/>
          </a:prstGeom>
        </p:spPr>
        <p:txBody>
          <a:bodyPr lIns="0" tIns="0" rIns="0" bIns="0"/>
          <a:lstStyle>
            <a:lvl1pPr marL="0" indent="0">
              <a:lnSpc>
                <a:spcPts val="4200"/>
              </a:lnSpc>
              <a:buFontTx/>
              <a:buNone/>
              <a:defRPr sz="4000" b="0" i="0">
                <a:solidFill>
                  <a:srgbClr val="7A7392"/>
                </a:solidFill>
                <a:latin typeface="Georgia"/>
                <a:ea typeface="Georgia"/>
                <a:cs typeface="Georgia"/>
              </a:defRPr>
            </a:lvl1pPr>
          </a:lstStyle>
          <a:p>
            <a:pPr lvl="0"/>
            <a:r>
              <a:rPr lang="en-GB" dirty="0"/>
              <a:t>Click to edit Master text styles</a:t>
            </a:r>
          </a:p>
        </p:txBody>
      </p:sp>
      <p:sp>
        <p:nvSpPr>
          <p:cNvPr id="3" name="Chart Placeholder 2"/>
          <p:cNvSpPr>
            <a:spLocks noGrp="1"/>
          </p:cNvSpPr>
          <p:nvPr>
            <p:ph type="chart" sz="quarter" idx="11"/>
          </p:nvPr>
        </p:nvSpPr>
        <p:spPr>
          <a:xfrm>
            <a:off x="899592" y="1554760"/>
            <a:ext cx="6515620" cy="4538065"/>
          </a:xfrm>
          <a:prstGeom prst="rect">
            <a:avLst/>
          </a:prstGeom>
        </p:spPr>
        <p:txBody>
          <a:bodyPr/>
          <a:lstStyle/>
          <a:p>
            <a:pPr lvl="0"/>
            <a:endParaRPr lang="en-US" noProof="0"/>
          </a:p>
        </p:txBody>
      </p:sp>
    </p:spTree>
    <p:extLst>
      <p:ext uri="{BB962C8B-B14F-4D97-AF65-F5344CB8AC3E}">
        <p14:creationId xmlns:p14="http://schemas.microsoft.com/office/powerpoint/2010/main" val="947534947"/>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1"/>
          </p:nvPr>
        </p:nvSpPr>
        <p:spPr>
          <a:xfrm>
            <a:off x="899592" y="1628800"/>
            <a:ext cx="3167583"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400" b="0" i="0" baseline="0">
                <a:solidFill>
                  <a:schemeClr val="tx1"/>
                </a:solidFill>
                <a:latin typeface="Tahoma"/>
                <a:ea typeface="Tahoma"/>
                <a:cs typeface="Tahoma"/>
              </a:defRPr>
            </a:lvl1pPr>
          </a:lstStyle>
          <a:p>
            <a:pPr lvl="0"/>
            <a:r>
              <a:rPr lang="en-GB" dirty="0"/>
              <a:t>Click to edit Master text styles</a:t>
            </a:r>
          </a:p>
        </p:txBody>
      </p:sp>
      <p:sp>
        <p:nvSpPr>
          <p:cNvPr id="5" name="Text Placeholder 5"/>
          <p:cNvSpPr>
            <a:spLocks noGrp="1"/>
          </p:cNvSpPr>
          <p:nvPr>
            <p:ph type="body" sz="quarter" idx="10"/>
          </p:nvPr>
        </p:nvSpPr>
        <p:spPr>
          <a:xfrm>
            <a:off x="899591" y="692696"/>
            <a:ext cx="6515621" cy="646040"/>
          </a:xfrm>
          <a:prstGeom prst="rect">
            <a:avLst/>
          </a:prstGeom>
        </p:spPr>
        <p:txBody>
          <a:bodyPr lIns="0" tIns="0" rIns="0" bIns="0"/>
          <a:lstStyle>
            <a:lvl1pPr marL="0" indent="0">
              <a:lnSpc>
                <a:spcPts val="4200"/>
              </a:lnSpc>
              <a:buFontTx/>
              <a:buNone/>
              <a:defRPr sz="4000" b="0" i="0">
                <a:solidFill>
                  <a:srgbClr val="7A7392"/>
                </a:solidFill>
                <a:latin typeface="Georgia"/>
                <a:ea typeface="Georgia"/>
                <a:cs typeface="Georgia"/>
              </a:defRPr>
            </a:lvl1pPr>
          </a:lstStyle>
          <a:p>
            <a:pPr lvl="0"/>
            <a:r>
              <a:rPr lang="en-GB" dirty="0"/>
              <a:t>Click to edit Master text styles</a:t>
            </a:r>
          </a:p>
        </p:txBody>
      </p:sp>
      <p:sp>
        <p:nvSpPr>
          <p:cNvPr id="3" name="Chart Placeholder 2"/>
          <p:cNvSpPr>
            <a:spLocks noGrp="1"/>
          </p:cNvSpPr>
          <p:nvPr>
            <p:ph type="chart" sz="quarter" idx="12"/>
          </p:nvPr>
        </p:nvSpPr>
        <p:spPr>
          <a:xfrm>
            <a:off x="4284663" y="1628799"/>
            <a:ext cx="3816350" cy="4464025"/>
          </a:xfrm>
          <a:prstGeom prst="rect">
            <a:avLst/>
          </a:prstGeom>
        </p:spPr>
        <p:txBody>
          <a:bodyPr/>
          <a:lstStyle/>
          <a:p>
            <a:pPr lvl="0"/>
            <a:endParaRPr lang="en-US" noProof="0"/>
          </a:p>
        </p:txBody>
      </p:sp>
    </p:spTree>
    <p:extLst>
      <p:ext uri="{BB962C8B-B14F-4D97-AF65-F5344CB8AC3E}">
        <p14:creationId xmlns:p14="http://schemas.microsoft.com/office/powerpoint/2010/main" val="1628611724"/>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Lst>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xStyles>
    <p:titleStyle>
      <a:lvl1pPr algn="ctr" defTabSz="606425" rtl="0" eaLnBrk="0" fontAlgn="base" hangingPunct="0">
        <a:spcBef>
          <a:spcPct val="0"/>
        </a:spcBef>
        <a:spcAft>
          <a:spcPct val="0"/>
        </a:spcAft>
        <a:defRPr sz="5800" kern="1200">
          <a:solidFill>
            <a:schemeClr val="tx1"/>
          </a:solidFill>
          <a:latin typeface="+mj-lt"/>
          <a:ea typeface="ＭＳ Ｐゴシック" charset="0"/>
          <a:cs typeface="ＭＳ Ｐゴシック" charset="0"/>
        </a:defRPr>
      </a:lvl1pPr>
      <a:lvl2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0" fontAlgn="base" hangingPunct="0">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image" Target="../media/image16.emf"/><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hyperlink" Target="https://www.bera.ac.uk/researchers-resources/publications/ethical-guidelines-for-educational-research-2018"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bera.ac.uk/researchers-resources/publications/ethical-guidelines-for-educational-research-2018"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hyperlink" Target="https://www.bera.ac.uk/researchers-resources/publications/ethical-guidelines-for-educational-research-2018"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6.emf"/><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9.m4a"/><Relationship Id="rId7" Type="http://schemas.openxmlformats.org/officeDocument/2006/relationships/image" Target="../media/image7.png"/><Relationship Id="rId2" Type="http://schemas.microsoft.com/office/2007/relationships/media" Target="../media/media19.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4.xml"/><Relationship Id="rId10" Type="http://schemas.openxmlformats.org/officeDocument/2006/relationships/image" Target="../media/image3.png"/><Relationship Id="rId4" Type="http://schemas.openxmlformats.org/officeDocument/2006/relationships/slideLayout" Target="../slideLayouts/slideLayout3.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bera.ac.uk/wp-content/uploads/2013/12/BERA-RSA-Research-Teaching-Profession-FULL-REPORT-for-web.pd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hyperlink" Target="https://www.bera.ac.uk/wp-content/uploads/2013/12/BERA-RSA-Research-Teaching-Profession-FULL-REPORT-for-web.pdf" TargetMode="Externa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image" Target="../media/image7.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2.xml"/><Relationship Id="rId10" Type="http://schemas.openxmlformats.org/officeDocument/2006/relationships/image" Target="../media/image3.png"/><Relationship Id="rId4" Type="http://schemas.openxmlformats.org/officeDocument/2006/relationships/slideLayout" Target="../slideLayouts/slideLayout3.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Placeholder 1"/>
          <p:cNvSpPr>
            <a:spLocks noGrp="1"/>
          </p:cNvSpPr>
          <p:nvPr>
            <p:ph type="body" sz="quarter" idx="14"/>
          </p:nvPr>
        </p:nvSpPr>
        <p:spPr bwMode="auto">
          <a:xfrm>
            <a:off x="2255750" y="1843521"/>
            <a:ext cx="6062750" cy="37748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tabLst>
                <a:tab pos="228600" algn="l"/>
              </a:tabLst>
              <a:defRPr/>
            </a:pPr>
            <a:r>
              <a:rPr lang="en-GB" dirty="0">
                <a:latin typeface="Arial" charset="0"/>
                <a:ea typeface="Times New Roman" pitchFamily="18" charset="0"/>
                <a:cs typeface="Arial" charset="0"/>
              </a:rPr>
              <a:t>Classroom Based Enquiry (CBE)</a:t>
            </a:r>
          </a:p>
          <a:p>
            <a:pPr>
              <a:tabLst>
                <a:tab pos="228600" algn="l"/>
              </a:tabLst>
              <a:defRPr/>
            </a:pPr>
            <a:r>
              <a:rPr lang="en-GB" dirty="0">
                <a:latin typeface="Arial" charset="0"/>
                <a:ea typeface="Times New Roman" pitchFamily="18" charset="0"/>
                <a:cs typeface="Arial" charset="0"/>
              </a:rPr>
              <a:t> </a:t>
            </a:r>
          </a:p>
          <a:p>
            <a:pPr>
              <a:tabLst>
                <a:tab pos="228600" algn="l"/>
              </a:tabLst>
              <a:defRPr/>
            </a:pPr>
            <a:r>
              <a:rPr lang="en-GB" sz="2800" dirty="0">
                <a:latin typeface="Arial" charset="0"/>
                <a:ea typeface="Times New Roman" pitchFamily="18" charset="0"/>
                <a:cs typeface="Arial" charset="0"/>
              </a:rPr>
              <a:t>Information for Senior Mentors, Subject Mentors and PGCE core/School Direct trainee teachers. </a:t>
            </a:r>
          </a:p>
        </p:txBody>
      </p:sp>
      <p:sp>
        <p:nvSpPr>
          <p:cNvPr id="13314" name="Text Placeholder 2"/>
          <p:cNvSpPr>
            <a:spLocks noGrp="1"/>
          </p:cNvSpPr>
          <p:nvPr>
            <p:ph type="body"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pPr>
            <a:r>
              <a:rPr lang="en-GB" altLang="en-US" dirty="0">
                <a:ea typeface="ＭＳ Ｐゴシック" charset="-128"/>
              </a:rPr>
              <a:t>Presentation by</a:t>
            </a:r>
          </a:p>
          <a:p>
            <a:pPr>
              <a:spcBef>
                <a:spcPct val="0"/>
              </a:spcBef>
            </a:pPr>
            <a:endParaRPr lang="en-US" altLang="en-US" dirty="0">
              <a:ea typeface="ＭＳ Ｐゴシック" charset="-128"/>
            </a:endParaRPr>
          </a:p>
        </p:txBody>
      </p:sp>
      <p:sp>
        <p:nvSpPr>
          <p:cNvPr id="13315" name="Text Placeholder 3"/>
          <p:cNvSpPr>
            <a:spLocks noGrp="1"/>
          </p:cNvSpPr>
          <p:nvPr>
            <p:ph type="body"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pPr>
            <a:r>
              <a:rPr lang="en-US" altLang="en-US" dirty="0">
                <a:ea typeface="ＭＳ Ｐゴシック" charset="-128"/>
              </a:rPr>
              <a:t>Mark Jones </a:t>
            </a:r>
          </a:p>
        </p:txBody>
      </p:sp>
      <p:sp>
        <p:nvSpPr>
          <p:cNvPr id="13316" name="Text Placeholder 4"/>
          <p:cNvSpPr>
            <a:spLocks noGrp="1"/>
          </p:cNvSpPr>
          <p:nvPr>
            <p:ph type="body"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pPr>
            <a:r>
              <a:rPr lang="en-US" altLang="en-US" dirty="0">
                <a:ea typeface="ＭＳ Ｐゴシック" charset="-128"/>
              </a:rPr>
              <a:t>Module Leader</a:t>
            </a:r>
          </a:p>
        </p:txBody>
      </p:sp>
      <p:sp>
        <p:nvSpPr>
          <p:cNvPr id="2" name="Text Placeholder 1"/>
          <p:cNvSpPr>
            <a:spLocks noGrp="1"/>
          </p:cNvSpPr>
          <p:nvPr>
            <p:ph type="body" sz="quarter" idx="18"/>
          </p:nvPr>
        </p:nvSpPr>
        <p:spPr/>
        <p:txBody>
          <a:bodyPr/>
          <a:lstStyle/>
          <a:p>
            <a:r>
              <a:rPr lang="en-US" sz="1000" dirty="0"/>
              <a:t>15/10/18</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7956">
        <p:fade/>
      </p:transition>
    </mc:Choice>
    <mc:Fallback xmlns="">
      <p:transition advClick="0" advTm="179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93701-6815-4B81-BD8D-71AFF175E7BC}"/>
              </a:ext>
            </a:extLst>
          </p:cNvPr>
          <p:cNvPicPr>
            <a:picLocks noChangeAspect="1"/>
          </p:cNvPicPr>
          <p:nvPr/>
        </p:nvPicPr>
        <p:blipFill rotWithShape="1">
          <a:blip r:embed="rId4"/>
          <a:srcRect l="23226" t="37099" r="38975" b="28359"/>
          <a:stretch/>
        </p:blipFill>
        <p:spPr>
          <a:xfrm>
            <a:off x="4645043" y="2308750"/>
            <a:ext cx="4248056" cy="2118925"/>
          </a:xfrm>
          <a:prstGeom prst="rect">
            <a:avLst/>
          </a:prstGeom>
        </p:spPr>
      </p:pic>
      <p:sp>
        <p:nvSpPr>
          <p:cNvPr id="8" name="Text Placeholder 4"/>
          <p:cNvSpPr>
            <a:spLocks noGrp="1"/>
          </p:cNvSpPr>
          <p:nvPr>
            <p:ph type="body" sz="quarter" idx="10"/>
          </p:nvPr>
        </p:nvSpPr>
        <p:spPr>
          <a:xfrm>
            <a:off x="395537" y="692696"/>
            <a:ext cx="8352928" cy="634666"/>
          </a:xfrm>
        </p:spPr>
        <p:txBody>
          <a:bodyPr/>
          <a:lstStyle/>
          <a:p>
            <a:pPr>
              <a:lnSpc>
                <a:spcPct val="100000"/>
              </a:lnSpc>
              <a:spcBef>
                <a:spcPct val="0"/>
              </a:spcBef>
            </a:pPr>
            <a:endParaRPr lang="en-GB" alt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0" name="Oval 9"/>
          <p:cNvSpPr/>
          <p:nvPr/>
        </p:nvSpPr>
        <p:spPr>
          <a:xfrm>
            <a:off x="7352217" y="3216342"/>
            <a:ext cx="1440160" cy="736299"/>
          </a:xfrm>
          <a:prstGeom prst="ellipse">
            <a:avLst/>
          </a:prstGeom>
          <a:solidFill>
            <a:schemeClr val="bg1">
              <a:alpha val="0"/>
            </a:schemeClr>
          </a:solid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l="19395" t="71774" r="14674" b="8350"/>
          <a:stretch>
            <a:fillRect/>
          </a:stretch>
        </p:blipFill>
        <p:spPr bwMode="auto">
          <a:xfrm>
            <a:off x="351623" y="4509120"/>
            <a:ext cx="8764587"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a:spLocks noChangeArrowheads="1"/>
          </p:cNvSpPr>
          <p:nvPr/>
        </p:nvSpPr>
        <p:spPr bwMode="auto">
          <a:xfrm>
            <a:off x="154365" y="1785181"/>
            <a:ext cx="4324536" cy="286232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dirty="0">
                <a:latin typeface="Tahoma" panose="020B0604030504040204" pitchFamily="34" charset="0"/>
                <a:ea typeface="Tahoma" panose="020B0604030504040204" pitchFamily="34" charset="0"/>
                <a:cs typeface="Tahoma" panose="020B0604030504040204" pitchFamily="34" charset="0"/>
              </a:rPr>
              <a:t>Reflect – What does the situation look like now?</a:t>
            </a:r>
          </a:p>
          <a:p>
            <a:pPr>
              <a:spcBef>
                <a:spcPct val="0"/>
              </a:spcBef>
              <a:buFontTx/>
              <a:buNone/>
            </a:pPr>
            <a:endParaRPr lang="en-GB" altLang="en-US" sz="1800" dirty="0">
              <a:latin typeface="Tahoma" panose="020B0604030504040204" pitchFamily="34" charset="0"/>
              <a:ea typeface="Tahoma" panose="020B0604030504040204" pitchFamily="34" charset="0"/>
              <a:cs typeface="Tahoma" panose="020B0604030504040204" pitchFamily="34" charset="0"/>
            </a:endParaRPr>
          </a:p>
          <a:p>
            <a:pPr>
              <a:spcBef>
                <a:spcPct val="0"/>
              </a:spcBef>
              <a:buFontTx/>
              <a:buNone/>
            </a:pPr>
            <a:r>
              <a:rPr lang="en-GB" altLang="en-US" sz="1800" dirty="0">
                <a:latin typeface="Tahoma" panose="020B0604030504040204" pitchFamily="34" charset="0"/>
                <a:ea typeface="Tahoma" panose="020B0604030504040204" pitchFamily="34" charset="0"/>
                <a:cs typeface="Tahoma" panose="020B0604030504040204" pitchFamily="34" charset="0"/>
              </a:rPr>
              <a:t>        Read literature on theme and research methodology/methods/ethics</a:t>
            </a:r>
          </a:p>
          <a:p>
            <a:pPr>
              <a:spcBef>
                <a:spcPct val="0"/>
              </a:spcBef>
              <a:buFontTx/>
              <a:buNone/>
            </a:pPr>
            <a:endParaRPr lang="en-GB" altLang="en-US" sz="1800" dirty="0">
              <a:latin typeface="Tahoma" panose="020B0604030504040204" pitchFamily="34" charset="0"/>
              <a:ea typeface="Tahoma" panose="020B0604030504040204" pitchFamily="34" charset="0"/>
              <a:cs typeface="Tahoma" panose="020B0604030504040204" pitchFamily="34" charset="0"/>
            </a:endParaRPr>
          </a:p>
          <a:p>
            <a:pPr>
              <a:spcBef>
                <a:spcPct val="0"/>
              </a:spcBef>
              <a:buFontTx/>
              <a:buNone/>
            </a:pPr>
            <a:r>
              <a:rPr lang="en-GB" altLang="en-US" sz="1800" dirty="0">
                <a:latin typeface="Tahoma" panose="020B0604030504040204" pitchFamily="34" charset="0"/>
                <a:ea typeface="Tahoma" panose="020B0604030504040204" pitchFamily="34" charset="0"/>
                <a:cs typeface="Tahoma" panose="020B0604030504040204" pitchFamily="34" charset="0"/>
              </a:rPr>
              <a:t>       Plan for how data will be collected during the </a:t>
            </a:r>
            <a:r>
              <a:rPr lang="en-GB" altLang="en-US" sz="1800" b="1" dirty="0">
                <a:latin typeface="Tahoma" panose="020B0604030504040204" pitchFamily="34" charset="0"/>
                <a:ea typeface="Tahoma" panose="020B0604030504040204" pitchFamily="34" charset="0"/>
                <a:cs typeface="Tahoma" panose="020B0604030504040204" pitchFamily="34" charset="0"/>
              </a:rPr>
              <a:t>case study </a:t>
            </a:r>
            <a:r>
              <a:rPr lang="en-GB" altLang="en-US" sz="1800" dirty="0">
                <a:latin typeface="Tahoma" panose="020B0604030504040204" pitchFamily="34" charset="0"/>
                <a:ea typeface="Tahoma" panose="020B0604030504040204" pitchFamily="34" charset="0"/>
                <a:cs typeface="Tahoma" panose="020B0604030504040204" pitchFamily="34" charset="0"/>
              </a:rPr>
              <a:t>research </a:t>
            </a:r>
          </a:p>
          <a:p>
            <a:pPr>
              <a:spcBef>
                <a:spcPct val="0"/>
              </a:spcBef>
              <a:buFontTx/>
              <a:buNone/>
            </a:pPr>
            <a:endParaRPr lang="en-GB" altLang="en-US" sz="1800" dirty="0">
              <a:latin typeface="Tahoma" panose="020B0604030504040204" pitchFamily="34" charset="0"/>
              <a:ea typeface="Tahoma" panose="020B0604030504040204" pitchFamily="34" charset="0"/>
              <a:cs typeface="Tahoma" panose="020B0604030504040204" pitchFamily="34" charset="0"/>
            </a:endParaRPr>
          </a:p>
          <a:p>
            <a:pPr>
              <a:spcBef>
                <a:spcPct val="0"/>
              </a:spcBef>
              <a:buFontTx/>
              <a:buNone/>
            </a:pPr>
            <a:endParaRPr lang="en-GB" alt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 name="5-Point Star 1"/>
          <p:cNvSpPr/>
          <p:nvPr/>
        </p:nvSpPr>
        <p:spPr>
          <a:xfrm>
            <a:off x="4124338" y="5182158"/>
            <a:ext cx="288032" cy="216024"/>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5-Point Star 16"/>
          <p:cNvSpPr/>
          <p:nvPr/>
        </p:nvSpPr>
        <p:spPr>
          <a:xfrm>
            <a:off x="4124338" y="4941168"/>
            <a:ext cx="288032" cy="216024"/>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5-Point Star 17"/>
          <p:cNvSpPr/>
          <p:nvPr/>
        </p:nvSpPr>
        <p:spPr>
          <a:xfrm>
            <a:off x="351623" y="3520339"/>
            <a:ext cx="288032" cy="216024"/>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5-Point Star 13"/>
          <p:cNvSpPr/>
          <p:nvPr/>
        </p:nvSpPr>
        <p:spPr>
          <a:xfrm>
            <a:off x="401010" y="2670174"/>
            <a:ext cx="288032" cy="216024"/>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 Placeholder 3"/>
          <p:cNvSpPr txBox="1">
            <a:spLocks/>
          </p:cNvSpPr>
          <p:nvPr/>
        </p:nvSpPr>
        <p:spPr bwMode="auto">
          <a:xfrm>
            <a:off x="64656" y="0"/>
            <a:ext cx="6710431"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sz="1200" dirty="0"/>
              <a:t>The Classroom Based Enquiry (CBE) Assignment</a:t>
            </a: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2700" dirty="0"/>
          </a:p>
        </p:txBody>
      </p:sp>
      <p:sp>
        <p:nvSpPr>
          <p:cNvPr id="3" name="Rectangle 2">
            <a:extLst>
              <a:ext uri="{FF2B5EF4-FFF2-40B4-BE49-F238E27FC236}">
                <a16:creationId xmlns:a16="http://schemas.microsoft.com/office/drawing/2014/main" id="{A28D61A9-FC48-4ED4-BBAA-89992FD514B2}"/>
              </a:ext>
            </a:extLst>
          </p:cNvPr>
          <p:cNvSpPr/>
          <p:nvPr/>
        </p:nvSpPr>
        <p:spPr>
          <a:xfrm>
            <a:off x="2462677" y="4725144"/>
            <a:ext cx="4032448" cy="2160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5" name="5-Point Star 13">
            <a:extLst>
              <a:ext uri="{FF2B5EF4-FFF2-40B4-BE49-F238E27FC236}">
                <a16:creationId xmlns:a16="http://schemas.microsoft.com/office/drawing/2014/main" id="{6ABA5F6C-38BE-4A18-B562-DF99C25DD4AA}"/>
              </a:ext>
            </a:extLst>
          </p:cNvPr>
          <p:cNvSpPr/>
          <p:nvPr/>
        </p:nvSpPr>
        <p:spPr>
          <a:xfrm>
            <a:off x="7744892" y="2385784"/>
            <a:ext cx="288032" cy="216024"/>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extBox 18"/>
          <p:cNvSpPr txBox="1"/>
          <p:nvPr/>
        </p:nvSpPr>
        <p:spPr>
          <a:xfrm>
            <a:off x="4501025" y="1214668"/>
            <a:ext cx="4515413" cy="923330"/>
          </a:xfrm>
          <a:prstGeom prst="rect">
            <a:avLst/>
          </a:prstGeom>
          <a:noFill/>
          <a:ln>
            <a:solidFill>
              <a:srgbClr val="FF0000"/>
            </a:solidFill>
          </a:ln>
        </p:spPr>
        <p:txBody>
          <a:bodyPr wrap="square" rtlCol="0">
            <a:spAutoFit/>
          </a:bodyPr>
          <a:lstStyle/>
          <a:p>
            <a:r>
              <a:rPr lang="en-GB" dirty="0"/>
              <a:t>Student  is interested in pupils’ perceptions of citizenship education in the school </a:t>
            </a:r>
            <a:r>
              <a:rPr lang="en-GB" i="1" dirty="0"/>
              <a:t>(case study)</a:t>
            </a:r>
          </a:p>
        </p:txBody>
      </p:sp>
      <p:sp>
        <p:nvSpPr>
          <p:cNvPr id="20" name="5-Point Star 19"/>
          <p:cNvSpPr/>
          <p:nvPr/>
        </p:nvSpPr>
        <p:spPr>
          <a:xfrm>
            <a:off x="1805933" y="4944491"/>
            <a:ext cx="288032" cy="216024"/>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Text Placeholder 3">
            <a:extLst>
              <a:ext uri="{FF2B5EF4-FFF2-40B4-BE49-F238E27FC236}">
                <a16:creationId xmlns:a16="http://schemas.microsoft.com/office/drawing/2014/main" id="{E8AD227B-E910-486D-8BCF-0BE4C20AEF94}"/>
              </a:ext>
            </a:extLst>
          </p:cNvPr>
          <p:cNvSpPr txBox="1">
            <a:spLocks/>
          </p:cNvSpPr>
          <p:nvPr/>
        </p:nvSpPr>
        <p:spPr bwMode="auto">
          <a:xfrm>
            <a:off x="467544" y="712655"/>
            <a:ext cx="8445102"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r>
              <a:rPr lang="en-GB" altLang="en-US" sz="1800" b="1" dirty="0">
                <a:latin typeface="Tahoma" panose="020B0604030504040204" pitchFamily="34" charset="0"/>
                <a:ea typeface="Tahoma" panose="020B0604030504040204" pitchFamily="34" charset="0"/>
                <a:cs typeface="Tahoma" panose="020B0604030504040204" pitchFamily="34" charset="0"/>
              </a:rPr>
              <a:t>4. Planning a small scale classroom-based enquiry using Case Study</a:t>
            </a:r>
          </a:p>
          <a:p>
            <a:pPr>
              <a:lnSpc>
                <a:spcPct val="150000"/>
              </a:lnSpc>
            </a:pPr>
            <a:endParaRPr lang="en-US" sz="2700" dirty="0"/>
          </a:p>
          <a:p>
            <a:endParaRPr lang="en-US" sz="27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75417110"/>
      </p:ext>
    </p:extLst>
  </p:cSld>
  <p:clrMapOvr>
    <a:masterClrMapping/>
  </p:clrMapOvr>
  <mc:AlternateContent xmlns:mc="http://schemas.openxmlformats.org/markup-compatibility/2006" xmlns:p14="http://schemas.microsoft.com/office/powerpoint/2010/main">
    <mc:Choice Requires="p14">
      <p:transition p14:dur="10" advClick="0" advTm="29489">
        <p:fade/>
      </p:transition>
    </mc:Choice>
    <mc:Fallback xmlns="">
      <p:transition advClick="0" advTm="29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550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r>
              <a:rPr lang="en-GB" dirty="0"/>
              <a:t>Russian Doll principle</a:t>
            </a:r>
          </a:p>
        </p:txBody>
      </p:sp>
      <p:pic>
        <p:nvPicPr>
          <p:cNvPr id="4" name="Picture 3"/>
          <p:cNvPicPr>
            <a:picLocks noChangeAspect="1"/>
          </p:cNvPicPr>
          <p:nvPr/>
        </p:nvPicPr>
        <p:blipFill>
          <a:blip r:embed="rId4"/>
          <a:stretch>
            <a:fillRect/>
          </a:stretch>
        </p:blipFill>
        <p:spPr>
          <a:xfrm>
            <a:off x="908748" y="692696"/>
            <a:ext cx="4017339" cy="2808312"/>
          </a:xfrm>
          <a:prstGeom prst="rect">
            <a:avLst/>
          </a:prstGeom>
        </p:spPr>
      </p:pic>
      <p:sp>
        <p:nvSpPr>
          <p:cNvPr id="7" name="AutoShape 2" descr="Image result for goldilocks and three bears original book cover"/>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5"/>
          <a:stretch>
            <a:fillRect/>
          </a:stretch>
        </p:blipFill>
        <p:spPr>
          <a:xfrm>
            <a:off x="5940152" y="692696"/>
            <a:ext cx="2525638" cy="3843966"/>
          </a:xfrm>
          <a:prstGeom prst="rect">
            <a:avLst/>
          </a:prstGeom>
        </p:spPr>
      </p:pic>
      <p:sp>
        <p:nvSpPr>
          <p:cNvPr id="9" name="TextBox 8"/>
          <p:cNvSpPr txBox="1"/>
          <p:nvPr/>
        </p:nvSpPr>
        <p:spPr>
          <a:xfrm>
            <a:off x="899591" y="3880137"/>
            <a:ext cx="3882479" cy="646331"/>
          </a:xfrm>
          <a:prstGeom prst="rect">
            <a:avLst/>
          </a:prstGeom>
          <a:noFill/>
        </p:spPr>
        <p:txBody>
          <a:bodyPr wrap="square" rtlCol="0">
            <a:spAutoFit/>
          </a:bodyPr>
          <a:lstStyle/>
          <a:p>
            <a:pPr algn="r"/>
            <a:r>
              <a:rPr lang="en-GB" dirty="0"/>
              <a:t>Russian Doll Principle – refining the research question  </a:t>
            </a:r>
          </a:p>
        </p:txBody>
      </p:sp>
      <p:sp>
        <p:nvSpPr>
          <p:cNvPr id="10" name="TextBox 9"/>
          <p:cNvSpPr txBox="1"/>
          <p:nvPr/>
        </p:nvSpPr>
        <p:spPr>
          <a:xfrm>
            <a:off x="6012160" y="4785155"/>
            <a:ext cx="1732269" cy="369332"/>
          </a:xfrm>
          <a:prstGeom prst="rect">
            <a:avLst/>
          </a:prstGeom>
          <a:noFill/>
        </p:spPr>
        <p:txBody>
          <a:bodyPr wrap="none" rtlCol="0">
            <a:spAutoFit/>
          </a:bodyPr>
          <a:lstStyle/>
          <a:p>
            <a:r>
              <a:rPr lang="en-GB" dirty="0"/>
              <a:t>Goldilocks Test</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4299509"/>
      </p:ext>
    </p:extLst>
  </p:cSld>
  <p:clrMapOvr>
    <a:masterClrMapping/>
  </p:clrMapOvr>
  <mc:AlternateContent xmlns:mc="http://schemas.openxmlformats.org/markup-compatibility/2006" xmlns:p14="http://schemas.microsoft.com/office/powerpoint/2010/main">
    <mc:Choice Requires="p14">
      <p:transition p14:dur="10" advClick="0" advTm="36997">
        <p:fade/>
      </p:transition>
    </mc:Choice>
    <mc:Fallback xmlns="">
      <p:transition advClick="0" advTm="36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p:cNvSpPr>
            <a:spLocks noGrp="1"/>
          </p:cNvSpPr>
          <p:nvPr>
            <p:ph type="body" sz="quarter" idx="10"/>
          </p:nvPr>
        </p:nvSpPr>
        <p:spPr>
          <a:xfrm>
            <a:off x="395537" y="692696"/>
            <a:ext cx="8352928" cy="634666"/>
          </a:xfrm>
        </p:spPr>
        <p:txBody>
          <a:bodyPr/>
          <a:lstStyle/>
          <a:p>
            <a:pPr>
              <a:lnSpc>
                <a:spcPct val="100000"/>
              </a:lnSpc>
              <a:spcBef>
                <a:spcPct val="0"/>
              </a:spcBef>
            </a:pPr>
            <a:endParaRPr lang="en-GB" alt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3" name="Text Placeholder 3"/>
          <p:cNvSpPr txBox="1">
            <a:spLocks/>
          </p:cNvSpPr>
          <p:nvPr/>
        </p:nvSpPr>
        <p:spPr bwMode="auto">
          <a:xfrm>
            <a:off x="64656" y="0"/>
            <a:ext cx="6710431"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sz="1200" dirty="0"/>
              <a:t>The Classroom Based Enquiry (CBE) Assignment</a:t>
            </a: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2700" dirty="0"/>
          </a:p>
        </p:txBody>
      </p:sp>
      <p:sp>
        <p:nvSpPr>
          <p:cNvPr id="3" name="Rectangle 2">
            <a:extLst>
              <a:ext uri="{FF2B5EF4-FFF2-40B4-BE49-F238E27FC236}">
                <a16:creationId xmlns:a16="http://schemas.microsoft.com/office/drawing/2014/main" id="{A28D61A9-FC48-4ED4-BBAA-89992FD514B2}"/>
              </a:ext>
            </a:extLst>
          </p:cNvPr>
          <p:cNvSpPr/>
          <p:nvPr/>
        </p:nvSpPr>
        <p:spPr>
          <a:xfrm>
            <a:off x="2462677" y="4725144"/>
            <a:ext cx="4032448" cy="2160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1" name="Text Placeholder 3">
            <a:extLst>
              <a:ext uri="{FF2B5EF4-FFF2-40B4-BE49-F238E27FC236}">
                <a16:creationId xmlns:a16="http://schemas.microsoft.com/office/drawing/2014/main" id="{E8AD227B-E910-486D-8BCF-0BE4C20AEF94}"/>
              </a:ext>
            </a:extLst>
          </p:cNvPr>
          <p:cNvSpPr txBox="1">
            <a:spLocks/>
          </p:cNvSpPr>
          <p:nvPr/>
        </p:nvSpPr>
        <p:spPr bwMode="auto">
          <a:xfrm>
            <a:off x="467544" y="712655"/>
            <a:ext cx="8445102"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r>
              <a:rPr lang="en-GB" altLang="en-US" sz="1800" b="1" dirty="0">
                <a:latin typeface="Tahoma" panose="020B0604030504040204" pitchFamily="34" charset="0"/>
                <a:ea typeface="Tahoma" panose="020B0604030504040204" pitchFamily="34" charset="0"/>
                <a:cs typeface="Tahoma" panose="020B0604030504040204" pitchFamily="34" charset="0"/>
              </a:rPr>
              <a:t>4. Planning a small scale classroom-based enquiry using Case Study</a:t>
            </a:r>
          </a:p>
          <a:p>
            <a:pPr>
              <a:lnSpc>
                <a:spcPct val="150000"/>
              </a:lnSpc>
            </a:pPr>
            <a:endParaRPr lang="en-US" sz="2700" dirty="0"/>
          </a:p>
          <a:p>
            <a:endParaRPr lang="en-US" sz="2700" dirty="0"/>
          </a:p>
        </p:txBody>
      </p:sp>
      <p:sp>
        <p:nvSpPr>
          <p:cNvPr id="4" name="Rectangle 3">
            <a:extLst>
              <a:ext uri="{FF2B5EF4-FFF2-40B4-BE49-F238E27FC236}">
                <a16:creationId xmlns:a16="http://schemas.microsoft.com/office/drawing/2014/main" id="{3F78464F-FF70-4600-97A3-2DB3617F8986}"/>
              </a:ext>
            </a:extLst>
          </p:cNvPr>
          <p:cNvSpPr/>
          <p:nvPr/>
        </p:nvSpPr>
        <p:spPr>
          <a:xfrm>
            <a:off x="450037" y="2276872"/>
            <a:ext cx="7920881" cy="2971711"/>
          </a:xfrm>
          <a:prstGeom prst="rect">
            <a:avLst/>
          </a:prstGeom>
        </p:spPr>
        <p:txBody>
          <a:bodyPr wrap="square">
            <a:spAutoFit/>
          </a:bodyPr>
          <a:lstStyle/>
          <a:p>
            <a:pPr>
              <a:lnSpc>
                <a:spcPts val="1600"/>
              </a:lnSpc>
              <a:spcBef>
                <a:spcPts val="1200"/>
              </a:spcBef>
              <a:spcAft>
                <a:spcPts val="1200"/>
              </a:spcAft>
            </a:pPr>
            <a:r>
              <a:rPr lang="en-US" dirty="0">
                <a:latin typeface="Tahoma" panose="020B0604030504040204" pitchFamily="34" charset="0"/>
                <a:ea typeface="Calibri" panose="020F0502020204030204" pitchFamily="34" charset="0"/>
                <a:cs typeface="Times New Roman" panose="02020603050405020304" pitchFamily="18" charset="0"/>
              </a:rPr>
              <a:t>1. A small scale investigation into year 7 pupils’ perceptions of the vertical tutoring approach in their new school. This case study focused on four year 7 pupils who were part of a vertical tutor group of 22 pupils (Year 7 to Year11). The main methods used were observation, questionnaire and interviews.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ts val="1600"/>
              </a:lnSpc>
              <a:spcBef>
                <a:spcPts val="1200"/>
              </a:spcBef>
              <a:spcAft>
                <a:spcPts val="1200"/>
              </a:spcAft>
            </a:pPr>
            <a:r>
              <a:rPr lang="en-US" dirty="0">
                <a:latin typeface="Tahoma" panose="020B0604030504040204" pitchFamily="34" charset="0"/>
                <a:ea typeface="Calibri" panose="020F0502020204030204" pitchFamily="34" charset="0"/>
                <a:cs typeface="Times New Roman" panose="02020603050405020304" pitchFamily="18" charset="0"/>
              </a:rPr>
              <a:t>2. A case study of Year 11 students’ attitudes to the content and teaching approaches use in Year 11 PSHE lessons. This case study explored how three different students experienced the PSHE curriculum in their school.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ts val="1600"/>
              </a:lnSpc>
              <a:spcBef>
                <a:spcPts val="1200"/>
              </a:spcBef>
              <a:spcAft>
                <a:spcPts val="1200"/>
              </a:spcAft>
            </a:pPr>
            <a:r>
              <a:rPr lang="en-US" dirty="0">
                <a:latin typeface="Tahoma" panose="020B0604030504040204" pitchFamily="34" charset="0"/>
                <a:ea typeface="Calibri" panose="020F0502020204030204" pitchFamily="34" charset="0"/>
                <a:cs typeface="Times New Roman" panose="02020603050405020304" pitchFamily="18" charset="0"/>
              </a:rPr>
              <a:t>3. A case study of 9C’s perceptions of migration in the UK. This case study used data collection methods of a questionnaire (24 pupils) followed by semi-structured interviews (3) with photo-elicitation.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60722696"/>
      </p:ext>
    </p:extLst>
  </p:cSld>
  <p:clrMapOvr>
    <a:masterClrMapping/>
  </p:clrMapOvr>
  <mc:AlternateContent xmlns:mc="http://schemas.openxmlformats.org/markup-compatibility/2006" xmlns:p14="http://schemas.microsoft.com/office/powerpoint/2010/main">
    <mc:Choice Requires="p14">
      <p:transition p14:dur="10" advClick="0" advTm="49152">
        <p:fade/>
      </p:transition>
    </mc:Choice>
    <mc:Fallback xmlns="">
      <p:transition advClick="0" advTm="491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srcRect l="6460"/>
          <a:stretch/>
        </p:blipFill>
        <p:spPr>
          <a:xfrm>
            <a:off x="0" y="951702"/>
            <a:ext cx="3913463" cy="5906298"/>
          </a:xfrm>
          <a:prstGeom prst="rect">
            <a:avLst/>
          </a:prstGeom>
        </p:spPr>
      </p:pic>
      <p:sp>
        <p:nvSpPr>
          <p:cNvPr id="8" name="Text Placeholder 4"/>
          <p:cNvSpPr>
            <a:spLocks noGrp="1"/>
          </p:cNvSpPr>
          <p:nvPr>
            <p:ph type="body" sz="quarter" idx="10"/>
          </p:nvPr>
        </p:nvSpPr>
        <p:spPr>
          <a:xfrm>
            <a:off x="395537" y="692696"/>
            <a:ext cx="8352928" cy="634666"/>
          </a:xfrm>
        </p:spPr>
        <p:txBody>
          <a:bodyPr/>
          <a:lstStyle/>
          <a:p>
            <a:pPr>
              <a:spcBef>
                <a:spcPct val="0"/>
              </a:spcBef>
            </a:pPr>
            <a:r>
              <a:rPr lang="en-GB" altLang="en-US" sz="1800" b="1" dirty="0">
                <a:latin typeface="Tahoma" panose="020B0604030504040204" pitchFamily="34" charset="0"/>
                <a:ea typeface="Tahoma" panose="020B0604030504040204" pitchFamily="34" charset="0"/>
                <a:cs typeface="Tahoma" panose="020B0604030504040204" pitchFamily="34" charset="0"/>
              </a:rPr>
              <a:t>5. What is expected at the proposal stage?</a:t>
            </a:r>
          </a:p>
        </p:txBody>
      </p:sp>
      <p:sp>
        <p:nvSpPr>
          <p:cNvPr id="19" name="TextBox 18"/>
          <p:cNvSpPr txBox="1">
            <a:spLocks noChangeArrowheads="1"/>
          </p:cNvSpPr>
          <p:nvPr/>
        </p:nvSpPr>
        <p:spPr bwMode="auto">
          <a:xfrm>
            <a:off x="3707904" y="1196752"/>
            <a:ext cx="5436096" cy="5863144"/>
          </a:xfrm>
          <a:prstGeom prst="rect">
            <a:avLst/>
          </a:prstGeom>
          <a:solidFill>
            <a:schemeClr val="bg1"/>
          </a:solidFill>
          <a:ln w="9525">
            <a:solidFill>
              <a:schemeClr val="accent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GB" altLang="en-US" sz="1100" b="1" dirty="0">
                <a:latin typeface="Arial" panose="020B0604020202020204" pitchFamily="34" charset="0"/>
                <a:cs typeface="Times New Roman" panose="02020603050405020304" pitchFamily="18" charset="0"/>
              </a:rPr>
              <a:t>Example of part of an annotated bibliography </a:t>
            </a:r>
            <a:r>
              <a:rPr lang="en-GB" altLang="en-US" sz="1200" dirty="0">
                <a:solidFill>
                  <a:srgbClr val="000000"/>
                </a:solidFill>
                <a:cs typeface="Times New Roman" panose="02020603050405020304" pitchFamily="18" charset="0"/>
              </a:rPr>
              <a:t>(500-750 words) </a:t>
            </a:r>
            <a:endParaRPr lang="en-GB" altLang="en-US" sz="1200" dirty="0">
              <a:latin typeface="Comic Sans MS" panose="030F0702030302020204" pitchFamily="66" charset="0"/>
              <a:cs typeface="Times New Roman" panose="02020603050405020304" pitchFamily="18" charset="0"/>
            </a:endParaRPr>
          </a:p>
          <a:p>
            <a:pPr>
              <a:spcBef>
                <a:spcPct val="0"/>
              </a:spcBef>
              <a:buFontTx/>
              <a:buNone/>
            </a:pPr>
            <a:r>
              <a:rPr lang="en-GB" altLang="en-US" sz="1100" dirty="0">
                <a:latin typeface="Arial" panose="020B0604020202020204" pitchFamily="34" charset="0"/>
                <a:cs typeface="Times New Roman" panose="02020603050405020304" pitchFamily="18" charset="0"/>
              </a:rPr>
              <a:t> </a:t>
            </a:r>
            <a:endParaRPr lang="en-GB" altLang="en-US" sz="1100" dirty="0">
              <a:latin typeface="Comic Sans MS" panose="030F0702030302020204" pitchFamily="66" charset="0"/>
              <a:cs typeface="Times New Roman" panose="02020603050405020304" pitchFamily="18" charset="0"/>
            </a:endParaRPr>
          </a:p>
          <a:p>
            <a:pPr>
              <a:spcBef>
                <a:spcPct val="0"/>
              </a:spcBef>
              <a:buFontTx/>
              <a:buNone/>
            </a:pPr>
            <a:r>
              <a:rPr lang="en-GB" altLang="en-US" sz="1100" b="1" dirty="0">
                <a:latin typeface="Arial" panose="020B0604020202020204" pitchFamily="34" charset="0"/>
                <a:cs typeface="Times New Roman" panose="02020603050405020304" pitchFamily="18" charset="0"/>
              </a:rPr>
              <a:t>Bartlett, S. and Leask, M. (2009) Improving your teaching: an introduction to practitioner research, reflective practice and evidence-informed practice. In. Capel, S., Leask, M. and Turner, T. eds. (2009) </a:t>
            </a:r>
            <a:r>
              <a:rPr lang="en-GB" altLang="en-US" sz="1100" b="1" i="1" dirty="0">
                <a:latin typeface="Arial" panose="020B0604020202020204" pitchFamily="34" charset="0"/>
                <a:cs typeface="Times New Roman" panose="02020603050405020304" pitchFamily="18" charset="0"/>
              </a:rPr>
              <a:t>Learning to Teach in the Secondary School A companion to school experience </a:t>
            </a:r>
            <a:r>
              <a:rPr lang="en-GB" altLang="en-US" sz="1100" b="1" dirty="0">
                <a:latin typeface="Arial" panose="020B0604020202020204" pitchFamily="34" charset="0"/>
                <a:cs typeface="Times New Roman" panose="02020603050405020304" pitchFamily="18" charset="0"/>
              </a:rPr>
              <a:t>5</a:t>
            </a:r>
            <a:r>
              <a:rPr lang="en-GB" altLang="en-US" sz="1100" b="1" baseline="30000" dirty="0">
                <a:latin typeface="Arial" panose="020B0604020202020204" pitchFamily="34" charset="0"/>
                <a:cs typeface="Times New Roman" panose="02020603050405020304" pitchFamily="18" charset="0"/>
              </a:rPr>
              <a:t>th</a:t>
            </a:r>
            <a:r>
              <a:rPr lang="en-GB" altLang="en-US" sz="1100" b="1" dirty="0">
                <a:latin typeface="Arial" panose="020B0604020202020204" pitchFamily="34" charset="0"/>
                <a:cs typeface="Times New Roman" panose="02020603050405020304" pitchFamily="18" charset="0"/>
              </a:rPr>
              <a:t> ed. London: Routledge,  pp. 300-309.</a:t>
            </a:r>
            <a:endParaRPr lang="en-GB" altLang="en-US" sz="1100" b="1" dirty="0">
              <a:latin typeface="Comic Sans MS" panose="030F0702030302020204" pitchFamily="66" charset="0"/>
              <a:cs typeface="Times New Roman" panose="02020603050405020304" pitchFamily="18" charset="0"/>
            </a:endParaRPr>
          </a:p>
          <a:p>
            <a:pPr>
              <a:spcBef>
                <a:spcPct val="0"/>
              </a:spcBef>
              <a:buFontTx/>
              <a:buNone/>
            </a:pPr>
            <a:r>
              <a:rPr lang="en-GB" altLang="en-US" sz="1100" dirty="0">
                <a:latin typeface="Arial" panose="020B0604020202020204" pitchFamily="34" charset="0"/>
                <a:cs typeface="Times New Roman" panose="02020603050405020304" pitchFamily="18" charset="0"/>
              </a:rPr>
              <a:t> The authors stress the phrase ‘evidence-informed’ practice which moves the teacher beyond reflective practitioner and encourages their use of research and data to critically reflect on their teaching. The chapter helped me to understand why practitioners often use action research. The chapter introduced the range of data collection methods available to teacher researchers and clarified for me the importance of keeping a research diary or reflective journal during the research process as a source of data. The definitions of quantitative and qualitative data (p.306) led me to realise that the latter would be the main source of evidence in my small-scale enquiry. Additionally this chapter provided a useful table on ethical considerations which I adapted into a checklist to support my ethics statement in my proposal. </a:t>
            </a:r>
            <a:endParaRPr lang="en-GB" altLang="en-US" sz="1100" dirty="0">
              <a:latin typeface="Comic Sans MS" panose="030F0702030302020204" pitchFamily="66" charset="0"/>
              <a:cs typeface="Times New Roman" panose="02020603050405020304" pitchFamily="18" charset="0"/>
            </a:endParaRPr>
          </a:p>
          <a:p>
            <a:pPr>
              <a:spcBef>
                <a:spcPct val="0"/>
              </a:spcBef>
              <a:buFontTx/>
              <a:buNone/>
            </a:pPr>
            <a:r>
              <a:rPr lang="en-GB" altLang="en-US" sz="1100" dirty="0">
                <a:latin typeface="Arial" panose="020B0604020202020204" pitchFamily="34" charset="0"/>
                <a:cs typeface="Times New Roman" panose="02020603050405020304" pitchFamily="18" charset="0"/>
              </a:rPr>
              <a:t> </a:t>
            </a:r>
            <a:endParaRPr lang="en-GB" altLang="en-US" sz="1100" dirty="0">
              <a:latin typeface="Comic Sans MS" panose="030F0702030302020204" pitchFamily="66" charset="0"/>
              <a:cs typeface="Times New Roman" panose="02020603050405020304" pitchFamily="18" charset="0"/>
            </a:endParaRPr>
          </a:p>
          <a:p>
            <a:pPr>
              <a:spcBef>
                <a:spcPct val="0"/>
              </a:spcBef>
              <a:buFontTx/>
              <a:buNone/>
            </a:pPr>
            <a:r>
              <a:rPr lang="en-GB" altLang="en-US" sz="1100" b="1" dirty="0">
                <a:latin typeface="Arial" panose="020B0604020202020204" pitchFamily="34" charset="0"/>
                <a:cs typeface="Times New Roman" panose="02020603050405020304" pitchFamily="18" charset="0"/>
              </a:rPr>
              <a:t>Black, P., Harrison, C., Lee. C., Marshall, B. and </a:t>
            </a:r>
            <a:r>
              <a:rPr lang="en-GB" altLang="en-US" sz="1100" b="1" dirty="0" err="1">
                <a:latin typeface="Arial" panose="020B0604020202020204" pitchFamily="34" charset="0"/>
                <a:cs typeface="Times New Roman" panose="02020603050405020304" pitchFamily="18" charset="0"/>
              </a:rPr>
              <a:t>Wiliam</a:t>
            </a:r>
            <a:r>
              <a:rPr lang="en-GB" altLang="en-US" sz="1100" b="1" dirty="0">
                <a:latin typeface="Arial" panose="020B0604020202020204" pitchFamily="34" charset="0"/>
                <a:cs typeface="Times New Roman" panose="02020603050405020304" pitchFamily="18" charset="0"/>
              </a:rPr>
              <a:t>, D. (2002) </a:t>
            </a:r>
            <a:r>
              <a:rPr lang="en-GB" altLang="en-US" sz="1100" b="1" i="1" dirty="0">
                <a:latin typeface="Arial" panose="020B0604020202020204" pitchFamily="34" charset="0"/>
                <a:cs typeface="Times New Roman" panose="02020603050405020304" pitchFamily="18" charset="0"/>
              </a:rPr>
              <a:t>Working inside the Black Box Assessment for Learning in the Classroom</a:t>
            </a:r>
            <a:r>
              <a:rPr lang="en-GB" altLang="en-US" sz="1100" b="1" dirty="0">
                <a:latin typeface="Arial" panose="020B0604020202020204" pitchFamily="34" charset="0"/>
                <a:cs typeface="Times New Roman" panose="02020603050405020304" pitchFamily="18" charset="0"/>
              </a:rPr>
              <a:t> London: </a:t>
            </a:r>
            <a:r>
              <a:rPr lang="en-GB" altLang="en-US" sz="1100" b="1" dirty="0" err="1">
                <a:latin typeface="Arial" panose="020B0604020202020204" pitchFamily="34" charset="0"/>
                <a:cs typeface="Times New Roman" panose="02020603050405020304" pitchFamily="18" charset="0"/>
              </a:rPr>
              <a:t>nferNelson</a:t>
            </a:r>
            <a:endParaRPr lang="en-GB" altLang="en-US" sz="1100" b="1" dirty="0">
              <a:latin typeface="Comic Sans MS" panose="030F0702030302020204" pitchFamily="66" charset="0"/>
              <a:cs typeface="Times New Roman" panose="02020603050405020304" pitchFamily="18" charset="0"/>
            </a:endParaRPr>
          </a:p>
          <a:p>
            <a:pPr>
              <a:spcBef>
                <a:spcPct val="0"/>
              </a:spcBef>
              <a:buFontTx/>
              <a:buNone/>
            </a:pPr>
            <a:r>
              <a:rPr lang="en-GB" altLang="en-US" sz="1100" dirty="0">
                <a:latin typeface="Arial" panose="020B0604020202020204" pitchFamily="34" charset="0"/>
                <a:cs typeface="Times New Roman" panose="02020603050405020304" pitchFamily="18" charset="0"/>
              </a:rPr>
              <a:t> This booklet was written based on research into assessment practices in six secondary schools in two local authorities and followed the Inside the Black Box (1998) publication. I found this booklet very accessible as it was aimed at classroom practitioners and presented strategies to support ‘Assessment for Learning’, for example approaches to questioning. Of particular relevance for my enquiry was the discussion about ‘open’ and ‘closed’ tasks and their relative inclusion in different subjects (p.17). In addition the final section of the booklet reinforced for me the importance of discussion with colleagues during the implementation of new initiatives and changes in practice. This prompted me to discuss my proposed intervention with the class teacher and subject mentor.    </a:t>
            </a:r>
          </a:p>
          <a:p>
            <a:pPr>
              <a:spcBef>
                <a:spcPct val="0"/>
              </a:spcBef>
              <a:buFontTx/>
              <a:buNone/>
            </a:pPr>
            <a:r>
              <a:rPr lang="en-GB" altLang="en-US" sz="1100">
                <a:latin typeface="Arial" panose="020B0604020202020204" pitchFamily="34" charset="0"/>
                <a:cs typeface="Times New Roman" panose="02020603050405020304" pitchFamily="18" charset="0"/>
              </a:rPr>
              <a:t>                                                           </a:t>
            </a:r>
            <a:r>
              <a:rPr lang="en-GB" altLang="en-US" sz="1100">
                <a:latin typeface="Arial" panose="020B0604020202020204" pitchFamily="34" charset="0"/>
              </a:rPr>
              <a:t>Word </a:t>
            </a:r>
            <a:r>
              <a:rPr lang="en-GB" altLang="en-US" sz="1100" dirty="0">
                <a:latin typeface="Arial" panose="020B0604020202020204" pitchFamily="34" charset="0"/>
              </a:rPr>
              <a:t>count 243 words (excluding titles)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14453398"/>
      </p:ext>
    </p:extLst>
  </p:cSld>
  <p:clrMapOvr>
    <a:masterClrMapping/>
  </p:clrMapOvr>
  <mc:AlternateContent xmlns:mc="http://schemas.openxmlformats.org/markup-compatibility/2006" xmlns:p14="http://schemas.microsoft.com/office/powerpoint/2010/main">
    <mc:Choice Requires="p14">
      <p:transition p14:dur="10" advClick="0" advTm="43550">
        <p:fade/>
      </p:transition>
    </mc:Choice>
    <mc:Fallback xmlns="">
      <p:transition advClick="0" advTm="43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23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a:spLocks noChangeArrowheads="1"/>
          </p:cNvSpPr>
          <p:nvPr/>
        </p:nvSpPr>
        <p:spPr bwMode="auto">
          <a:xfrm>
            <a:off x="3676865" y="1665736"/>
            <a:ext cx="5332053" cy="3841052"/>
          </a:xfrm>
          <a:prstGeom prst="rect">
            <a:avLst/>
          </a:prstGeom>
          <a:solidFill>
            <a:schemeClr val="bg1"/>
          </a:solidFill>
          <a:ln w="9525">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nSpc>
                <a:spcPct val="80000"/>
              </a:lnSpc>
              <a:buClr>
                <a:schemeClr val="tx1"/>
              </a:buClr>
              <a:buFontTx/>
              <a:buChar char="•"/>
              <a:defRPr/>
            </a:pPr>
            <a:r>
              <a:rPr lang="en-GB" sz="1050" dirty="0">
                <a:latin typeface="Tahoma" panose="020B0604030504040204" pitchFamily="34" charset="0"/>
                <a:ea typeface="Tahoma" panose="020B0604030504040204" pitchFamily="34" charset="0"/>
                <a:cs typeface="Tahoma" panose="020B0604030504040204" pitchFamily="34" charset="0"/>
              </a:rPr>
              <a:t>All work must be undertaken within an explicit code of ethics, as specified in BERA (2018) guidelines</a:t>
            </a:r>
          </a:p>
          <a:p>
            <a:pPr marL="342900" lvl="1" indent="0">
              <a:lnSpc>
                <a:spcPct val="80000"/>
              </a:lnSpc>
              <a:buClr>
                <a:schemeClr val="tx1"/>
              </a:buClr>
              <a:buNone/>
              <a:defRPr/>
            </a:pPr>
            <a:endParaRPr lang="en-GB" sz="1050" dirty="0">
              <a:latin typeface="Tahoma" panose="020B0604030504040204" pitchFamily="34" charset="0"/>
              <a:ea typeface="Tahoma" panose="020B0604030504040204" pitchFamily="34" charset="0"/>
              <a:cs typeface="Tahoma" panose="020B0604030504040204" pitchFamily="34" charset="0"/>
            </a:endParaRPr>
          </a:p>
          <a:p>
            <a:pPr lvl="1">
              <a:lnSpc>
                <a:spcPct val="80000"/>
              </a:lnSpc>
              <a:buClr>
                <a:schemeClr val="tx1"/>
              </a:buClr>
              <a:buFontTx/>
              <a:buChar char="•"/>
              <a:defRPr/>
            </a:pPr>
            <a:r>
              <a:rPr lang="en-GB" sz="1050" dirty="0">
                <a:latin typeface="Tahoma" panose="020B0604030504040204" pitchFamily="34" charset="0"/>
                <a:ea typeface="Tahoma" panose="020B0604030504040204" pitchFamily="34" charset="0"/>
                <a:cs typeface="Tahoma" panose="020B0604030504040204" pitchFamily="34" charset="0"/>
              </a:rPr>
              <a:t>In undertaking action research, the primacy of your professional responsibilities as a teacher must always be respected</a:t>
            </a:r>
          </a:p>
          <a:p>
            <a:pPr marL="342900" lvl="1" indent="0">
              <a:lnSpc>
                <a:spcPct val="80000"/>
              </a:lnSpc>
              <a:buClr>
                <a:schemeClr val="tx1"/>
              </a:buClr>
              <a:buNone/>
              <a:defRPr/>
            </a:pPr>
            <a:endParaRPr lang="en-GB" sz="1050" dirty="0">
              <a:latin typeface="Tahoma" panose="020B0604030504040204" pitchFamily="34" charset="0"/>
              <a:ea typeface="Tahoma" panose="020B0604030504040204" pitchFamily="34" charset="0"/>
              <a:cs typeface="Tahoma" panose="020B0604030504040204" pitchFamily="34" charset="0"/>
            </a:endParaRPr>
          </a:p>
          <a:p>
            <a:pPr lvl="1">
              <a:buClr>
                <a:schemeClr val="tx1"/>
              </a:buClr>
              <a:buFontTx/>
              <a:buChar char="•"/>
              <a:defRPr/>
            </a:pPr>
            <a:r>
              <a:rPr lang="en-GB" sz="1050" dirty="0">
                <a:latin typeface="Tahoma" panose="020B0604030504040204" pitchFamily="34" charset="0"/>
                <a:ea typeface="Tahoma" panose="020B0604030504040204" pitchFamily="34" charset="0"/>
                <a:cs typeface="Tahoma" panose="020B0604030504040204" pitchFamily="34" charset="0"/>
              </a:rPr>
              <a:t>It is helpful to share elements of your project and process with pupils and colleagues to promote shared ownership of the improvement of learning </a:t>
            </a:r>
          </a:p>
          <a:p>
            <a:pPr marL="342900" lvl="1" indent="0">
              <a:buClr>
                <a:schemeClr val="tx1"/>
              </a:buClr>
              <a:buNone/>
              <a:defRPr/>
            </a:pPr>
            <a:endParaRPr lang="en-GB" sz="1050" dirty="0">
              <a:latin typeface="Tahoma" panose="020B0604030504040204" pitchFamily="34" charset="0"/>
              <a:ea typeface="Tahoma" panose="020B0604030504040204" pitchFamily="34" charset="0"/>
              <a:cs typeface="Tahoma" panose="020B0604030504040204" pitchFamily="34" charset="0"/>
            </a:endParaRPr>
          </a:p>
          <a:p>
            <a:pPr marL="342900" lvl="1" indent="0">
              <a:buClr>
                <a:schemeClr val="tx1"/>
              </a:buClr>
              <a:buNone/>
              <a:defRPr/>
            </a:pPr>
            <a:r>
              <a:rPr lang="en-GB" sz="1050" dirty="0">
                <a:latin typeface="Tahoma" panose="020B0604030504040204" pitchFamily="34" charset="0"/>
                <a:ea typeface="Tahoma" panose="020B0604030504040204" pitchFamily="34" charset="0"/>
                <a:cs typeface="Tahoma" panose="020B0604030504040204" pitchFamily="34" charset="0"/>
              </a:rPr>
              <a:t>“It is normally expected that participants’ voluntary informed consent to be involved in a study will be obtained at the start of the study…”(BERA, 2018, p.9)</a:t>
            </a:r>
          </a:p>
          <a:p>
            <a:pPr marL="342900" lvl="1" indent="0">
              <a:buClr>
                <a:schemeClr val="tx1"/>
              </a:buClr>
              <a:buNone/>
              <a:defRPr/>
            </a:pPr>
            <a:endParaRPr lang="en-GB" sz="1050" dirty="0">
              <a:latin typeface="Tahoma" panose="020B0604030504040204" pitchFamily="34" charset="0"/>
              <a:ea typeface="Tahoma" panose="020B0604030504040204" pitchFamily="34" charset="0"/>
              <a:cs typeface="Tahoma" panose="020B0604030504040204" pitchFamily="34" charset="0"/>
            </a:endParaRPr>
          </a:p>
          <a:p>
            <a:pPr lvl="1" eaLnBrk="1" hangingPunct="1">
              <a:buClr>
                <a:schemeClr val="tx1"/>
              </a:buClr>
              <a:buFontTx/>
              <a:buChar char="•"/>
              <a:defRPr/>
            </a:pPr>
            <a:r>
              <a:rPr lang="en-GB" sz="1050" dirty="0">
                <a:latin typeface="Tahoma" panose="020B0604030504040204" pitchFamily="34" charset="0"/>
                <a:ea typeface="Tahoma" panose="020B0604030504040204" pitchFamily="34" charset="0"/>
                <a:cs typeface="Tahoma" panose="020B0604030504040204" pitchFamily="34" charset="0"/>
              </a:rPr>
              <a:t>Any participant has the right to withdraw from providing additional time or information to your enquiry, beyond what is part of their normal relationship to you as a teacher, and they need to be informed of this at the outset</a:t>
            </a:r>
          </a:p>
          <a:p>
            <a:pPr marL="342900" lvl="1" indent="0">
              <a:buClr>
                <a:schemeClr val="tx1"/>
              </a:buClr>
              <a:buNone/>
              <a:defRPr/>
            </a:pPr>
            <a:endParaRPr lang="en-GB" sz="1050" dirty="0">
              <a:latin typeface="Tahoma" panose="020B0604030504040204" pitchFamily="34" charset="0"/>
              <a:ea typeface="Tahoma" panose="020B0604030504040204" pitchFamily="34" charset="0"/>
              <a:cs typeface="Tahoma" panose="020B0604030504040204" pitchFamily="34" charset="0"/>
            </a:endParaRPr>
          </a:p>
          <a:p>
            <a:pPr lvl="1" eaLnBrk="1" hangingPunct="1">
              <a:buClr>
                <a:schemeClr val="tx1"/>
              </a:buClr>
              <a:buFontTx/>
              <a:buChar char="•"/>
              <a:defRPr/>
            </a:pPr>
            <a:r>
              <a:rPr lang="en-GB" sz="1050" dirty="0">
                <a:latin typeface="Tahoma" panose="020B0604030504040204" pitchFamily="34" charset="0"/>
                <a:ea typeface="Tahoma" panose="020B0604030504040204" pitchFamily="34" charset="0"/>
                <a:cs typeface="Tahoma" panose="020B0604030504040204" pitchFamily="34" charset="0"/>
              </a:rPr>
              <a:t>You must endeavour to protect participants from educational, physical and </a:t>
            </a:r>
            <a:r>
              <a:rPr lang="en-GB" sz="1050" i="1" dirty="0">
                <a:latin typeface="Tahoma" panose="020B0604030504040204" pitchFamily="34" charset="0"/>
                <a:ea typeface="Tahoma" panose="020B0604030504040204" pitchFamily="34" charset="0"/>
                <a:cs typeface="Tahoma" panose="020B0604030504040204" pitchFamily="34" charset="0"/>
              </a:rPr>
              <a:t> </a:t>
            </a:r>
            <a:r>
              <a:rPr lang="en-GB" sz="1050" dirty="0">
                <a:latin typeface="Tahoma" panose="020B0604030504040204" pitchFamily="34" charset="0"/>
                <a:ea typeface="Tahoma" panose="020B0604030504040204" pitchFamily="34" charset="0"/>
                <a:cs typeface="Tahoma" panose="020B0604030504040204" pitchFamily="34" charset="0"/>
              </a:rPr>
              <a:t>psychological harm at all points in the research</a:t>
            </a:r>
          </a:p>
          <a:p>
            <a:pPr marL="342900" lvl="1" indent="0">
              <a:buClr>
                <a:schemeClr val="tx1"/>
              </a:buClr>
              <a:buNone/>
              <a:defRPr/>
            </a:pPr>
            <a:endParaRPr lang="en-GB" sz="1050" dirty="0">
              <a:latin typeface="Tahoma" panose="020B0604030504040204" pitchFamily="34" charset="0"/>
              <a:ea typeface="Tahoma" panose="020B0604030504040204" pitchFamily="34" charset="0"/>
              <a:cs typeface="Tahoma" panose="020B0604030504040204" pitchFamily="34" charset="0"/>
            </a:endParaRPr>
          </a:p>
          <a:p>
            <a:pPr lvl="1" eaLnBrk="1" hangingPunct="1">
              <a:buClr>
                <a:schemeClr val="tx1"/>
              </a:buClr>
              <a:buFontTx/>
              <a:buChar char="•"/>
              <a:defRPr/>
            </a:pPr>
            <a:r>
              <a:rPr lang="en-GB" sz="1050" dirty="0">
                <a:latin typeface="Tahoma" panose="020B0604030504040204" pitchFamily="34" charset="0"/>
                <a:ea typeface="Tahoma" panose="020B0604030504040204" pitchFamily="34" charset="0"/>
                <a:cs typeface="Tahoma" panose="020B0604030504040204" pitchFamily="34" charset="0"/>
              </a:rPr>
              <a:t>You are required to ensure confidentiality/anonymity of participant identity and data, beyond that already in the public domain</a:t>
            </a:r>
          </a:p>
        </p:txBody>
      </p:sp>
      <p:pic>
        <p:nvPicPr>
          <p:cNvPr id="2" name="Picture 1">
            <a:hlinkClick r:id="rId4"/>
          </p:cNvPr>
          <p:cNvPicPr>
            <a:picLocks noChangeAspect="1"/>
          </p:cNvPicPr>
          <p:nvPr/>
        </p:nvPicPr>
        <p:blipFill rotWithShape="1">
          <a:blip r:embed="rId5"/>
          <a:srcRect l="32009" t="8120" r="33103"/>
          <a:stretch/>
        </p:blipFill>
        <p:spPr>
          <a:xfrm>
            <a:off x="514001" y="1665736"/>
            <a:ext cx="2872796" cy="4098102"/>
          </a:xfrm>
          <a:prstGeom prst="rect">
            <a:avLst/>
          </a:prstGeom>
        </p:spPr>
      </p:pic>
      <p:sp>
        <p:nvSpPr>
          <p:cNvPr id="3" name="TextBox 2"/>
          <p:cNvSpPr txBox="1"/>
          <p:nvPr/>
        </p:nvSpPr>
        <p:spPr>
          <a:xfrm>
            <a:off x="3676865" y="5763838"/>
            <a:ext cx="5116050" cy="646331"/>
          </a:xfrm>
          <a:prstGeom prst="rect">
            <a:avLst/>
          </a:prstGeom>
          <a:noFill/>
        </p:spPr>
        <p:txBody>
          <a:bodyPr wrap="square" rtlCol="0">
            <a:spAutoFit/>
          </a:bodyPr>
          <a:lstStyle/>
          <a:p>
            <a:r>
              <a:rPr lang="en-GB" dirty="0"/>
              <a:t>NB One of the inclusions in the annotated bibliography should be BERA (2018) </a:t>
            </a:r>
          </a:p>
        </p:txBody>
      </p:sp>
      <p:sp>
        <p:nvSpPr>
          <p:cNvPr id="7" name="Text Placeholder 4">
            <a:extLst>
              <a:ext uri="{FF2B5EF4-FFF2-40B4-BE49-F238E27FC236}">
                <a16:creationId xmlns:a16="http://schemas.microsoft.com/office/drawing/2014/main" id="{1CE80B5B-32E4-4930-A921-04D564B5823D}"/>
              </a:ext>
            </a:extLst>
          </p:cNvPr>
          <p:cNvSpPr txBox="1">
            <a:spLocks/>
          </p:cNvSpPr>
          <p:nvPr/>
        </p:nvSpPr>
        <p:spPr>
          <a:xfrm>
            <a:off x="395536" y="716546"/>
            <a:ext cx="8352928" cy="634666"/>
          </a:xfrm>
          <a:prstGeom prst="rect">
            <a:avLst/>
          </a:prstGeom>
        </p:spPr>
        <p:txBody>
          <a:bodyPr lIns="0" tIns="0" rIns="0" bIns="0"/>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spcBef>
                <a:spcPct val="0"/>
              </a:spcBef>
            </a:pPr>
            <a:r>
              <a:rPr lang="en-GB" altLang="en-US" sz="1800" b="1" dirty="0">
                <a:latin typeface="Tahoma" panose="020B0604030504040204" pitchFamily="34" charset="0"/>
                <a:ea typeface="Tahoma" panose="020B0604030504040204" pitchFamily="34" charset="0"/>
                <a:cs typeface="Tahoma" panose="020B0604030504040204" pitchFamily="34" charset="0"/>
              </a:rPr>
              <a:t>5. What is expected at the proposal stage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19904415"/>
      </p:ext>
    </p:extLst>
  </p:cSld>
  <p:clrMapOvr>
    <a:masterClrMapping/>
  </p:clrMapOvr>
  <mc:AlternateContent xmlns:mc="http://schemas.openxmlformats.org/markup-compatibility/2006" xmlns:p14="http://schemas.microsoft.com/office/powerpoint/2010/main">
    <mc:Choice Requires="p14">
      <p:transition p14:dur="10" advClick="0" advTm="8288">
        <p:fade/>
      </p:transition>
    </mc:Choice>
    <mc:Fallback xmlns="">
      <p:transition advClick="0" advTm="82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p:cNvPr>
          <p:cNvPicPr>
            <a:picLocks noChangeAspect="1"/>
          </p:cNvPicPr>
          <p:nvPr/>
        </p:nvPicPr>
        <p:blipFill rotWithShape="1">
          <a:blip r:embed="rId5"/>
          <a:srcRect l="32009" t="8120" r="33103"/>
          <a:stretch/>
        </p:blipFill>
        <p:spPr>
          <a:xfrm>
            <a:off x="514001" y="1665736"/>
            <a:ext cx="2872796" cy="4098102"/>
          </a:xfrm>
          <a:prstGeom prst="rect">
            <a:avLst/>
          </a:prstGeom>
        </p:spPr>
      </p:pic>
      <p:sp>
        <p:nvSpPr>
          <p:cNvPr id="3" name="TextBox 2"/>
          <p:cNvSpPr txBox="1"/>
          <p:nvPr/>
        </p:nvSpPr>
        <p:spPr>
          <a:xfrm>
            <a:off x="3676865" y="5763838"/>
            <a:ext cx="5116050" cy="646331"/>
          </a:xfrm>
          <a:prstGeom prst="rect">
            <a:avLst/>
          </a:prstGeom>
          <a:noFill/>
        </p:spPr>
        <p:txBody>
          <a:bodyPr wrap="square" rtlCol="0">
            <a:spAutoFit/>
          </a:bodyPr>
          <a:lstStyle/>
          <a:p>
            <a:r>
              <a:rPr lang="en-GB" dirty="0"/>
              <a:t>NB One of the inclusions in the annotated bibliography should be BERA (2018) </a:t>
            </a:r>
          </a:p>
        </p:txBody>
      </p:sp>
      <p:sp>
        <p:nvSpPr>
          <p:cNvPr id="7" name="Text Placeholder 4">
            <a:extLst>
              <a:ext uri="{FF2B5EF4-FFF2-40B4-BE49-F238E27FC236}">
                <a16:creationId xmlns:a16="http://schemas.microsoft.com/office/drawing/2014/main" id="{1CE80B5B-32E4-4930-A921-04D564B5823D}"/>
              </a:ext>
            </a:extLst>
          </p:cNvPr>
          <p:cNvSpPr txBox="1">
            <a:spLocks/>
          </p:cNvSpPr>
          <p:nvPr/>
        </p:nvSpPr>
        <p:spPr>
          <a:xfrm>
            <a:off x="395536" y="716546"/>
            <a:ext cx="8352928" cy="634666"/>
          </a:xfrm>
          <a:prstGeom prst="rect">
            <a:avLst/>
          </a:prstGeom>
        </p:spPr>
        <p:txBody>
          <a:bodyPr lIns="0" tIns="0" rIns="0" bIns="0"/>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spcBef>
                <a:spcPct val="0"/>
              </a:spcBef>
            </a:pPr>
            <a:r>
              <a:rPr lang="en-GB" altLang="en-US" sz="1800" b="1" dirty="0">
                <a:latin typeface="Tahoma" panose="020B0604030504040204" pitchFamily="34" charset="0"/>
                <a:ea typeface="Tahoma" panose="020B0604030504040204" pitchFamily="34" charset="0"/>
                <a:cs typeface="Tahoma" panose="020B0604030504040204" pitchFamily="34" charset="0"/>
              </a:rPr>
              <a:t>5. What is expected at the proposal stage ?</a:t>
            </a:r>
          </a:p>
        </p:txBody>
      </p:sp>
      <p:pic>
        <p:nvPicPr>
          <p:cNvPr id="4" name="Picture 3">
            <a:extLst>
              <a:ext uri="{FF2B5EF4-FFF2-40B4-BE49-F238E27FC236}">
                <a16:creationId xmlns:a16="http://schemas.microsoft.com/office/drawing/2014/main" id="{A51114AD-6D1F-4742-A431-756A3E6776E7}"/>
              </a:ext>
            </a:extLst>
          </p:cNvPr>
          <p:cNvPicPr>
            <a:picLocks noChangeAspect="1"/>
          </p:cNvPicPr>
          <p:nvPr/>
        </p:nvPicPr>
        <p:blipFill rotWithShape="1">
          <a:blip r:embed="rId6"/>
          <a:srcRect l="35825" t="26739" r="35038"/>
          <a:stretch/>
        </p:blipFill>
        <p:spPr>
          <a:xfrm>
            <a:off x="4420460" y="1695395"/>
            <a:ext cx="2952328" cy="4020912"/>
          </a:xfrm>
          <a:prstGeom prst="rect">
            <a:avLst/>
          </a:prstGeom>
          <a:ln>
            <a:solidFill>
              <a:srgbClr val="FF0000"/>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9967338"/>
      </p:ext>
    </p:extLst>
  </p:cSld>
  <p:clrMapOvr>
    <a:masterClrMapping/>
  </p:clrMapOvr>
  <mc:AlternateContent xmlns:mc="http://schemas.openxmlformats.org/markup-compatibility/2006" xmlns:p14="http://schemas.microsoft.com/office/powerpoint/2010/main">
    <mc:Choice Requires="p14">
      <p:transition p14:dur="10" advClick="0" advTm="14450">
        <p:fade/>
      </p:transition>
    </mc:Choice>
    <mc:Fallback xmlns="">
      <p:transition advClick="0" advTm="14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p:cNvPr>
          <p:cNvPicPr>
            <a:picLocks noChangeAspect="1"/>
          </p:cNvPicPr>
          <p:nvPr/>
        </p:nvPicPr>
        <p:blipFill rotWithShape="1">
          <a:blip r:embed="rId5"/>
          <a:srcRect l="32009" t="8120" r="33103"/>
          <a:stretch/>
        </p:blipFill>
        <p:spPr>
          <a:xfrm>
            <a:off x="514001" y="1665736"/>
            <a:ext cx="2872796" cy="4098102"/>
          </a:xfrm>
          <a:prstGeom prst="rect">
            <a:avLst/>
          </a:prstGeom>
        </p:spPr>
      </p:pic>
      <p:sp>
        <p:nvSpPr>
          <p:cNvPr id="3" name="TextBox 2"/>
          <p:cNvSpPr txBox="1"/>
          <p:nvPr/>
        </p:nvSpPr>
        <p:spPr>
          <a:xfrm>
            <a:off x="3676865" y="5763838"/>
            <a:ext cx="5116050" cy="646331"/>
          </a:xfrm>
          <a:prstGeom prst="rect">
            <a:avLst/>
          </a:prstGeom>
          <a:noFill/>
        </p:spPr>
        <p:txBody>
          <a:bodyPr wrap="square" rtlCol="0">
            <a:spAutoFit/>
          </a:bodyPr>
          <a:lstStyle/>
          <a:p>
            <a:r>
              <a:rPr lang="en-GB" dirty="0"/>
              <a:t>NB One of the inclusions in the annotated bibliography should be BERA (2018) </a:t>
            </a:r>
          </a:p>
        </p:txBody>
      </p:sp>
      <p:sp>
        <p:nvSpPr>
          <p:cNvPr id="7" name="Text Placeholder 4">
            <a:extLst>
              <a:ext uri="{FF2B5EF4-FFF2-40B4-BE49-F238E27FC236}">
                <a16:creationId xmlns:a16="http://schemas.microsoft.com/office/drawing/2014/main" id="{1CE80B5B-32E4-4930-A921-04D564B5823D}"/>
              </a:ext>
            </a:extLst>
          </p:cNvPr>
          <p:cNvSpPr txBox="1">
            <a:spLocks/>
          </p:cNvSpPr>
          <p:nvPr/>
        </p:nvSpPr>
        <p:spPr>
          <a:xfrm>
            <a:off x="395536" y="716546"/>
            <a:ext cx="8352928" cy="634666"/>
          </a:xfrm>
          <a:prstGeom prst="rect">
            <a:avLst/>
          </a:prstGeom>
        </p:spPr>
        <p:txBody>
          <a:bodyPr lIns="0" tIns="0" rIns="0" bIns="0"/>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spcBef>
                <a:spcPct val="0"/>
              </a:spcBef>
            </a:pPr>
            <a:r>
              <a:rPr lang="en-GB" altLang="en-US" sz="1800" b="1" dirty="0">
                <a:latin typeface="Tahoma" panose="020B0604030504040204" pitchFamily="34" charset="0"/>
                <a:ea typeface="Tahoma" panose="020B0604030504040204" pitchFamily="34" charset="0"/>
                <a:cs typeface="Tahoma" panose="020B0604030504040204" pitchFamily="34" charset="0"/>
              </a:rPr>
              <a:t>5. What is expected at the proposal stage ?</a:t>
            </a:r>
          </a:p>
        </p:txBody>
      </p:sp>
      <p:sp>
        <p:nvSpPr>
          <p:cNvPr id="5" name="Rectangle 4">
            <a:extLst>
              <a:ext uri="{FF2B5EF4-FFF2-40B4-BE49-F238E27FC236}">
                <a16:creationId xmlns:a16="http://schemas.microsoft.com/office/drawing/2014/main" id="{C48B000C-93A8-4606-B65D-7CD78FF5D3D3}"/>
              </a:ext>
            </a:extLst>
          </p:cNvPr>
          <p:cNvSpPr/>
          <p:nvPr/>
        </p:nvSpPr>
        <p:spPr>
          <a:xfrm>
            <a:off x="3676865" y="1916832"/>
            <a:ext cx="5195110" cy="3416320"/>
          </a:xfrm>
          <a:prstGeom prst="rect">
            <a:avLst/>
          </a:prstGeom>
        </p:spPr>
        <p:txBody>
          <a:bodyPr wrap="square">
            <a:spAutoFit/>
          </a:bodyPr>
          <a:lstStyle/>
          <a:p>
            <a:r>
              <a:rPr lang="en-GB" dirty="0"/>
              <a:t>‘The Association recognises that the community of educational researchers is multidisciplinary and diverse in its application of research approaches and philosophical positions. Concepts such as ‘data’, ‘reliability’, ‘validity’, ‘credibility’, ‘trustworthiness’, ‘subjectivity’ and ‘objectivity’ may therefore be understood and legitimately applied in different ways. Ethical review processes thus need to be conducted in an open-minded and inclusive manner.’</a:t>
            </a:r>
          </a:p>
          <a:p>
            <a:endParaRPr lang="en-GB" dirty="0"/>
          </a:p>
          <a:p>
            <a:r>
              <a:rPr lang="en-GB" dirty="0"/>
              <a:t>(BERA, 2018, p.3)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13553013"/>
      </p:ext>
    </p:extLst>
  </p:cSld>
  <p:clrMapOvr>
    <a:masterClrMapping/>
  </p:clrMapOvr>
  <mc:AlternateContent xmlns:mc="http://schemas.openxmlformats.org/markup-compatibility/2006" xmlns:p14="http://schemas.microsoft.com/office/powerpoint/2010/main">
    <mc:Choice Requires="p14">
      <p:transition p14:dur="10" advClick="0" advTm="34339">
        <p:fade/>
      </p:transition>
    </mc:Choice>
    <mc:Fallback xmlns="">
      <p:transition advClick="0" advTm="34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a:spLocks noChangeArrowheads="1"/>
          </p:cNvSpPr>
          <p:nvPr/>
        </p:nvSpPr>
        <p:spPr bwMode="auto">
          <a:xfrm>
            <a:off x="395537" y="1287709"/>
            <a:ext cx="6780224" cy="3693319"/>
          </a:xfrm>
          <a:prstGeom prst="rect">
            <a:avLst/>
          </a:prstGeom>
          <a:solidFill>
            <a:schemeClr val="bg1"/>
          </a:solidFill>
          <a:ln w="9525">
            <a:solidFill>
              <a:schemeClr val="accent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GB" altLang="en-US" sz="900" b="1" dirty="0">
                <a:latin typeface="Arial" panose="020B0604020202020204" pitchFamily="34" charset="0"/>
                <a:cs typeface="Times New Roman" panose="02020603050405020304" pitchFamily="18" charset="0"/>
              </a:rPr>
              <a:t>Example of part of an annotated bibliography </a:t>
            </a:r>
            <a:r>
              <a:rPr lang="en-GB" altLang="en-US" sz="900" dirty="0">
                <a:solidFill>
                  <a:srgbClr val="000000"/>
                </a:solidFill>
                <a:cs typeface="Times New Roman" panose="02020603050405020304" pitchFamily="18" charset="0"/>
              </a:rPr>
              <a:t>(500-750 words) </a:t>
            </a:r>
            <a:endParaRPr lang="en-GB" altLang="en-US" sz="900" dirty="0">
              <a:latin typeface="Comic Sans MS" panose="030F0702030302020204" pitchFamily="66" charset="0"/>
              <a:cs typeface="Times New Roman" panose="02020603050405020304" pitchFamily="18" charset="0"/>
            </a:endParaRPr>
          </a:p>
          <a:p>
            <a:pPr>
              <a:spcBef>
                <a:spcPct val="0"/>
              </a:spcBef>
              <a:buFontTx/>
              <a:buNone/>
            </a:pPr>
            <a:r>
              <a:rPr lang="en-GB" altLang="en-US" sz="900" dirty="0">
                <a:latin typeface="Arial" panose="020B0604020202020204" pitchFamily="34" charset="0"/>
                <a:cs typeface="Times New Roman" panose="02020603050405020304" pitchFamily="18" charset="0"/>
              </a:rPr>
              <a:t> </a:t>
            </a:r>
            <a:endParaRPr lang="en-GB" altLang="en-US" sz="900" dirty="0">
              <a:latin typeface="Comic Sans MS" panose="030F0702030302020204" pitchFamily="66" charset="0"/>
              <a:cs typeface="Times New Roman" panose="02020603050405020304" pitchFamily="18" charset="0"/>
            </a:endParaRPr>
          </a:p>
          <a:p>
            <a:pPr>
              <a:spcBef>
                <a:spcPct val="0"/>
              </a:spcBef>
              <a:buFontTx/>
              <a:buNone/>
            </a:pPr>
            <a:r>
              <a:rPr lang="en-GB" altLang="en-US" sz="900" b="1" dirty="0">
                <a:latin typeface="Arial" panose="020B0604020202020204" pitchFamily="34" charset="0"/>
                <a:cs typeface="Times New Roman" panose="02020603050405020304" pitchFamily="18" charset="0"/>
              </a:rPr>
              <a:t>Bartlett, S. and Leask, M. (2009) Improving your teaching: an introduction to practitioner research, reflective practice and evidence-informed practice. In. Capel, S., Leask, M. and Turner, T. eds. (2009) </a:t>
            </a:r>
            <a:r>
              <a:rPr lang="en-GB" altLang="en-US" sz="900" b="1" i="1" dirty="0">
                <a:latin typeface="Arial" panose="020B0604020202020204" pitchFamily="34" charset="0"/>
                <a:cs typeface="Times New Roman" panose="02020603050405020304" pitchFamily="18" charset="0"/>
              </a:rPr>
              <a:t>Learning to Teach in the Secondary School A companion to school experience </a:t>
            </a:r>
            <a:r>
              <a:rPr lang="en-GB" altLang="en-US" sz="900" b="1" dirty="0">
                <a:latin typeface="Arial" panose="020B0604020202020204" pitchFamily="34" charset="0"/>
                <a:cs typeface="Times New Roman" panose="02020603050405020304" pitchFamily="18" charset="0"/>
              </a:rPr>
              <a:t>5</a:t>
            </a:r>
            <a:r>
              <a:rPr lang="en-GB" altLang="en-US" sz="900" b="1" baseline="30000" dirty="0">
                <a:latin typeface="Arial" panose="020B0604020202020204" pitchFamily="34" charset="0"/>
                <a:cs typeface="Times New Roman" panose="02020603050405020304" pitchFamily="18" charset="0"/>
              </a:rPr>
              <a:t>th</a:t>
            </a:r>
            <a:r>
              <a:rPr lang="en-GB" altLang="en-US" sz="900" b="1" dirty="0">
                <a:latin typeface="Arial" panose="020B0604020202020204" pitchFamily="34" charset="0"/>
                <a:cs typeface="Times New Roman" panose="02020603050405020304" pitchFamily="18" charset="0"/>
              </a:rPr>
              <a:t> ed. London: Routledge,  pp. 300-309.</a:t>
            </a:r>
            <a:endParaRPr lang="en-GB" altLang="en-US" sz="900" b="1" dirty="0">
              <a:latin typeface="Comic Sans MS" panose="030F0702030302020204" pitchFamily="66" charset="0"/>
              <a:cs typeface="Times New Roman" panose="02020603050405020304" pitchFamily="18" charset="0"/>
            </a:endParaRPr>
          </a:p>
          <a:p>
            <a:pPr>
              <a:spcBef>
                <a:spcPct val="0"/>
              </a:spcBef>
              <a:buFontTx/>
              <a:buNone/>
            </a:pPr>
            <a:r>
              <a:rPr lang="en-GB" altLang="en-US" sz="900" dirty="0">
                <a:latin typeface="Arial" panose="020B0604020202020204" pitchFamily="34" charset="0"/>
                <a:cs typeface="Times New Roman" panose="02020603050405020304" pitchFamily="18" charset="0"/>
              </a:rPr>
              <a:t> </a:t>
            </a:r>
            <a:endParaRPr lang="en-GB" altLang="en-US" sz="900" dirty="0">
              <a:latin typeface="Comic Sans MS" panose="030F0702030302020204" pitchFamily="66" charset="0"/>
              <a:cs typeface="Times New Roman" panose="02020603050405020304" pitchFamily="18" charset="0"/>
            </a:endParaRPr>
          </a:p>
          <a:p>
            <a:pPr>
              <a:spcBef>
                <a:spcPct val="0"/>
              </a:spcBef>
              <a:buFontTx/>
              <a:buNone/>
            </a:pPr>
            <a:r>
              <a:rPr lang="en-GB" altLang="en-US" sz="900" dirty="0">
                <a:latin typeface="Arial" panose="020B0604020202020204" pitchFamily="34" charset="0"/>
                <a:cs typeface="Times New Roman" panose="02020603050405020304" pitchFamily="18" charset="0"/>
              </a:rPr>
              <a:t>The authors stress the phrase ‘evidence-informed’ practice which moves the teacher beyond reflective practitioner and encourages their use of research and data to critically reflect on their teaching. The chapter helped me to understand why practitioners often use action research. The chapter introduced the range of data collection methods available to teacher researchers and clarified for me the importance of keeping a research diary or reflective journal during the research process as a source of data. The definitions of quantitative and qualitative data (p.306) led me to realise that the latter would be the main source of evidence in my small-scale enquiry. Additionally this chapter provided a useful table on ethical considerations which I adapted into a checklist to support my ethics statement in my proposal. </a:t>
            </a:r>
            <a:endParaRPr lang="en-GB" altLang="en-US" sz="900" dirty="0">
              <a:latin typeface="Comic Sans MS" panose="030F0702030302020204" pitchFamily="66" charset="0"/>
              <a:cs typeface="Times New Roman" panose="02020603050405020304" pitchFamily="18" charset="0"/>
            </a:endParaRPr>
          </a:p>
          <a:p>
            <a:pPr>
              <a:spcBef>
                <a:spcPct val="0"/>
              </a:spcBef>
              <a:buFontTx/>
              <a:buNone/>
            </a:pPr>
            <a:r>
              <a:rPr lang="en-GB" altLang="en-US" sz="900" dirty="0">
                <a:latin typeface="Arial" panose="020B0604020202020204" pitchFamily="34" charset="0"/>
                <a:cs typeface="Times New Roman" panose="02020603050405020304" pitchFamily="18" charset="0"/>
              </a:rPr>
              <a:t> </a:t>
            </a:r>
            <a:endParaRPr lang="en-GB" altLang="en-US" sz="900" dirty="0">
              <a:latin typeface="Comic Sans MS" panose="030F0702030302020204" pitchFamily="66" charset="0"/>
              <a:cs typeface="Times New Roman" panose="02020603050405020304" pitchFamily="18" charset="0"/>
            </a:endParaRPr>
          </a:p>
          <a:p>
            <a:pPr>
              <a:spcBef>
                <a:spcPct val="0"/>
              </a:spcBef>
              <a:buFontTx/>
              <a:buNone/>
            </a:pPr>
            <a:r>
              <a:rPr lang="en-GB" altLang="en-US" sz="900" b="1" dirty="0">
                <a:latin typeface="Arial" panose="020B0604020202020204" pitchFamily="34" charset="0"/>
                <a:cs typeface="Times New Roman" panose="02020603050405020304" pitchFamily="18" charset="0"/>
              </a:rPr>
              <a:t>Black, P., Harrison, C., Lee. C., Marshall, B. and </a:t>
            </a:r>
            <a:r>
              <a:rPr lang="en-GB" altLang="en-US" sz="900" b="1" dirty="0" err="1">
                <a:latin typeface="Arial" panose="020B0604020202020204" pitchFamily="34" charset="0"/>
                <a:cs typeface="Times New Roman" panose="02020603050405020304" pitchFamily="18" charset="0"/>
              </a:rPr>
              <a:t>Wiliam</a:t>
            </a:r>
            <a:r>
              <a:rPr lang="en-GB" altLang="en-US" sz="900" b="1" dirty="0">
                <a:latin typeface="Arial" panose="020B0604020202020204" pitchFamily="34" charset="0"/>
                <a:cs typeface="Times New Roman" panose="02020603050405020304" pitchFamily="18" charset="0"/>
              </a:rPr>
              <a:t>, D. (2002) </a:t>
            </a:r>
            <a:r>
              <a:rPr lang="en-GB" altLang="en-US" sz="900" b="1" i="1" dirty="0">
                <a:latin typeface="Arial" panose="020B0604020202020204" pitchFamily="34" charset="0"/>
                <a:cs typeface="Times New Roman" panose="02020603050405020304" pitchFamily="18" charset="0"/>
              </a:rPr>
              <a:t>Working inside the Black Box Assessment for Learning in the Classroom</a:t>
            </a:r>
            <a:r>
              <a:rPr lang="en-GB" altLang="en-US" sz="900" b="1" dirty="0">
                <a:latin typeface="Arial" panose="020B0604020202020204" pitchFamily="34" charset="0"/>
                <a:cs typeface="Times New Roman" panose="02020603050405020304" pitchFamily="18" charset="0"/>
              </a:rPr>
              <a:t> London: </a:t>
            </a:r>
            <a:r>
              <a:rPr lang="en-GB" altLang="en-US" sz="900" b="1" dirty="0" err="1">
                <a:latin typeface="Arial" panose="020B0604020202020204" pitchFamily="34" charset="0"/>
                <a:cs typeface="Times New Roman" panose="02020603050405020304" pitchFamily="18" charset="0"/>
              </a:rPr>
              <a:t>nferNelson</a:t>
            </a:r>
            <a:endParaRPr lang="en-GB" altLang="en-US" sz="900" b="1" dirty="0">
              <a:latin typeface="Comic Sans MS" panose="030F0702030302020204" pitchFamily="66" charset="0"/>
              <a:cs typeface="Times New Roman" panose="02020603050405020304" pitchFamily="18" charset="0"/>
            </a:endParaRPr>
          </a:p>
          <a:p>
            <a:pPr>
              <a:spcBef>
                <a:spcPct val="0"/>
              </a:spcBef>
              <a:buFontTx/>
              <a:buNone/>
            </a:pPr>
            <a:r>
              <a:rPr lang="en-GB" altLang="en-US" sz="900" dirty="0">
                <a:latin typeface="Arial" panose="020B0604020202020204" pitchFamily="34" charset="0"/>
                <a:cs typeface="Times New Roman" panose="02020603050405020304" pitchFamily="18" charset="0"/>
              </a:rPr>
              <a:t> </a:t>
            </a:r>
            <a:endParaRPr lang="en-GB" altLang="en-US" sz="900" dirty="0">
              <a:latin typeface="Comic Sans MS" panose="030F0702030302020204" pitchFamily="66" charset="0"/>
              <a:cs typeface="Times New Roman" panose="02020603050405020304" pitchFamily="18" charset="0"/>
            </a:endParaRPr>
          </a:p>
          <a:p>
            <a:pPr>
              <a:spcBef>
                <a:spcPct val="0"/>
              </a:spcBef>
              <a:buFontTx/>
              <a:buNone/>
            </a:pPr>
            <a:r>
              <a:rPr lang="en-GB" altLang="en-US" sz="900" dirty="0">
                <a:latin typeface="Arial" panose="020B0604020202020204" pitchFamily="34" charset="0"/>
                <a:cs typeface="Times New Roman" panose="02020603050405020304" pitchFamily="18" charset="0"/>
              </a:rPr>
              <a:t>This booklet was written based on research into assessment practices in six secondary schools in two local authorities and followed the Inside the Black Box (1998) publication. I found this booklet very accessible as it was aimed at classroom practitioners and presented strategies to support ‘Assessment for Learning’, for example approaches to questioning. Of particular relevance for my enquiry was the discussion about ‘open’ and ‘closed’ tasks and their relative inclusion in different subjects (p.17). In addition the final section of the booklet reinforced for me the importance of discussion with colleagues during the implementation of new initiatives and changes in practice. This prompted me to discuss my proposed intervention with the class teacher and subject mentor.    </a:t>
            </a:r>
          </a:p>
          <a:p>
            <a:pPr>
              <a:spcBef>
                <a:spcPct val="0"/>
              </a:spcBef>
              <a:buFontTx/>
              <a:buNone/>
            </a:pPr>
            <a:endParaRPr lang="en-GB" altLang="en-US" sz="900" dirty="0">
              <a:latin typeface="Arial" panose="020B0604020202020204" pitchFamily="34" charset="0"/>
              <a:cs typeface="Times New Roman" panose="02020603050405020304" pitchFamily="18" charset="0"/>
            </a:endParaRPr>
          </a:p>
          <a:p>
            <a:pPr>
              <a:spcBef>
                <a:spcPct val="0"/>
              </a:spcBef>
              <a:buFontTx/>
              <a:buNone/>
            </a:pPr>
            <a:r>
              <a:rPr lang="en-GB" altLang="en-US" sz="900" dirty="0">
                <a:latin typeface="Arial" panose="020B0604020202020204" pitchFamily="34" charset="0"/>
              </a:rPr>
              <a:t>Word count 243 words (excluding titles)</a:t>
            </a:r>
          </a:p>
        </p:txBody>
      </p:sp>
      <p:sp>
        <p:nvSpPr>
          <p:cNvPr id="8" name="Text Placeholder 4"/>
          <p:cNvSpPr>
            <a:spLocks noGrp="1"/>
          </p:cNvSpPr>
          <p:nvPr>
            <p:ph type="body" sz="quarter" idx="10"/>
          </p:nvPr>
        </p:nvSpPr>
        <p:spPr>
          <a:xfrm>
            <a:off x="395537" y="692696"/>
            <a:ext cx="8352928" cy="634666"/>
          </a:xfrm>
        </p:spPr>
        <p:txBody>
          <a:bodyPr/>
          <a:lstStyle/>
          <a:p>
            <a:pPr>
              <a:spcBef>
                <a:spcPct val="0"/>
              </a:spcBef>
            </a:pPr>
            <a:r>
              <a:rPr lang="en-GB" altLang="en-US" sz="1800" b="1" dirty="0">
                <a:latin typeface="Tahoma" panose="020B0604030504040204" pitchFamily="34" charset="0"/>
                <a:ea typeface="Tahoma" panose="020B0604030504040204" pitchFamily="34" charset="0"/>
                <a:cs typeface="Tahoma" panose="020B0604030504040204" pitchFamily="34" charset="0"/>
              </a:rPr>
              <a:t>5. What is expected at the proposal stage ?</a:t>
            </a:r>
          </a:p>
        </p:txBody>
      </p:sp>
      <p:pic>
        <p:nvPicPr>
          <p:cNvPr id="2" name="Picture 1">
            <a:extLst>
              <a:ext uri="{FF2B5EF4-FFF2-40B4-BE49-F238E27FC236}">
                <a16:creationId xmlns:a16="http://schemas.microsoft.com/office/drawing/2014/main" id="{2D84F068-EE88-4D20-830D-BEBDC4A571BE}"/>
              </a:ext>
            </a:extLst>
          </p:cNvPr>
          <p:cNvPicPr>
            <a:picLocks noChangeAspect="1"/>
          </p:cNvPicPr>
          <p:nvPr/>
        </p:nvPicPr>
        <p:blipFill rotWithShape="1">
          <a:blip r:embed="rId4"/>
          <a:srcRect l="53227" t="20608" r="17713" b="44229"/>
          <a:stretch/>
        </p:blipFill>
        <p:spPr>
          <a:xfrm>
            <a:off x="4208246" y="4461119"/>
            <a:ext cx="4113689" cy="2475179"/>
          </a:xfrm>
          <a:prstGeom prst="rect">
            <a:avLst/>
          </a:prstGeom>
        </p:spPr>
      </p:pic>
      <p:sp>
        <p:nvSpPr>
          <p:cNvPr id="3" name="Oval 2">
            <a:extLst>
              <a:ext uri="{FF2B5EF4-FFF2-40B4-BE49-F238E27FC236}">
                <a16:creationId xmlns:a16="http://schemas.microsoft.com/office/drawing/2014/main" id="{7F3B60AC-BF79-44C6-A205-E937FF07A214}"/>
              </a:ext>
            </a:extLst>
          </p:cNvPr>
          <p:cNvSpPr/>
          <p:nvPr/>
        </p:nvSpPr>
        <p:spPr>
          <a:xfrm>
            <a:off x="7399193" y="4664153"/>
            <a:ext cx="901141" cy="1368152"/>
          </a:xfrm>
          <a:prstGeom prst="ellipse">
            <a:avLst/>
          </a:prstGeom>
          <a:solidFill>
            <a:schemeClr val="bg1">
              <a:alpha val="2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31792" y="5401915"/>
            <a:ext cx="3816424" cy="646331"/>
          </a:xfrm>
          <a:prstGeom prst="rect">
            <a:avLst/>
          </a:prstGeom>
          <a:noFill/>
        </p:spPr>
        <p:txBody>
          <a:bodyPr wrap="square" rtlCol="0">
            <a:spAutoFit/>
          </a:bodyPr>
          <a:lstStyle/>
          <a:p>
            <a:r>
              <a:rPr lang="en-US"/>
              <a:t>Between Monday 12th and Wednesday 21st November 2018</a:t>
            </a:r>
            <a:endParaRPr lang="en-GB" dirty="0"/>
          </a:p>
        </p:txBody>
      </p:sp>
      <p:sp>
        <p:nvSpPr>
          <p:cNvPr id="7" name="Left Brace 6"/>
          <p:cNvSpPr/>
          <p:nvPr/>
        </p:nvSpPr>
        <p:spPr>
          <a:xfrm>
            <a:off x="3785649" y="4869160"/>
            <a:ext cx="303844" cy="198884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 name="Rectangle 9"/>
          <p:cNvSpPr/>
          <p:nvPr/>
        </p:nvSpPr>
        <p:spPr>
          <a:xfrm>
            <a:off x="4097508" y="6006717"/>
            <a:ext cx="4095523" cy="637055"/>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1063718"/>
      </p:ext>
    </p:extLst>
  </p:cSld>
  <p:clrMapOvr>
    <a:masterClrMapping/>
  </p:clrMapOvr>
  <mc:AlternateContent xmlns:mc="http://schemas.openxmlformats.org/markup-compatibility/2006" xmlns:p14="http://schemas.microsoft.com/office/powerpoint/2010/main">
    <mc:Choice Requires="p14">
      <p:transition p14:dur="10" advClick="0" advTm="34887">
        <p:fade/>
      </p:transition>
    </mc:Choice>
    <mc:Fallback xmlns="">
      <p:transition advClick="0" advTm="348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grpId="0" nodeType="afterEffect">
                                  <p:stCondLst>
                                    <p:cond delay="83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83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a:spLocks noChangeArrowheads="1"/>
          </p:cNvSpPr>
          <p:nvPr/>
        </p:nvSpPr>
        <p:spPr bwMode="auto">
          <a:xfrm>
            <a:off x="319282" y="1327362"/>
            <a:ext cx="6780224" cy="3693319"/>
          </a:xfrm>
          <a:prstGeom prst="rect">
            <a:avLst/>
          </a:prstGeom>
          <a:solidFill>
            <a:schemeClr val="bg1"/>
          </a:solidFill>
          <a:ln w="9525">
            <a:solidFill>
              <a:schemeClr val="accent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GB" altLang="en-US" sz="900" b="1" dirty="0">
                <a:latin typeface="Arial" panose="020B0604020202020204" pitchFamily="34" charset="0"/>
                <a:cs typeface="Times New Roman" panose="02020603050405020304" pitchFamily="18" charset="0"/>
              </a:rPr>
              <a:t>Example of part of an annotated bibliography </a:t>
            </a:r>
            <a:r>
              <a:rPr lang="en-GB" altLang="en-US" sz="900" dirty="0">
                <a:solidFill>
                  <a:srgbClr val="000000"/>
                </a:solidFill>
                <a:cs typeface="Times New Roman" panose="02020603050405020304" pitchFamily="18" charset="0"/>
              </a:rPr>
              <a:t>(500-750 words) </a:t>
            </a:r>
            <a:endParaRPr lang="en-GB" altLang="en-US" sz="900" dirty="0">
              <a:latin typeface="Comic Sans MS" panose="030F0702030302020204" pitchFamily="66" charset="0"/>
              <a:cs typeface="Times New Roman" panose="02020603050405020304" pitchFamily="18" charset="0"/>
            </a:endParaRPr>
          </a:p>
          <a:p>
            <a:pPr>
              <a:spcBef>
                <a:spcPct val="0"/>
              </a:spcBef>
              <a:buFontTx/>
              <a:buNone/>
            </a:pPr>
            <a:r>
              <a:rPr lang="en-GB" altLang="en-US" sz="900" dirty="0">
                <a:latin typeface="Arial" panose="020B0604020202020204" pitchFamily="34" charset="0"/>
                <a:cs typeface="Times New Roman" panose="02020603050405020304" pitchFamily="18" charset="0"/>
              </a:rPr>
              <a:t> </a:t>
            </a:r>
            <a:endParaRPr lang="en-GB" altLang="en-US" sz="900" dirty="0">
              <a:latin typeface="Comic Sans MS" panose="030F0702030302020204" pitchFamily="66" charset="0"/>
              <a:cs typeface="Times New Roman" panose="02020603050405020304" pitchFamily="18" charset="0"/>
            </a:endParaRPr>
          </a:p>
          <a:p>
            <a:pPr>
              <a:spcBef>
                <a:spcPct val="0"/>
              </a:spcBef>
              <a:buFontTx/>
              <a:buNone/>
            </a:pPr>
            <a:r>
              <a:rPr lang="en-GB" altLang="en-US" sz="900" b="1" dirty="0">
                <a:latin typeface="Arial" panose="020B0604020202020204" pitchFamily="34" charset="0"/>
                <a:cs typeface="Times New Roman" panose="02020603050405020304" pitchFamily="18" charset="0"/>
              </a:rPr>
              <a:t>Bartlett, S. and Leask, M. (2009) Improving your teaching: an introduction to practitioner research, reflective practice and evidence-informed practice. In. Capel, S., Leask, M. and Turner, T. eds. (2009) </a:t>
            </a:r>
            <a:r>
              <a:rPr lang="en-GB" altLang="en-US" sz="900" b="1" i="1" dirty="0">
                <a:latin typeface="Arial" panose="020B0604020202020204" pitchFamily="34" charset="0"/>
                <a:cs typeface="Times New Roman" panose="02020603050405020304" pitchFamily="18" charset="0"/>
              </a:rPr>
              <a:t>Learning to Teach in the Secondary School A companion to school experience </a:t>
            </a:r>
            <a:r>
              <a:rPr lang="en-GB" altLang="en-US" sz="900" b="1" dirty="0">
                <a:latin typeface="Arial" panose="020B0604020202020204" pitchFamily="34" charset="0"/>
                <a:cs typeface="Times New Roman" panose="02020603050405020304" pitchFamily="18" charset="0"/>
              </a:rPr>
              <a:t>5</a:t>
            </a:r>
            <a:r>
              <a:rPr lang="en-GB" altLang="en-US" sz="900" b="1" baseline="30000" dirty="0">
                <a:latin typeface="Arial" panose="020B0604020202020204" pitchFamily="34" charset="0"/>
                <a:cs typeface="Times New Roman" panose="02020603050405020304" pitchFamily="18" charset="0"/>
              </a:rPr>
              <a:t>th</a:t>
            </a:r>
            <a:r>
              <a:rPr lang="en-GB" altLang="en-US" sz="900" b="1" dirty="0">
                <a:latin typeface="Arial" panose="020B0604020202020204" pitchFamily="34" charset="0"/>
                <a:cs typeface="Times New Roman" panose="02020603050405020304" pitchFamily="18" charset="0"/>
              </a:rPr>
              <a:t> ed. London: Routledge,  pp. 300-309.</a:t>
            </a:r>
            <a:endParaRPr lang="en-GB" altLang="en-US" sz="900" b="1" dirty="0">
              <a:latin typeface="Comic Sans MS" panose="030F0702030302020204" pitchFamily="66" charset="0"/>
              <a:cs typeface="Times New Roman" panose="02020603050405020304" pitchFamily="18" charset="0"/>
            </a:endParaRPr>
          </a:p>
          <a:p>
            <a:pPr>
              <a:spcBef>
                <a:spcPct val="0"/>
              </a:spcBef>
              <a:buFontTx/>
              <a:buNone/>
            </a:pPr>
            <a:r>
              <a:rPr lang="en-GB" altLang="en-US" sz="900" dirty="0">
                <a:latin typeface="Arial" panose="020B0604020202020204" pitchFamily="34" charset="0"/>
                <a:cs typeface="Times New Roman" panose="02020603050405020304" pitchFamily="18" charset="0"/>
              </a:rPr>
              <a:t> </a:t>
            </a:r>
            <a:endParaRPr lang="en-GB" altLang="en-US" sz="900" dirty="0">
              <a:latin typeface="Comic Sans MS" panose="030F0702030302020204" pitchFamily="66" charset="0"/>
              <a:cs typeface="Times New Roman" panose="02020603050405020304" pitchFamily="18" charset="0"/>
            </a:endParaRPr>
          </a:p>
          <a:p>
            <a:pPr>
              <a:spcBef>
                <a:spcPct val="0"/>
              </a:spcBef>
              <a:buFontTx/>
              <a:buNone/>
            </a:pPr>
            <a:r>
              <a:rPr lang="en-GB" altLang="en-US" sz="900" dirty="0">
                <a:latin typeface="Arial" panose="020B0604020202020204" pitchFamily="34" charset="0"/>
                <a:cs typeface="Times New Roman" panose="02020603050405020304" pitchFamily="18" charset="0"/>
              </a:rPr>
              <a:t>The authors stress the phrase ‘evidence-informed’ practice which moves the teacher beyond reflective practitioner and encourages their use of research and data to critically reflect on their teaching. The chapter helped me to understand why practitioners often use action research. The chapter introduced the range of data collection methods available to teacher researchers and clarified for me the importance of keeping a research diary or reflective journal during the research process as a source of data. The definitions of quantitative and qualitative data (p.306) led me to realise that the latter would be the main source of evidence in my small-scale enquiry. Additionally this chapter provided a useful table on ethical considerations which I adapted into a checklist to support my ethics statement in my proposal. </a:t>
            </a:r>
            <a:endParaRPr lang="en-GB" altLang="en-US" sz="900" dirty="0">
              <a:latin typeface="Comic Sans MS" panose="030F0702030302020204" pitchFamily="66" charset="0"/>
              <a:cs typeface="Times New Roman" panose="02020603050405020304" pitchFamily="18" charset="0"/>
            </a:endParaRPr>
          </a:p>
          <a:p>
            <a:pPr>
              <a:spcBef>
                <a:spcPct val="0"/>
              </a:spcBef>
              <a:buFontTx/>
              <a:buNone/>
            </a:pPr>
            <a:r>
              <a:rPr lang="en-GB" altLang="en-US" sz="900" dirty="0">
                <a:latin typeface="Arial" panose="020B0604020202020204" pitchFamily="34" charset="0"/>
                <a:cs typeface="Times New Roman" panose="02020603050405020304" pitchFamily="18" charset="0"/>
              </a:rPr>
              <a:t> </a:t>
            </a:r>
            <a:endParaRPr lang="en-GB" altLang="en-US" sz="900" dirty="0">
              <a:latin typeface="Comic Sans MS" panose="030F0702030302020204" pitchFamily="66" charset="0"/>
              <a:cs typeface="Times New Roman" panose="02020603050405020304" pitchFamily="18" charset="0"/>
            </a:endParaRPr>
          </a:p>
          <a:p>
            <a:pPr>
              <a:spcBef>
                <a:spcPct val="0"/>
              </a:spcBef>
              <a:buFontTx/>
              <a:buNone/>
            </a:pPr>
            <a:r>
              <a:rPr lang="en-GB" altLang="en-US" sz="900" b="1" dirty="0">
                <a:latin typeface="Arial" panose="020B0604020202020204" pitchFamily="34" charset="0"/>
                <a:cs typeface="Times New Roman" panose="02020603050405020304" pitchFamily="18" charset="0"/>
              </a:rPr>
              <a:t>Black, P., Harrison, C., Lee. C., Marshall, B. and </a:t>
            </a:r>
            <a:r>
              <a:rPr lang="en-GB" altLang="en-US" sz="900" b="1" dirty="0" err="1">
                <a:latin typeface="Arial" panose="020B0604020202020204" pitchFamily="34" charset="0"/>
                <a:cs typeface="Times New Roman" panose="02020603050405020304" pitchFamily="18" charset="0"/>
              </a:rPr>
              <a:t>Wiliam</a:t>
            </a:r>
            <a:r>
              <a:rPr lang="en-GB" altLang="en-US" sz="900" b="1" dirty="0">
                <a:latin typeface="Arial" panose="020B0604020202020204" pitchFamily="34" charset="0"/>
                <a:cs typeface="Times New Roman" panose="02020603050405020304" pitchFamily="18" charset="0"/>
              </a:rPr>
              <a:t>, D. (2002) </a:t>
            </a:r>
            <a:r>
              <a:rPr lang="en-GB" altLang="en-US" sz="900" b="1" i="1" dirty="0">
                <a:latin typeface="Arial" panose="020B0604020202020204" pitchFamily="34" charset="0"/>
                <a:cs typeface="Times New Roman" panose="02020603050405020304" pitchFamily="18" charset="0"/>
              </a:rPr>
              <a:t>Working inside the Black Box Assessment for Learning in the Classroom</a:t>
            </a:r>
            <a:r>
              <a:rPr lang="en-GB" altLang="en-US" sz="900" b="1" dirty="0">
                <a:latin typeface="Arial" panose="020B0604020202020204" pitchFamily="34" charset="0"/>
                <a:cs typeface="Times New Roman" panose="02020603050405020304" pitchFamily="18" charset="0"/>
              </a:rPr>
              <a:t> London: </a:t>
            </a:r>
            <a:r>
              <a:rPr lang="en-GB" altLang="en-US" sz="900" b="1" dirty="0" err="1">
                <a:latin typeface="Arial" panose="020B0604020202020204" pitchFamily="34" charset="0"/>
                <a:cs typeface="Times New Roman" panose="02020603050405020304" pitchFamily="18" charset="0"/>
              </a:rPr>
              <a:t>nferNelson</a:t>
            </a:r>
            <a:endParaRPr lang="en-GB" altLang="en-US" sz="900" b="1" dirty="0">
              <a:latin typeface="Comic Sans MS" panose="030F0702030302020204" pitchFamily="66" charset="0"/>
              <a:cs typeface="Times New Roman" panose="02020603050405020304" pitchFamily="18" charset="0"/>
            </a:endParaRPr>
          </a:p>
          <a:p>
            <a:pPr>
              <a:spcBef>
                <a:spcPct val="0"/>
              </a:spcBef>
              <a:buFontTx/>
              <a:buNone/>
            </a:pPr>
            <a:r>
              <a:rPr lang="en-GB" altLang="en-US" sz="900" dirty="0">
                <a:latin typeface="Arial" panose="020B0604020202020204" pitchFamily="34" charset="0"/>
                <a:cs typeface="Times New Roman" panose="02020603050405020304" pitchFamily="18" charset="0"/>
              </a:rPr>
              <a:t> </a:t>
            </a:r>
            <a:endParaRPr lang="en-GB" altLang="en-US" sz="900" dirty="0">
              <a:latin typeface="Comic Sans MS" panose="030F0702030302020204" pitchFamily="66" charset="0"/>
              <a:cs typeface="Times New Roman" panose="02020603050405020304" pitchFamily="18" charset="0"/>
            </a:endParaRPr>
          </a:p>
          <a:p>
            <a:pPr>
              <a:spcBef>
                <a:spcPct val="0"/>
              </a:spcBef>
              <a:buFontTx/>
              <a:buNone/>
            </a:pPr>
            <a:r>
              <a:rPr lang="en-GB" altLang="en-US" sz="900" dirty="0">
                <a:latin typeface="Arial" panose="020B0604020202020204" pitchFamily="34" charset="0"/>
                <a:cs typeface="Times New Roman" panose="02020603050405020304" pitchFamily="18" charset="0"/>
              </a:rPr>
              <a:t>This booklet was written based on research into assessment practices in six secondary schools in two local authorities and followed the Inside the Black Box (1998) publication. I found this booklet very accessible as it was aimed at classroom practitioners and presented strategies to support ‘Assessment for Learning’, for example approaches to questioning. Of particular relevance for my enquiry was the discussion about ‘open’ and ‘closed’ tasks and their relative inclusion in different subjects (p.17). In addition the final section of the booklet reinforced for me the importance of discussion with colleagues during the implementation of new initiatives and changes in practice. This prompted me to discuss my proposed intervention with the class teacher and subject mentor.    </a:t>
            </a:r>
          </a:p>
          <a:p>
            <a:pPr>
              <a:spcBef>
                <a:spcPct val="0"/>
              </a:spcBef>
              <a:buFontTx/>
              <a:buNone/>
            </a:pPr>
            <a:endParaRPr lang="en-GB" altLang="en-US" sz="900" dirty="0">
              <a:latin typeface="Arial" panose="020B0604020202020204" pitchFamily="34" charset="0"/>
              <a:cs typeface="Times New Roman" panose="02020603050405020304" pitchFamily="18" charset="0"/>
            </a:endParaRPr>
          </a:p>
          <a:p>
            <a:pPr>
              <a:spcBef>
                <a:spcPct val="0"/>
              </a:spcBef>
              <a:buFontTx/>
              <a:buNone/>
            </a:pPr>
            <a:r>
              <a:rPr lang="en-GB" altLang="en-US" sz="900" dirty="0">
                <a:latin typeface="Arial" panose="020B0604020202020204" pitchFamily="34" charset="0"/>
              </a:rPr>
              <a:t>Word count 243 words (excluding titles)</a:t>
            </a:r>
          </a:p>
        </p:txBody>
      </p:sp>
      <p:sp>
        <p:nvSpPr>
          <p:cNvPr id="8" name="Text Placeholder 4"/>
          <p:cNvSpPr>
            <a:spLocks noGrp="1"/>
          </p:cNvSpPr>
          <p:nvPr>
            <p:ph type="body" sz="quarter" idx="10"/>
          </p:nvPr>
        </p:nvSpPr>
        <p:spPr>
          <a:xfrm>
            <a:off x="395537" y="692696"/>
            <a:ext cx="8352928" cy="634666"/>
          </a:xfrm>
        </p:spPr>
        <p:txBody>
          <a:bodyPr/>
          <a:lstStyle/>
          <a:p>
            <a:pPr>
              <a:spcBef>
                <a:spcPct val="0"/>
              </a:spcBef>
            </a:pPr>
            <a:r>
              <a:rPr lang="en-GB" altLang="en-US" sz="1800" b="1" dirty="0">
                <a:latin typeface="Tahoma" panose="020B0604030504040204" pitchFamily="34" charset="0"/>
                <a:ea typeface="Tahoma" panose="020B0604030504040204" pitchFamily="34" charset="0"/>
                <a:cs typeface="Tahoma" panose="020B0604030504040204" pitchFamily="34" charset="0"/>
              </a:rPr>
              <a:t>6. What is expected at the UWE Call Back Day on 23 November 2018?</a:t>
            </a:r>
          </a:p>
        </p:txBody>
      </p:sp>
      <p:sp>
        <p:nvSpPr>
          <p:cNvPr id="6" name="Text Placeholder 4"/>
          <p:cNvSpPr>
            <a:spLocks noGrp="1"/>
          </p:cNvSpPr>
          <p:nvPr>
            <p:ph type="body" sz="quarter" idx="10"/>
          </p:nvPr>
        </p:nvSpPr>
        <p:spPr>
          <a:xfrm>
            <a:off x="182861" y="5338014"/>
            <a:ext cx="4031510" cy="634666"/>
          </a:xfrm>
        </p:spPr>
        <p:txBody>
          <a:bodyPr/>
          <a:lstStyle/>
          <a:p>
            <a:pPr>
              <a:lnSpc>
                <a:spcPct val="100000"/>
              </a:lnSpc>
              <a:spcBef>
                <a:spcPct val="0"/>
              </a:spcBef>
            </a:pPr>
            <a:r>
              <a:rPr lang="en-GB" alt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PGCE and School Direct trainees will present their formative feedback and carry out further ethical approval at </a:t>
            </a:r>
            <a:r>
              <a:rPr lang="en-GB" alt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UWE </a:t>
            </a:r>
            <a:r>
              <a:rPr lang="en-GB" alt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Call Back Day on </a:t>
            </a:r>
            <a:r>
              <a:rPr lang="en-GB" alt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Friday 23 November 2018. </a:t>
            </a:r>
          </a:p>
          <a:p>
            <a:pPr>
              <a:lnSpc>
                <a:spcPct val="100000"/>
              </a:lnSpc>
              <a:spcBef>
                <a:spcPct val="0"/>
              </a:spcBef>
            </a:pPr>
            <a:endParaRPr lang="en-GB" alt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rotWithShape="1">
          <a:blip r:embed="rId5"/>
          <a:srcRect l="6460" t="9753"/>
          <a:stretch/>
        </p:blipFill>
        <p:spPr>
          <a:xfrm>
            <a:off x="4590863" y="1298899"/>
            <a:ext cx="3913463" cy="533023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l="12482" t="13860" r="52702" b="11336"/>
          <a:stretch>
            <a:fillRect/>
          </a:stretch>
        </p:blipFill>
        <p:spPr bwMode="auto">
          <a:xfrm>
            <a:off x="5618508" y="2186332"/>
            <a:ext cx="3608620" cy="469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83255879"/>
      </p:ext>
    </p:extLst>
  </p:cSld>
  <p:clrMapOvr>
    <a:masterClrMapping/>
  </p:clrMapOvr>
  <mc:AlternateContent xmlns:mc="http://schemas.openxmlformats.org/markup-compatibility/2006" xmlns:p14="http://schemas.microsoft.com/office/powerpoint/2010/main">
    <mc:Choice Requires="p14">
      <p:transition p14:dur="10" advClick="0" advTm="24779">
        <p:fade/>
      </p:transition>
    </mc:Choice>
    <mc:Fallback xmlns="">
      <p:transition advClick="0" advTm="247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1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srcRect t="8945" r="50911" b="43683"/>
          <a:stretch/>
        </p:blipFill>
        <p:spPr>
          <a:xfrm>
            <a:off x="251520" y="2902233"/>
            <a:ext cx="6983537" cy="1943292"/>
          </a:xfrm>
          <a:prstGeom prst="rect">
            <a:avLst/>
          </a:prstGeom>
        </p:spPr>
      </p:pic>
      <p:sp>
        <p:nvSpPr>
          <p:cNvPr id="2" name="Text Placeholder 1"/>
          <p:cNvSpPr>
            <a:spLocks noGrp="1"/>
          </p:cNvSpPr>
          <p:nvPr>
            <p:ph type="body" sz="quarter" idx="11"/>
          </p:nvPr>
        </p:nvSpPr>
        <p:spPr>
          <a:xfrm>
            <a:off x="3491880" y="3645024"/>
            <a:ext cx="6156684" cy="3186354"/>
          </a:xfrm>
        </p:spPr>
        <p:txBody>
          <a:bodyPr/>
          <a:lstStyle/>
          <a:p>
            <a:pPr marL="0" indent="0">
              <a:lnSpc>
                <a:spcPct val="150000"/>
              </a:lnSpc>
              <a:buNone/>
            </a:pPr>
            <a:endParaRPr lang="en-US" sz="1350" dirty="0"/>
          </a:p>
          <a:p>
            <a:pPr marL="0" indent="0">
              <a:lnSpc>
                <a:spcPct val="150000"/>
              </a:lnSpc>
              <a:buNone/>
            </a:pPr>
            <a:endParaRPr lang="en-US" sz="2100" dirty="0"/>
          </a:p>
        </p:txBody>
      </p:sp>
      <p:sp>
        <p:nvSpPr>
          <p:cNvPr id="4" name="Text Placeholder 1">
            <a:extLst>
              <a:ext uri="{FF2B5EF4-FFF2-40B4-BE49-F238E27FC236}">
                <a16:creationId xmlns:a16="http://schemas.microsoft.com/office/drawing/2014/main" id="{15486CFB-9184-47C3-9F5D-630DDE87C614}"/>
              </a:ext>
            </a:extLst>
          </p:cNvPr>
          <p:cNvSpPr txBox="1">
            <a:spLocks/>
          </p:cNvSpPr>
          <p:nvPr/>
        </p:nvSpPr>
        <p:spPr>
          <a:xfrm>
            <a:off x="1763688" y="2186862"/>
            <a:ext cx="6156684" cy="3186354"/>
          </a:xfrm>
          <a:prstGeom prst="rect">
            <a:avLst/>
          </a:prstGeom>
        </p:spPr>
        <p:txBody>
          <a:bodyPr/>
          <a:lstStyle>
            <a:lvl1pPr marL="266700" indent="-266700" algn="l" defTabSz="606425" rtl="0" eaLnBrk="0" fontAlgn="base" hangingPunct="0">
              <a:spcBef>
                <a:spcPct val="20000"/>
              </a:spcBef>
              <a:spcAft>
                <a:spcPct val="0"/>
              </a:spcAft>
              <a:buClr>
                <a:srgbClr val="16818D"/>
              </a:buClr>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38" indent="-274638" algn="l" defTabSz="606425" rtl="0" eaLnBrk="0" fontAlgn="base" hangingPunct="0">
              <a:spcBef>
                <a:spcPct val="20000"/>
              </a:spcBef>
              <a:spcAft>
                <a:spcPct val="0"/>
              </a:spcAft>
              <a:buClr>
                <a:srgbClr val="16818D"/>
              </a:buClr>
              <a:buFont typeface="Courier New" panose="02070309020205020404" pitchFamily="49" charset="0"/>
              <a:buChar char="o"/>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08038" indent="-266700" algn="l" defTabSz="606425" rtl="0" eaLnBrk="0" fontAlgn="base" hangingPunct="0">
              <a:spcBef>
                <a:spcPct val="20000"/>
              </a:spcBef>
              <a:spcAft>
                <a:spcPct val="0"/>
              </a:spcAft>
              <a:buClr>
                <a:srgbClr val="16818D"/>
              </a:buClr>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2130425" indent="-301625" algn="l" defTabSz="606425" rtl="0" eaLnBrk="0" fontAlgn="base" hangingPunct="0">
              <a:spcBef>
                <a:spcPct val="20000"/>
              </a:spcBef>
              <a:spcAft>
                <a:spcPct val="0"/>
              </a:spcAft>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740025" indent="-301625" algn="l" defTabSz="606425" rtl="0" eaLnBrk="0" fontAlgn="base" hangingPunct="0">
              <a:spcBef>
                <a:spcPct val="20000"/>
              </a:spcBef>
              <a:spcAft>
                <a:spcPct val="0"/>
              </a:spcAft>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indent="0">
              <a:lnSpc>
                <a:spcPct val="150000"/>
              </a:lnSpc>
              <a:buNone/>
            </a:pPr>
            <a:endParaRPr lang="en-US" sz="1350" dirty="0">
              <a:solidFill>
                <a:prstClr val="black"/>
              </a:solidFill>
            </a:endParaRPr>
          </a:p>
        </p:txBody>
      </p:sp>
      <p:cxnSp>
        <p:nvCxnSpPr>
          <p:cNvPr id="14" name="Straight Arrow Connector 13">
            <a:extLst>
              <a:ext uri="{FF2B5EF4-FFF2-40B4-BE49-F238E27FC236}">
                <a16:creationId xmlns:a16="http://schemas.microsoft.com/office/drawing/2014/main" id="{4D0D96D6-7DA3-4317-91D0-CF5F94E5FCE3}"/>
              </a:ext>
            </a:extLst>
          </p:cNvPr>
          <p:cNvCxnSpPr>
            <a:cxnSpLocks/>
          </p:cNvCxnSpPr>
          <p:nvPr/>
        </p:nvCxnSpPr>
        <p:spPr>
          <a:xfrm>
            <a:off x="4533902" y="3811316"/>
            <a:ext cx="756084"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574435A2-6961-4591-81B8-3FBB8B1B02FF}"/>
              </a:ext>
            </a:extLst>
          </p:cNvPr>
          <p:cNvSpPr txBox="1"/>
          <p:nvPr/>
        </p:nvSpPr>
        <p:spPr>
          <a:xfrm>
            <a:off x="4249627" y="1790810"/>
            <a:ext cx="1410574" cy="1107996"/>
          </a:xfrm>
          <a:prstGeom prst="rect">
            <a:avLst/>
          </a:prstGeom>
          <a:noFill/>
        </p:spPr>
        <p:txBody>
          <a:bodyPr wrap="square" rtlCol="0">
            <a:spAutoFit/>
          </a:bodyPr>
          <a:lstStyle/>
          <a:p>
            <a:pPr eaLnBrk="0" fontAlgn="base" hangingPunct="0">
              <a:spcBef>
                <a:spcPct val="0"/>
              </a:spcBef>
              <a:spcAft>
                <a:spcPct val="0"/>
              </a:spcAft>
            </a:pPr>
            <a:r>
              <a:rPr lang="en-GB" sz="1100" b="1" dirty="0">
                <a:solidFill>
                  <a:prstClr val="black"/>
                </a:solidFill>
                <a:latin typeface="Tahoma" panose="020B0604030504040204" pitchFamily="34" charset="0"/>
                <a:ea typeface="Tahoma" panose="020B0604030504040204" pitchFamily="34" charset="0"/>
                <a:cs typeface="Tahoma" panose="020B0604030504040204" pitchFamily="34" charset="0"/>
              </a:rPr>
              <a:t>4</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 Period of 3 weeks when trainees able to start data collection for research </a:t>
            </a:r>
          </a:p>
          <a:p>
            <a:pPr eaLnBrk="0" fontAlgn="base" hangingPunct="0">
              <a:spcBef>
                <a:spcPct val="0"/>
              </a:spcBef>
              <a:spcAft>
                <a:spcPct val="0"/>
              </a:spcAft>
            </a:pP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GB" sz="1100" i="1" dirty="0">
                <a:solidFill>
                  <a:prstClr val="black"/>
                </a:solidFill>
                <a:latin typeface="Tahoma" panose="020B0604030504040204" pitchFamily="34" charset="0"/>
                <a:ea typeface="Tahoma" panose="020B0604030504040204" pitchFamily="34" charset="0"/>
                <a:cs typeface="Tahoma" panose="020B0604030504040204" pitchFamily="34" charset="0"/>
              </a:rPr>
              <a:t>case study</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cxnSp>
        <p:nvCxnSpPr>
          <p:cNvPr id="17" name="Straight Arrow Connector 16">
            <a:extLst>
              <a:ext uri="{FF2B5EF4-FFF2-40B4-BE49-F238E27FC236}">
                <a16:creationId xmlns:a16="http://schemas.microsoft.com/office/drawing/2014/main" id="{9AB64FF7-F2A2-4245-9A20-3F51417C3472}"/>
              </a:ext>
            </a:extLst>
          </p:cNvPr>
          <p:cNvCxnSpPr>
            <a:cxnSpLocks/>
          </p:cNvCxnSpPr>
          <p:nvPr/>
        </p:nvCxnSpPr>
        <p:spPr>
          <a:xfrm flipH="1" flipV="1">
            <a:off x="5960236" y="4089077"/>
            <a:ext cx="1567722" cy="886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7FF68030-AF47-481B-9EB9-98D274446FAC}"/>
              </a:ext>
            </a:extLst>
          </p:cNvPr>
          <p:cNvSpPr txBox="1"/>
          <p:nvPr/>
        </p:nvSpPr>
        <p:spPr>
          <a:xfrm>
            <a:off x="7251278" y="4213323"/>
            <a:ext cx="2036625" cy="473206"/>
          </a:xfrm>
          <a:prstGeom prst="rect">
            <a:avLst/>
          </a:prstGeom>
          <a:noFill/>
        </p:spPr>
        <p:txBody>
          <a:bodyPr wrap="square" rtlCol="0">
            <a:spAutoFit/>
          </a:bodyPr>
          <a:lstStyle/>
          <a:p>
            <a:pPr eaLnBrk="0" fontAlgn="base" hangingPunct="0">
              <a:spcBef>
                <a:spcPct val="0"/>
              </a:spcBef>
              <a:spcAft>
                <a:spcPct val="0"/>
              </a:spcAft>
            </a:pPr>
            <a:r>
              <a:rPr lang="en-GB" sz="825" b="1" dirty="0">
                <a:solidFill>
                  <a:prstClr val="black"/>
                </a:solidFill>
                <a:latin typeface="Tahoma" panose="020B0604030504040204" pitchFamily="34" charset="0"/>
                <a:ea typeface="Tahoma" panose="020B0604030504040204" pitchFamily="34" charset="0"/>
                <a:cs typeface="Tahoma" panose="020B0604030504040204" pitchFamily="34" charset="0"/>
              </a:rPr>
              <a:t>5. Wednesday 9 January 2019 </a:t>
            </a:r>
            <a:r>
              <a:rPr lang="en-GB" sz="825" dirty="0">
                <a:solidFill>
                  <a:prstClr val="black"/>
                </a:solidFill>
                <a:latin typeface="Tahoma" panose="020B0604030504040204" pitchFamily="34" charset="0"/>
                <a:ea typeface="Tahoma" panose="020B0604030504040204" pitchFamily="34" charset="0"/>
                <a:cs typeface="Tahoma" panose="020B0604030504040204" pitchFamily="34" charset="0"/>
              </a:rPr>
              <a:t>Trainees submits 3,750 wc written assignment (CBE).</a:t>
            </a:r>
          </a:p>
        </p:txBody>
      </p:sp>
      <p:cxnSp>
        <p:nvCxnSpPr>
          <p:cNvPr id="22" name="Straight Arrow Connector 21">
            <a:extLst>
              <a:ext uri="{FF2B5EF4-FFF2-40B4-BE49-F238E27FC236}">
                <a16:creationId xmlns:a16="http://schemas.microsoft.com/office/drawing/2014/main" id="{006AED7D-E5F1-49C1-84B5-EAF541C2F0C4}"/>
              </a:ext>
            </a:extLst>
          </p:cNvPr>
          <p:cNvCxnSpPr>
            <a:cxnSpLocks/>
          </p:cNvCxnSpPr>
          <p:nvPr/>
        </p:nvCxnSpPr>
        <p:spPr>
          <a:xfrm flipH="1" flipV="1">
            <a:off x="4520708" y="4497509"/>
            <a:ext cx="697525" cy="4957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D683DF29-D953-4274-9B0E-A4269E1E4FC1}"/>
              </a:ext>
            </a:extLst>
          </p:cNvPr>
          <p:cNvSpPr txBox="1"/>
          <p:nvPr/>
        </p:nvSpPr>
        <p:spPr>
          <a:xfrm>
            <a:off x="5174260" y="4867711"/>
            <a:ext cx="1730641" cy="1785104"/>
          </a:xfrm>
          <a:prstGeom prst="rect">
            <a:avLst/>
          </a:prstGeom>
          <a:noFill/>
        </p:spPr>
        <p:txBody>
          <a:bodyPr wrap="square" rtlCol="0">
            <a:spAutoFit/>
          </a:bodyPr>
          <a:lstStyle/>
          <a:p>
            <a:pPr eaLnBrk="0" fontAlgn="base" hangingPunct="0">
              <a:spcBef>
                <a:spcPct val="0"/>
              </a:spcBef>
              <a:spcAft>
                <a:spcPct val="0"/>
              </a:spcAft>
            </a:pPr>
            <a:r>
              <a:rPr lang="en-GB" sz="825" b="1" dirty="0">
                <a:solidFill>
                  <a:prstClr val="black"/>
                </a:solidFill>
                <a:latin typeface="Tahoma" panose="020B0604030504040204" pitchFamily="34" charset="0"/>
                <a:ea typeface="Tahoma" panose="020B0604030504040204" pitchFamily="34" charset="0"/>
                <a:cs typeface="Tahoma" panose="020B0604030504040204" pitchFamily="34" charset="0"/>
              </a:rPr>
              <a:t>3</a:t>
            </a:r>
            <a:r>
              <a:rPr lang="en-GB" sz="1100" b="1" dirty="0">
                <a:solidFill>
                  <a:prstClr val="black"/>
                </a:solidFill>
                <a:latin typeface="Tahoma" panose="020B0604030504040204" pitchFamily="34" charset="0"/>
                <a:ea typeface="Tahoma" panose="020B0604030504040204" pitchFamily="34" charset="0"/>
                <a:cs typeface="Tahoma" panose="020B0604030504040204" pitchFamily="34" charset="0"/>
              </a:rPr>
              <a:t>. UWE Call Back Day </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Friday 23 November 2018 Trainees present their formative feedback and annotated bibliography and undergoes university’s ethical approval stage in order to collect data on return to placement</a:t>
            </a:r>
            <a:r>
              <a:rPr lang="en-GB" sz="825"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18" name="Text Placeholder 3"/>
          <p:cNvSpPr txBox="1">
            <a:spLocks/>
          </p:cNvSpPr>
          <p:nvPr/>
        </p:nvSpPr>
        <p:spPr bwMode="auto">
          <a:xfrm>
            <a:off x="64656" y="0"/>
            <a:ext cx="6710431"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sz="1200" dirty="0"/>
              <a:t>The Classroom Based Enquiry (CBE) Assignment</a:t>
            </a: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 Placeholder 8"/>
          <p:cNvSpPr>
            <a:spLocks noGrp="1"/>
          </p:cNvSpPr>
          <p:nvPr>
            <p:ph type="body" sz="quarter" idx="10"/>
          </p:nvPr>
        </p:nvSpPr>
        <p:spPr>
          <a:xfrm>
            <a:off x="899591" y="689700"/>
            <a:ext cx="7848873" cy="651068"/>
          </a:xfrm>
        </p:spPr>
        <p:txBody>
          <a:bodyPr/>
          <a:lstStyle/>
          <a:p>
            <a:r>
              <a:rPr lang="en-GB" sz="1800" b="1" dirty="0">
                <a:latin typeface="Tahoma" panose="020B0604030504040204" pitchFamily="34" charset="0"/>
                <a:ea typeface="Tahoma" panose="020B0604030504040204" pitchFamily="34" charset="0"/>
                <a:cs typeface="Tahoma" panose="020B0604030504040204" pitchFamily="34" charset="0"/>
              </a:rPr>
              <a:t>Key information for the CBE in 2018-19</a:t>
            </a:r>
          </a:p>
        </p:txBody>
      </p:sp>
      <p:pic>
        <p:nvPicPr>
          <p:cNvPr id="23" name="Picture 22">
            <a:extLst>
              <a:ext uri="{FF2B5EF4-FFF2-40B4-BE49-F238E27FC236}">
                <a16:creationId xmlns:a16="http://schemas.microsoft.com/office/drawing/2014/main" id="{BA9088E0-5968-474F-80A4-BE522D397293}"/>
              </a:ext>
            </a:extLst>
          </p:cNvPr>
          <p:cNvPicPr>
            <a:picLocks noChangeAspect="1"/>
          </p:cNvPicPr>
          <p:nvPr/>
        </p:nvPicPr>
        <p:blipFill rotWithShape="1">
          <a:blip r:embed="rId7"/>
          <a:srcRect l="18500" t="15563" r="51575" b="11046"/>
          <a:stretch/>
        </p:blipFill>
        <p:spPr>
          <a:xfrm>
            <a:off x="7282834" y="1088964"/>
            <a:ext cx="1621245" cy="2170313"/>
          </a:xfrm>
          <a:prstGeom prst="rect">
            <a:avLst/>
          </a:prstGeom>
        </p:spPr>
      </p:pic>
      <p:pic>
        <p:nvPicPr>
          <p:cNvPr id="15" name="Picture 14"/>
          <p:cNvPicPr>
            <a:picLocks noChangeAspect="1"/>
          </p:cNvPicPr>
          <p:nvPr/>
        </p:nvPicPr>
        <p:blipFill>
          <a:blip r:embed="rId8"/>
          <a:stretch>
            <a:fillRect/>
          </a:stretch>
        </p:blipFill>
        <p:spPr>
          <a:xfrm>
            <a:off x="6977345" y="2545126"/>
            <a:ext cx="2166655" cy="1443231"/>
          </a:xfrm>
          <a:prstGeom prst="rect">
            <a:avLst/>
          </a:prstGeom>
        </p:spPr>
      </p:pic>
      <p:pic>
        <p:nvPicPr>
          <p:cNvPr id="5" name="Picture 4"/>
          <p:cNvPicPr>
            <a:picLocks noChangeAspect="1"/>
          </p:cNvPicPr>
          <p:nvPr/>
        </p:nvPicPr>
        <p:blipFill>
          <a:blip r:embed="rId9"/>
          <a:stretch>
            <a:fillRect/>
          </a:stretch>
        </p:blipFill>
        <p:spPr>
          <a:xfrm>
            <a:off x="7477402" y="1407523"/>
            <a:ext cx="1757549" cy="2286001"/>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6073142"/>
      </p:ext>
    </p:extLst>
  </p:cSld>
  <p:clrMapOvr>
    <a:masterClrMapping/>
  </p:clrMapOvr>
  <mc:AlternateContent xmlns:mc="http://schemas.openxmlformats.org/markup-compatibility/2006" xmlns:p14="http://schemas.microsoft.com/office/powerpoint/2010/main">
    <mc:Choice Requires="p14">
      <p:transition spd="med" p14:dur="700" advClick="0" advTm="16559">
        <p:fade/>
      </p:transition>
    </mc:Choice>
    <mc:Fallback xmlns="">
      <p:transition spd="med" advClick="0" advTm="165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16"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Placeholder 3"/>
          <p:cNvSpPr>
            <a:spLocks noGrp="1"/>
          </p:cNvSpPr>
          <p:nvPr>
            <p:ph type="body" sz="quarter" idx="10"/>
          </p:nvPr>
        </p:nvSpPr>
        <p:spPr/>
        <p:txBody>
          <a:bodyPr/>
          <a:lstStyle/>
          <a:p>
            <a:r>
              <a:rPr lang="en-US" altLang="en-US" dirty="0"/>
              <a:t>Classroom Based Enquiry </a:t>
            </a:r>
          </a:p>
        </p:txBody>
      </p:sp>
      <p:sp>
        <p:nvSpPr>
          <p:cNvPr id="15362" name="Text Placeholder 4"/>
          <p:cNvSpPr>
            <a:spLocks noGrp="1"/>
          </p:cNvSpPr>
          <p:nvPr>
            <p:ph type="body" sz="quarter" idx="11"/>
          </p:nvPr>
        </p:nvSpPr>
        <p:spPr>
          <a:xfrm>
            <a:off x="251520" y="1196752"/>
            <a:ext cx="8784976" cy="4608512"/>
          </a:xfrm>
        </p:spPr>
        <p:txBody>
          <a:bodyPr/>
          <a:lstStyle/>
          <a:p>
            <a:pPr marL="457200" indent="-457200">
              <a:spcBef>
                <a:spcPct val="0"/>
              </a:spcBef>
              <a:buFontTx/>
              <a:buAutoNum type="arabicPeriod"/>
            </a:pPr>
            <a:r>
              <a:rPr lang="en-GB" altLang="en-US" sz="2000" dirty="0"/>
              <a:t>Why is there an emphasis on teachers researching their classroom practice?</a:t>
            </a:r>
          </a:p>
          <a:p>
            <a:pPr marL="457200" indent="-457200">
              <a:spcBef>
                <a:spcPct val="0"/>
              </a:spcBef>
              <a:buFontTx/>
              <a:buAutoNum type="arabicPeriod"/>
            </a:pPr>
            <a:endParaRPr lang="en-GB" altLang="en-US" sz="2000" dirty="0"/>
          </a:p>
          <a:p>
            <a:pPr marL="457200" indent="-457200">
              <a:spcBef>
                <a:spcPct val="0"/>
              </a:spcBef>
              <a:buFontTx/>
              <a:buAutoNum type="arabicPeriod"/>
            </a:pPr>
            <a:r>
              <a:rPr lang="en-GB" altLang="en-US" sz="2000" dirty="0"/>
              <a:t>Key information for the CBE for 2018-19</a:t>
            </a:r>
          </a:p>
          <a:p>
            <a:pPr marL="457200" indent="-457200">
              <a:spcBef>
                <a:spcPct val="0"/>
              </a:spcBef>
              <a:buFontTx/>
              <a:buAutoNum type="arabicPeriod"/>
            </a:pPr>
            <a:endParaRPr lang="en-GB" altLang="en-US" sz="2000" dirty="0"/>
          </a:p>
          <a:p>
            <a:pPr marL="457200" indent="-457200">
              <a:spcBef>
                <a:spcPct val="0"/>
              </a:spcBef>
              <a:buFontTx/>
              <a:buAutoNum type="arabicPeriod"/>
            </a:pPr>
            <a:r>
              <a:rPr lang="en-GB" altLang="en-US" sz="2000" dirty="0"/>
              <a:t>The difference between research methodology and methods</a:t>
            </a:r>
          </a:p>
          <a:p>
            <a:pPr marL="457200" indent="-457200">
              <a:spcBef>
                <a:spcPct val="0"/>
              </a:spcBef>
              <a:buFontTx/>
              <a:buAutoNum type="arabicPeriod"/>
            </a:pPr>
            <a:endParaRPr lang="en-GB" altLang="en-US" sz="2000" dirty="0"/>
          </a:p>
          <a:p>
            <a:pPr marL="457200" indent="-457200">
              <a:spcBef>
                <a:spcPct val="0"/>
              </a:spcBef>
              <a:buFontTx/>
              <a:buAutoNum type="arabicPeriod"/>
            </a:pPr>
            <a:r>
              <a:rPr lang="en-GB" altLang="en-US" sz="2000" dirty="0"/>
              <a:t>Planning a small scale classroom-based enquiry using </a:t>
            </a:r>
            <a:r>
              <a:rPr lang="en-GB" altLang="en-US" sz="2000" i="1" dirty="0"/>
              <a:t>case study </a:t>
            </a:r>
            <a:r>
              <a:rPr lang="en-GB" altLang="en-US" sz="2000" dirty="0"/>
              <a:t>methodology</a:t>
            </a:r>
          </a:p>
          <a:p>
            <a:pPr marL="457200" indent="-457200">
              <a:spcBef>
                <a:spcPct val="0"/>
              </a:spcBef>
              <a:buFontTx/>
              <a:buAutoNum type="arabicPeriod"/>
            </a:pPr>
            <a:endParaRPr lang="en-GB" altLang="en-US" sz="2000" dirty="0"/>
          </a:p>
          <a:p>
            <a:pPr marL="457200" indent="-457200">
              <a:spcBef>
                <a:spcPct val="0"/>
              </a:spcBef>
              <a:buFontTx/>
              <a:buAutoNum type="arabicPeriod"/>
            </a:pPr>
            <a:r>
              <a:rPr lang="en-GB" altLang="en-US" sz="2000" dirty="0"/>
              <a:t>What is expected at the proposal stage when school-based mentors and trainees discuss the proposed research between </a:t>
            </a:r>
            <a:r>
              <a:rPr lang="en-GB" altLang="en-US" sz="2000" b="1" i="1" dirty="0"/>
              <a:t>Monday 12</a:t>
            </a:r>
            <a:r>
              <a:rPr lang="en-GB" altLang="en-US" sz="2000" b="1" i="1" baseline="30000" dirty="0"/>
              <a:t>th</a:t>
            </a:r>
            <a:r>
              <a:rPr lang="en-GB" altLang="en-US" sz="2000" b="1" i="1" dirty="0"/>
              <a:t> November and Wednesday 21</a:t>
            </a:r>
            <a:r>
              <a:rPr lang="en-GB" altLang="en-US" sz="2000" b="1" i="1" baseline="30000" dirty="0"/>
              <a:t>st</a:t>
            </a:r>
            <a:r>
              <a:rPr lang="en-GB" altLang="en-US" sz="2000" b="1" i="1" dirty="0"/>
              <a:t> November 2018 </a:t>
            </a:r>
            <a:r>
              <a:rPr lang="en-GB" altLang="en-US" sz="2000" i="1" dirty="0"/>
              <a:t>?</a:t>
            </a:r>
            <a:endParaRPr lang="en-GB" altLang="en-US" sz="2000" dirty="0"/>
          </a:p>
          <a:p>
            <a:pPr marL="457200" indent="-457200">
              <a:spcBef>
                <a:spcPct val="0"/>
              </a:spcBef>
              <a:buFontTx/>
              <a:buAutoNum type="arabicPeriod"/>
            </a:pPr>
            <a:endParaRPr lang="en-GB" altLang="en-US" sz="2000" dirty="0"/>
          </a:p>
          <a:p>
            <a:pPr marL="457200" indent="-457200">
              <a:spcBef>
                <a:spcPct val="0"/>
              </a:spcBef>
              <a:buFontTx/>
              <a:buAutoNum type="arabicPeriod"/>
            </a:pPr>
            <a:r>
              <a:rPr lang="en-GB" altLang="en-US" sz="2000" dirty="0"/>
              <a:t>What is expected at the University Call Back Day on </a:t>
            </a:r>
            <a:r>
              <a:rPr lang="en-GB" altLang="en-US" sz="2000" b="1" i="1" dirty="0"/>
              <a:t>Friday 23</a:t>
            </a:r>
            <a:r>
              <a:rPr lang="en-GB" altLang="en-US" sz="2000" b="1" i="1" baseline="30000" dirty="0"/>
              <a:t>rd</a:t>
            </a:r>
            <a:r>
              <a:rPr lang="en-GB" altLang="en-US" sz="2000" b="1" i="1" dirty="0"/>
              <a:t> November, 2018 ?</a:t>
            </a:r>
            <a:endParaRPr lang="en-GB" altLang="en-US" sz="2000" b="1" dirty="0"/>
          </a:p>
          <a:p>
            <a:pPr marL="457200" indent="-457200">
              <a:spcBef>
                <a:spcPct val="0"/>
              </a:spcBef>
              <a:buFontTx/>
              <a:buAutoNum type="arabicPeriod"/>
            </a:pPr>
            <a:endParaRPr lang="en-GB" altLang="en-US" sz="2000" dirty="0"/>
          </a:p>
          <a:p>
            <a:pPr marL="457200" indent="-457200">
              <a:spcBef>
                <a:spcPct val="0"/>
              </a:spcBef>
              <a:buFontTx/>
              <a:buAutoNum type="arabicPeriod"/>
            </a:pPr>
            <a:r>
              <a:rPr lang="en-GB" altLang="en-US" sz="2000" dirty="0"/>
              <a:t>Writing up the completed research – an introduction. </a:t>
            </a:r>
            <a:endParaRPr lang="en-US" altLang="en-US" sz="2000" dirty="0"/>
          </a:p>
        </p:txBody>
      </p:sp>
      <p:sp>
        <p:nvSpPr>
          <p:cNvPr id="5" name="Text Placeholder 3"/>
          <p:cNvSpPr txBox="1">
            <a:spLocks/>
          </p:cNvSpPr>
          <p:nvPr/>
        </p:nvSpPr>
        <p:spPr bwMode="auto">
          <a:xfrm>
            <a:off x="107504" y="38484"/>
            <a:ext cx="6710431"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sz="1200" dirty="0"/>
              <a:t>The Classroom Based Enquiry (CBE) Assignment</a:t>
            </a:r>
            <a:endParaRPr lang="en-US" sz="2700" dirty="0"/>
          </a:p>
          <a:p>
            <a:endParaRPr lang="en-US" sz="27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4495">
        <p:fade/>
      </p:transition>
    </mc:Choice>
    <mc:Fallback xmlns="">
      <p:transition advClick="0" advTm="244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5AC71-9D6C-4751-8CD3-00E6DE0F85BF}"/>
              </a:ext>
            </a:extLst>
          </p:cNvPr>
          <p:cNvSpPr>
            <a:spLocks noGrp="1"/>
          </p:cNvSpPr>
          <p:nvPr>
            <p:ph type="body" sz="quarter" idx="10"/>
          </p:nvPr>
        </p:nvSpPr>
        <p:spPr>
          <a:xfrm>
            <a:off x="125760" y="548680"/>
            <a:ext cx="8892480" cy="634666"/>
          </a:xfrm>
        </p:spPr>
        <p:txBody>
          <a:bodyPr/>
          <a:lstStyle/>
          <a:p>
            <a:r>
              <a:rPr lang="en-GB" sz="2400" b="1" dirty="0"/>
              <a:t>7. Writing up the completed research – an introduction</a:t>
            </a:r>
            <a:r>
              <a:rPr lang="en-GB" sz="2400" dirty="0"/>
              <a:t>. </a:t>
            </a:r>
          </a:p>
          <a:p>
            <a:endParaRPr lang="en-GB" dirty="0"/>
          </a:p>
        </p:txBody>
      </p:sp>
      <p:sp>
        <p:nvSpPr>
          <p:cNvPr id="7" name="Rectangle 6">
            <a:extLst>
              <a:ext uri="{FF2B5EF4-FFF2-40B4-BE49-F238E27FC236}">
                <a16:creationId xmlns:a16="http://schemas.microsoft.com/office/drawing/2014/main" id="{F7372987-9F6E-4491-9E14-A877C68F7C7F}"/>
              </a:ext>
            </a:extLst>
          </p:cNvPr>
          <p:cNvSpPr/>
          <p:nvPr/>
        </p:nvSpPr>
        <p:spPr>
          <a:xfrm>
            <a:off x="899592" y="1909000"/>
            <a:ext cx="7560840" cy="3039999"/>
          </a:xfrm>
          <a:prstGeom prst="rect">
            <a:avLst/>
          </a:prstGeom>
        </p:spPr>
        <p:txBody>
          <a:bodyPr wrap="square">
            <a:spAutoFit/>
          </a:bodyPr>
          <a:lstStyle/>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1. Introduction</a:t>
            </a:r>
            <a:r>
              <a:rPr lang="en-GB" dirty="0">
                <a:latin typeface="Tahoma" panose="020B060403050404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2. Context </a:t>
            </a:r>
            <a:r>
              <a:rPr lang="en-GB" dirty="0">
                <a:latin typeface="Tahoma" panose="020B060403050404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3. Literature Review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b="1" dirty="0">
                <a:latin typeface="Tahoma" panose="020B0604030504040204" pitchFamily="34" charset="0"/>
                <a:ea typeface="Times New Roman" panose="02020603050405020304" pitchFamily="18" charset="0"/>
                <a:cs typeface="Times New Roman" panose="02020603050405020304" pitchFamily="18" charset="0"/>
              </a:rPr>
              <a:t>4. Methodology and Methods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5. Analysis </a:t>
            </a:r>
            <a:r>
              <a:rPr lang="en-GB" dirty="0">
                <a:latin typeface="Tahoma" panose="020B060403050404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6. Evaluation</a:t>
            </a:r>
          </a:p>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Appendices</a:t>
            </a:r>
          </a:p>
          <a:p>
            <a:pPr algn="just">
              <a:lnSpc>
                <a:spcPct val="107000"/>
              </a:lnSpc>
              <a:spcAft>
                <a:spcPts val="0"/>
              </a:spcAft>
              <a:tabLst>
                <a:tab pos="457200" algn="l"/>
              </a:tabLst>
            </a:pPr>
            <a:r>
              <a:rPr lang="en-GB" b="1" dirty="0">
                <a:latin typeface="Tahoma" panose="020B0604030504040204" pitchFamily="34" charset="0"/>
                <a:ea typeface="Calibri" panose="020F0502020204030204" pitchFamily="34" charset="0"/>
                <a:cs typeface="Times New Roman" panose="02020603050405020304" pitchFamily="18" charset="0"/>
              </a:rPr>
              <a:t>Reference list </a:t>
            </a:r>
          </a:p>
          <a:p>
            <a:pPr algn="just">
              <a:lnSpc>
                <a:spcPct val="107000"/>
              </a:lnSpc>
              <a:spcAft>
                <a:spcPts val="0"/>
              </a:spcAft>
              <a:tabLst>
                <a:tab pos="457200" algn="l"/>
              </a:tabLs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NB: Literature should be utilised throughout the assignment.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17695669"/>
      </p:ext>
    </p:extLst>
  </p:cSld>
  <p:clrMapOvr>
    <a:masterClrMapping/>
  </p:clrMapOvr>
  <mc:AlternateContent xmlns:mc="http://schemas.openxmlformats.org/markup-compatibility/2006" xmlns:p14="http://schemas.microsoft.com/office/powerpoint/2010/main">
    <mc:Choice Requires="p14">
      <p:transition p14:dur="10" advClick="0" advTm="9227">
        <p:fade/>
      </p:transition>
    </mc:Choice>
    <mc:Fallback xmlns="">
      <p:transition advClick="0" advTm="92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5AC71-9D6C-4751-8CD3-00E6DE0F85BF}"/>
              </a:ext>
            </a:extLst>
          </p:cNvPr>
          <p:cNvSpPr>
            <a:spLocks noGrp="1"/>
          </p:cNvSpPr>
          <p:nvPr>
            <p:ph type="body" sz="quarter" idx="10"/>
          </p:nvPr>
        </p:nvSpPr>
        <p:spPr>
          <a:xfrm>
            <a:off x="125760" y="548680"/>
            <a:ext cx="8892480" cy="634666"/>
          </a:xfrm>
        </p:spPr>
        <p:txBody>
          <a:bodyPr/>
          <a:lstStyle/>
          <a:p>
            <a:r>
              <a:rPr lang="en-GB" sz="2400" b="1" dirty="0"/>
              <a:t>7. Writing up the completed research – an introduction</a:t>
            </a:r>
            <a:r>
              <a:rPr lang="en-GB" sz="2400" dirty="0"/>
              <a:t>. </a:t>
            </a:r>
          </a:p>
          <a:p>
            <a:endParaRPr lang="en-GB" dirty="0"/>
          </a:p>
        </p:txBody>
      </p:sp>
      <p:sp>
        <p:nvSpPr>
          <p:cNvPr id="7" name="Rectangle 6">
            <a:extLst>
              <a:ext uri="{FF2B5EF4-FFF2-40B4-BE49-F238E27FC236}">
                <a16:creationId xmlns:a16="http://schemas.microsoft.com/office/drawing/2014/main" id="{F7372987-9F6E-4491-9E14-A877C68F7C7F}"/>
              </a:ext>
            </a:extLst>
          </p:cNvPr>
          <p:cNvSpPr/>
          <p:nvPr/>
        </p:nvSpPr>
        <p:spPr>
          <a:xfrm>
            <a:off x="899592" y="1909000"/>
            <a:ext cx="7560840" cy="372731"/>
          </a:xfrm>
          <a:prstGeom prst="rect">
            <a:avLst/>
          </a:prstGeom>
        </p:spPr>
        <p:txBody>
          <a:bodyPr wrap="square">
            <a:spAutoFit/>
          </a:bodyPr>
          <a:lstStyle/>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D7788DC3-2132-4F85-96F0-CE5D1FAFA907}"/>
              </a:ext>
            </a:extLst>
          </p:cNvPr>
          <p:cNvSpPr/>
          <p:nvPr/>
        </p:nvSpPr>
        <p:spPr>
          <a:xfrm>
            <a:off x="260648" y="1183346"/>
            <a:ext cx="8838728" cy="5267211"/>
          </a:xfrm>
          <a:prstGeom prst="rect">
            <a:avLst/>
          </a:prstGeom>
        </p:spPr>
        <p:txBody>
          <a:bodyPr wrap="square">
            <a:spAutoFit/>
          </a:bodyPr>
          <a:lstStyle/>
          <a:p>
            <a:pPr>
              <a:lnSpc>
                <a:spcPts val="1600"/>
              </a:lnSpc>
              <a:spcBef>
                <a:spcPts val="300"/>
              </a:spcBef>
              <a:spcAft>
                <a:spcPts val="800"/>
              </a:spcAft>
            </a:pPr>
            <a:r>
              <a:rPr lang="en-GB" b="1" dirty="0">
                <a:latin typeface="Tahoma" panose="020B0604030504040204" pitchFamily="34" charset="0"/>
                <a:ea typeface="Times New Roman" panose="02020603050405020304" pitchFamily="18" charset="0"/>
                <a:cs typeface="Times New Roman" panose="02020603050405020304" pitchFamily="18" charset="0"/>
              </a:rPr>
              <a:t>Assessment Criteria: M Level</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ts val="1600"/>
              </a:lnSpc>
              <a:spcBef>
                <a:spcPts val="300"/>
              </a:spcBef>
              <a:spcAft>
                <a:spcPts val="800"/>
              </a:spcAft>
            </a:pPr>
            <a:r>
              <a:rPr lang="en-GB" dirty="0">
                <a:latin typeface="Tahoma" panose="020B060403050404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ts val="1600"/>
              </a:lnSpc>
              <a:spcBef>
                <a:spcPts val="300"/>
              </a:spcBef>
              <a:spcAft>
                <a:spcPts val="800"/>
              </a:spcAft>
            </a:pPr>
            <a:r>
              <a:rPr lang="en-GB" dirty="0">
                <a:latin typeface="Tahoma" panose="020B0604030504040204" pitchFamily="34" charset="0"/>
                <a:ea typeface="Times New Roman" panose="02020603050405020304" pitchFamily="18" charset="0"/>
                <a:cs typeface="Times New Roman" panose="02020603050405020304" pitchFamily="18" charset="0"/>
              </a:rPr>
              <a:t>This assignment will be assessed against the following criteria:</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ts val="1600"/>
              </a:lnSpc>
              <a:spcBef>
                <a:spcPts val="300"/>
              </a:spcBef>
              <a:spcAft>
                <a:spcPts val="800"/>
              </a:spcAft>
            </a:pPr>
            <a:r>
              <a:rPr lang="en-GB" i="1" dirty="0">
                <a:solidFill>
                  <a:srgbClr val="808080"/>
                </a:solidFill>
                <a:latin typeface="Tahoma" panose="020B0604030504040204" pitchFamily="34" charset="0"/>
                <a:ea typeface="Times New Roman" panose="02020603050405020304" pitchFamily="18" charset="0"/>
                <a:cs typeface="Times New Roman" panose="02020603050405020304" pitchFamily="18" charset="0"/>
              </a:rPr>
              <a:t>ALM: Conceptual Domain (Core)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ts val="1600"/>
              </a:lnSpc>
              <a:spcBef>
                <a:spcPts val="300"/>
              </a:spcBef>
              <a:spcAft>
                <a:spcPts val="800"/>
              </a:spcAft>
            </a:pPr>
            <a:r>
              <a:rPr lang="en-GB" dirty="0">
                <a:latin typeface="Tahoma" panose="020B0604030504040204" pitchFamily="34" charset="0"/>
                <a:ea typeface="Times New Roman" panose="02020603050405020304" pitchFamily="18" charset="0"/>
                <a:cs typeface="Times New Roman" panose="02020603050405020304" pitchFamily="18" charset="0"/>
              </a:rPr>
              <a:t>The assignment demonstrates that the student can use and organise coherently relevant ideas, perspectives or theories to interpret and/or explore issues under study. In addition, the student can critically analyse and/or evaluate those ideas, perspectives or theories showing the ability to synthesise and/or transform ideas in the process of developing an argument.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ts val="1600"/>
              </a:lnSpc>
              <a:spcBef>
                <a:spcPts val="300"/>
              </a:spcBef>
              <a:spcAft>
                <a:spcPts val="800"/>
              </a:spcAft>
            </a:pPr>
            <a:r>
              <a:rPr lang="en-GB" i="1" dirty="0">
                <a:solidFill>
                  <a:srgbClr val="808080"/>
                </a:solidFill>
                <a:latin typeface="Tahoma" panose="020B0604030504040204" pitchFamily="34" charset="0"/>
                <a:ea typeface="Times New Roman" panose="02020603050405020304" pitchFamily="18" charset="0"/>
                <a:cs typeface="Times New Roman" panose="02020603050405020304" pitchFamily="18" charset="0"/>
              </a:rPr>
              <a:t>CLM: Contextual Domain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ts val="1600"/>
              </a:lnSpc>
              <a:spcBef>
                <a:spcPts val="300"/>
              </a:spcBef>
              <a:spcAft>
                <a:spcPts val="800"/>
              </a:spcAft>
            </a:pPr>
            <a:r>
              <a:rPr lang="en-GB" dirty="0">
                <a:latin typeface="Tahoma" panose="020B0604030504040204" pitchFamily="34" charset="0"/>
                <a:ea typeface="Times New Roman" panose="02020603050405020304" pitchFamily="18" charset="0"/>
                <a:cs typeface="Times New Roman" panose="02020603050405020304" pitchFamily="18" charset="0"/>
              </a:rPr>
              <a:t>The assignment demonstrates that the student has an awareness of the significance of relevant contextual factors (e.g. personal, class, school, national and policy) influencing the area of study and is able to critically engage with the contextual significance.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ts val="1600"/>
              </a:lnSpc>
              <a:spcBef>
                <a:spcPts val="300"/>
              </a:spcBef>
              <a:spcAft>
                <a:spcPts val="800"/>
              </a:spcAft>
            </a:pPr>
            <a:r>
              <a:rPr lang="en-GB" i="1" dirty="0">
                <a:solidFill>
                  <a:srgbClr val="808080"/>
                </a:solidFill>
                <a:latin typeface="Tahoma" panose="020B0604030504040204" pitchFamily="34" charset="0"/>
                <a:ea typeface="Times New Roman" panose="02020603050405020304" pitchFamily="18" charset="0"/>
                <a:cs typeface="Times New Roman" panose="02020603050405020304" pitchFamily="18" charset="0"/>
              </a:rPr>
              <a:t>DLM: Research Domain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ts val="1600"/>
              </a:lnSpc>
              <a:spcBef>
                <a:spcPts val="300"/>
              </a:spcBef>
              <a:spcAft>
                <a:spcPts val="800"/>
              </a:spcAft>
            </a:pPr>
            <a:r>
              <a:rPr lang="en-GB" dirty="0">
                <a:latin typeface="Tahoma" panose="020B0604030504040204" pitchFamily="34" charset="0"/>
                <a:ea typeface="Times New Roman" panose="02020603050405020304" pitchFamily="18" charset="0"/>
                <a:cs typeface="Times New Roman" panose="02020603050405020304" pitchFamily="18" charset="0"/>
              </a:rPr>
              <a:t>The assignment demonstrates that the student can plan for and execute a small scale enquiry in a systematic and reflexive manner, identifying and explaining the research process and critically analysing and evaluating research outcomes.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ts val="1600"/>
              </a:lnSpc>
              <a:spcBef>
                <a:spcPts val="300"/>
              </a:spcBef>
              <a:spcAft>
                <a:spcPts val="800"/>
              </a:spcAft>
            </a:pPr>
            <a:r>
              <a:rPr lang="en-GB" dirty="0">
                <a:latin typeface="Tahoma" panose="020B0604030504040204" pitchFamily="34" charset="0"/>
                <a:ea typeface="Times New Roman" panose="02020603050405020304" pitchFamily="18" charset="0"/>
                <a:cs typeface="Times New Roman" panose="02020603050405020304" pitchFamily="18" charset="0"/>
              </a:rPr>
              <a:t>You are required to meet all the criteria.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39633309"/>
      </p:ext>
    </p:extLst>
  </p:cSld>
  <p:clrMapOvr>
    <a:masterClrMapping/>
  </p:clrMapOvr>
  <mc:AlternateContent xmlns:mc="http://schemas.openxmlformats.org/markup-compatibility/2006" xmlns:p14="http://schemas.microsoft.com/office/powerpoint/2010/main">
    <mc:Choice Requires="p14">
      <p:transition p14:dur="10" advClick="0" advTm="10311">
        <p:fade/>
      </p:transition>
    </mc:Choice>
    <mc:Fallback xmlns="">
      <p:transition advClick="0" advTm="103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5AC71-9D6C-4751-8CD3-00E6DE0F85BF}"/>
              </a:ext>
            </a:extLst>
          </p:cNvPr>
          <p:cNvSpPr>
            <a:spLocks noGrp="1"/>
          </p:cNvSpPr>
          <p:nvPr>
            <p:ph type="body" sz="quarter" idx="10"/>
          </p:nvPr>
        </p:nvSpPr>
        <p:spPr>
          <a:xfrm>
            <a:off x="125760" y="548680"/>
            <a:ext cx="8892480" cy="634666"/>
          </a:xfrm>
        </p:spPr>
        <p:txBody>
          <a:bodyPr/>
          <a:lstStyle/>
          <a:p>
            <a:r>
              <a:rPr lang="en-GB" sz="2400" b="1" dirty="0"/>
              <a:t>7. Writing up the completed research – an introduction</a:t>
            </a:r>
            <a:r>
              <a:rPr lang="en-GB" sz="2400" dirty="0"/>
              <a:t>. </a:t>
            </a:r>
          </a:p>
          <a:p>
            <a:endParaRPr lang="en-GB" dirty="0"/>
          </a:p>
        </p:txBody>
      </p:sp>
      <p:sp>
        <p:nvSpPr>
          <p:cNvPr id="3" name="Rectangle 2">
            <a:extLst>
              <a:ext uri="{FF2B5EF4-FFF2-40B4-BE49-F238E27FC236}">
                <a16:creationId xmlns:a16="http://schemas.microsoft.com/office/drawing/2014/main" id="{C9F965A1-2E9A-4850-AF2F-D0C5452F2B74}"/>
              </a:ext>
            </a:extLst>
          </p:cNvPr>
          <p:cNvSpPr/>
          <p:nvPr/>
        </p:nvSpPr>
        <p:spPr>
          <a:xfrm>
            <a:off x="125760" y="1175626"/>
            <a:ext cx="8892480" cy="5114542"/>
          </a:xfrm>
          <a:prstGeom prst="rect">
            <a:avLst/>
          </a:prstGeom>
        </p:spPr>
        <p:txBody>
          <a:bodyPr wrap="square">
            <a:spAutoFit/>
          </a:bodyPr>
          <a:lstStyle/>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1. Introduction- </a:t>
            </a:r>
            <a:r>
              <a:rPr lang="en-GB" dirty="0">
                <a:latin typeface="Tahoma" panose="020B0604030504040204" pitchFamily="34" charset="0"/>
                <a:ea typeface="Times New Roman" panose="02020603050405020304" pitchFamily="18" charset="0"/>
                <a:cs typeface="Times New Roman" panose="02020603050405020304" pitchFamily="18" charset="0"/>
              </a:rPr>
              <a:t>Clearly and succinctly explain the theme for your classroom-based enquiry and why you chose to investigate this area of your practice. Identify your precise research question.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7200" algn="l"/>
              </a:tabLst>
            </a:pPr>
            <a:r>
              <a:rPr lang="en-GB" dirty="0">
                <a:latin typeface="Tahoma" panose="020B060403050404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2. Context – </a:t>
            </a:r>
            <a:r>
              <a:rPr lang="en-GB" dirty="0">
                <a:latin typeface="Tahoma" panose="020B0604030504040204" pitchFamily="34" charset="0"/>
                <a:ea typeface="Times New Roman" panose="02020603050405020304" pitchFamily="18" charset="0"/>
                <a:cs typeface="Times New Roman" panose="02020603050405020304" pitchFamily="18" charset="0"/>
              </a:rPr>
              <a:t>Explain how the research theme and research question are relevant and significant to the context of your professional development; this could include:</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tabLst>
                <a:tab pos="228600" algn="l"/>
                <a:tab pos="457200" algn="l"/>
              </a:tabLst>
            </a:pPr>
            <a:r>
              <a:rPr lang="en-GB" dirty="0">
                <a:latin typeface="Tahoma" panose="020B0604030504040204" pitchFamily="34" charset="0"/>
                <a:ea typeface="Times New Roman" panose="02020603050405020304" pitchFamily="18" charset="0"/>
                <a:cs typeface="Times New Roman" panose="02020603050405020304" pitchFamily="18" charset="0"/>
              </a:rPr>
              <a:t>your personal professional development needs and your values (an autobiographical element);</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tabLst>
                <a:tab pos="228600" algn="l"/>
                <a:tab pos="457200" algn="l"/>
              </a:tabLst>
            </a:pPr>
            <a:r>
              <a:rPr lang="en-GB" dirty="0">
                <a:latin typeface="Tahoma" panose="020B0604030504040204" pitchFamily="34" charset="0"/>
                <a:ea typeface="Times New Roman" panose="02020603050405020304" pitchFamily="18" charset="0"/>
                <a:cs typeface="Times New Roman" panose="02020603050405020304" pitchFamily="18" charset="0"/>
              </a:rPr>
              <a:t>the situational context within which you are placed (e.g. LA/ academy/ MAT/ subject/ class/ students);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tabLst>
                <a:tab pos="228600" algn="l"/>
                <a:tab pos="457200" algn="l"/>
              </a:tabLst>
            </a:pPr>
            <a:r>
              <a:rPr lang="en-GB" dirty="0">
                <a:latin typeface="Tahoma" panose="020B0604030504040204" pitchFamily="34" charset="0"/>
                <a:ea typeface="Times New Roman" panose="02020603050405020304" pitchFamily="18" charset="0"/>
                <a:cs typeface="Times New Roman" panose="02020603050405020304" pitchFamily="18" charset="0"/>
              </a:rPr>
              <a:t>the policy context, current initiatives that impact on this area of practice (National or within the school).</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457200" algn="l"/>
              </a:tabLst>
            </a:pPr>
            <a:r>
              <a:rPr lang="en-GB" dirty="0">
                <a:latin typeface="Tahoma" panose="020B060403050404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3. Literature Review </a:t>
            </a:r>
            <a:r>
              <a:rPr lang="en-GB" dirty="0">
                <a:latin typeface="Tahoma" panose="020B0604030504040204" pitchFamily="34" charset="0"/>
                <a:ea typeface="Times New Roman" panose="02020603050405020304" pitchFamily="18" charset="0"/>
                <a:cs typeface="Times New Roman" panose="02020603050405020304" pitchFamily="18" charset="0"/>
              </a:rPr>
              <a:t>– make sure that relevant literature relating to the theme of the research is drawn upon and critically engaged with to show you have an understanding of previous research in this area.</a:t>
            </a:r>
            <a:r>
              <a:rPr lang="en-GB" b="1" dirty="0">
                <a:latin typeface="Tahoma" panose="020B060403050404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33414169"/>
      </p:ext>
    </p:extLst>
  </p:cSld>
  <p:clrMapOvr>
    <a:masterClrMapping/>
  </p:clrMapOvr>
  <mc:AlternateContent xmlns:mc="http://schemas.openxmlformats.org/markup-compatibility/2006" xmlns:p14="http://schemas.microsoft.com/office/powerpoint/2010/main">
    <mc:Choice Requires="p14">
      <p:transition p14:dur="10" advClick="0" advTm="12770">
        <p:fade/>
      </p:transition>
    </mc:Choice>
    <mc:Fallback xmlns="">
      <p:transition advClick="0" advTm="12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5AC71-9D6C-4751-8CD3-00E6DE0F85BF}"/>
              </a:ext>
            </a:extLst>
          </p:cNvPr>
          <p:cNvSpPr>
            <a:spLocks noGrp="1"/>
          </p:cNvSpPr>
          <p:nvPr>
            <p:ph type="body" sz="quarter" idx="10"/>
          </p:nvPr>
        </p:nvSpPr>
        <p:spPr>
          <a:xfrm>
            <a:off x="125760" y="548680"/>
            <a:ext cx="8892480" cy="634666"/>
          </a:xfrm>
        </p:spPr>
        <p:txBody>
          <a:bodyPr/>
          <a:lstStyle/>
          <a:p>
            <a:r>
              <a:rPr lang="en-GB" sz="2400" b="1" dirty="0"/>
              <a:t>7. Writing up the completed research – an introduction</a:t>
            </a:r>
            <a:r>
              <a:rPr lang="en-GB" sz="2400" dirty="0"/>
              <a:t>. </a:t>
            </a:r>
          </a:p>
          <a:p>
            <a:endParaRPr lang="en-GB" dirty="0"/>
          </a:p>
        </p:txBody>
      </p:sp>
      <p:sp>
        <p:nvSpPr>
          <p:cNvPr id="3" name="Rectangle 2">
            <a:extLst>
              <a:ext uri="{FF2B5EF4-FFF2-40B4-BE49-F238E27FC236}">
                <a16:creationId xmlns:a16="http://schemas.microsoft.com/office/drawing/2014/main" id="{5333328B-8FF2-4A43-910F-E70D6AFAB901}"/>
              </a:ext>
            </a:extLst>
          </p:cNvPr>
          <p:cNvSpPr/>
          <p:nvPr/>
        </p:nvSpPr>
        <p:spPr>
          <a:xfrm>
            <a:off x="899592" y="1556792"/>
            <a:ext cx="7110536" cy="3929089"/>
          </a:xfrm>
          <a:prstGeom prst="rect">
            <a:avLst/>
          </a:prstGeom>
        </p:spPr>
        <p:txBody>
          <a:bodyPr wrap="square">
            <a:spAutoFit/>
          </a:bodyPr>
          <a:lstStyle/>
          <a:p>
            <a:pPr algn="just">
              <a:lnSpc>
                <a:spcPct val="107000"/>
              </a:lnSpc>
              <a:spcAft>
                <a:spcPts val="0"/>
              </a:spcAft>
            </a:pPr>
            <a:r>
              <a:rPr lang="en-GB" b="1" dirty="0">
                <a:latin typeface="Tahoma" panose="020B0604030504040204" pitchFamily="34" charset="0"/>
                <a:ea typeface="Times New Roman" panose="02020603050405020304" pitchFamily="18" charset="0"/>
                <a:cs typeface="Times New Roman" panose="02020603050405020304" pitchFamily="18" charset="0"/>
              </a:rPr>
              <a:t>4. Methodology and Methods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b="1" dirty="0">
                <a:latin typeface="Tahoma" panose="020B0604030504040204" pitchFamily="34" charset="0"/>
                <a:ea typeface="Times New Roman" panose="02020603050405020304" pitchFamily="18" charset="0"/>
                <a:cs typeface="Times New Roman" panose="02020603050405020304" pitchFamily="18" charset="0"/>
              </a:rPr>
              <a:t>- Use of case study</a:t>
            </a:r>
            <a:r>
              <a:rPr lang="en-GB" dirty="0">
                <a:latin typeface="Tahoma" panose="020B0604030504040204" pitchFamily="34" charset="0"/>
                <a:ea typeface="Times New Roman" panose="02020603050405020304" pitchFamily="18" charset="0"/>
                <a:cs typeface="Times New Roman" panose="02020603050405020304" pitchFamily="18" charset="0"/>
              </a:rPr>
              <a:t> - Discuss the use of case study as appropriate to the situation or phenomenon being researched; acknowledge any challenges to/ or ambiguities around using case study).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dirty="0">
                <a:latin typeface="Tahoma" panose="020B0604030504040204" pitchFamily="34" charset="0"/>
                <a:ea typeface="Times New Roman" panose="02020603050405020304" pitchFamily="18" charset="0"/>
                <a:cs typeface="Times New Roman" panose="02020603050405020304" pitchFamily="18" charset="0"/>
              </a:rPr>
              <a:t>- </a:t>
            </a:r>
            <a:r>
              <a:rPr lang="en-GB" b="1" dirty="0">
                <a:latin typeface="Tahoma" panose="020B0604030504040204" pitchFamily="34" charset="0"/>
                <a:ea typeface="Times New Roman" panose="02020603050405020304" pitchFamily="18" charset="0"/>
                <a:cs typeface="Times New Roman" panose="02020603050405020304" pitchFamily="18" charset="0"/>
              </a:rPr>
              <a:t>Methods of data collection - </a:t>
            </a:r>
            <a:r>
              <a:rPr lang="en-GB" dirty="0">
                <a:latin typeface="Tahoma" panose="020B0604030504040204" pitchFamily="34" charset="0"/>
                <a:ea typeface="Times New Roman" panose="02020603050405020304" pitchFamily="18" charset="0"/>
                <a:cs typeface="Times New Roman" panose="02020603050405020304" pitchFamily="18" charset="0"/>
              </a:rPr>
              <a:t>Discuss the methods used to collect data. What methods did you use to collect data during the research and why?</a:t>
            </a:r>
            <a:r>
              <a:rPr lang="en-GB" b="1" dirty="0">
                <a:latin typeface="Tahoma" panose="020B0604030504040204" pitchFamily="34" charset="0"/>
                <a:ea typeface="Times New Roman" panose="02020603050405020304" pitchFamily="18" charset="0"/>
                <a:cs typeface="Times New Roman" panose="02020603050405020304" pitchFamily="18" charset="0"/>
              </a:rPr>
              <a:t> </a:t>
            </a:r>
            <a:r>
              <a:rPr lang="en-GB" dirty="0">
                <a:latin typeface="Tahoma" panose="020B0604030504040204" pitchFamily="34" charset="0"/>
                <a:ea typeface="Times New Roman" panose="02020603050405020304" pitchFamily="18" charset="0"/>
                <a:cs typeface="Times New Roman" panose="02020603050405020304" pitchFamily="18" charset="0"/>
              </a:rPr>
              <a:t>How were ethical issues considered and addressed? Why did you choose these methods with reference to research literature?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7200" algn="l"/>
              </a:tabLst>
            </a:pPr>
            <a:r>
              <a:rPr lang="en-GB" dirty="0">
                <a:latin typeface="Tahoma" panose="020B060403050404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5. Analysis - </a:t>
            </a:r>
            <a:r>
              <a:rPr lang="en-GB" dirty="0">
                <a:latin typeface="Tahoma" panose="020B0604030504040204" pitchFamily="34" charset="0"/>
                <a:ea typeface="Times New Roman" panose="02020603050405020304" pitchFamily="18" charset="0"/>
                <a:cs typeface="Times New Roman" panose="02020603050405020304" pitchFamily="18" charset="0"/>
              </a:rPr>
              <a:t>Provide an analysis of the data collected as part of this small-scale research. What does this data reveal about the theme being studied?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62690582"/>
      </p:ext>
    </p:extLst>
  </p:cSld>
  <p:clrMapOvr>
    <a:masterClrMapping/>
  </p:clrMapOvr>
  <mc:AlternateContent xmlns:mc="http://schemas.openxmlformats.org/markup-compatibility/2006" xmlns:p14="http://schemas.microsoft.com/office/powerpoint/2010/main">
    <mc:Choice Requires="p14">
      <p:transition p14:dur="10" advClick="0" advTm="9625">
        <p:fade/>
      </p:transition>
    </mc:Choice>
    <mc:Fallback xmlns="">
      <p:transition advClick="0" advTm="9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5AC71-9D6C-4751-8CD3-00E6DE0F85BF}"/>
              </a:ext>
            </a:extLst>
          </p:cNvPr>
          <p:cNvSpPr>
            <a:spLocks noGrp="1"/>
          </p:cNvSpPr>
          <p:nvPr>
            <p:ph type="body" sz="quarter" idx="10"/>
          </p:nvPr>
        </p:nvSpPr>
        <p:spPr>
          <a:xfrm>
            <a:off x="125760" y="548680"/>
            <a:ext cx="8892480" cy="634666"/>
          </a:xfrm>
        </p:spPr>
        <p:txBody>
          <a:bodyPr/>
          <a:lstStyle/>
          <a:p>
            <a:r>
              <a:rPr lang="en-GB" sz="2400" b="1" dirty="0"/>
              <a:t>7. Writing up the completed research – an introduction</a:t>
            </a:r>
            <a:r>
              <a:rPr lang="en-GB" sz="2400" dirty="0"/>
              <a:t>. </a:t>
            </a:r>
          </a:p>
        </p:txBody>
      </p:sp>
      <p:sp>
        <p:nvSpPr>
          <p:cNvPr id="3" name="Rectangle 2">
            <a:extLst>
              <a:ext uri="{FF2B5EF4-FFF2-40B4-BE49-F238E27FC236}">
                <a16:creationId xmlns:a16="http://schemas.microsoft.com/office/drawing/2014/main" id="{C9F965A1-2E9A-4850-AF2F-D0C5452F2B74}"/>
              </a:ext>
            </a:extLst>
          </p:cNvPr>
          <p:cNvSpPr/>
          <p:nvPr/>
        </p:nvSpPr>
        <p:spPr>
          <a:xfrm>
            <a:off x="125760" y="1175626"/>
            <a:ext cx="8892480" cy="669094"/>
          </a:xfrm>
          <a:prstGeom prst="rect">
            <a:avLst/>
          </a:prstGeom>
        </p:spPr>
        <p:txBody>
          <a:bodyPr wrap="square">
            <a:spAutoFit/>
          </a:bodyPr>
          <a:lstStyle/>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811C1548-8A47-4EDB-8E05-0AC45E6E24FD}"/>
              </a:ext>
            </a:extLst>
          </p:cNvPr>
          <p:cNvSpPr/>
          <p:nvPr/>
        </p:nvSpPr>
        <p:spPr>
          <a:xfrm>
            <a:off x="503548" y="1988840"/>
            <a:ext cx="8136904" cy="3039999"/>
          </a:xfrm>
          <a:prstGeom prst="rect">
            <a:avLst/>
          </a:prstGeom>
        </p:spPr>
        <p:txBody>
          <a:bodyPr wrap="square">
            <a:spAutoFit/>
          </a:bodyPr>
          <a:lstStyle/>
          <a:p>
            <a:pPr algn="just">
              <a:lnSpc>
                <a:spcPct val="107000"/>
              </a:lnSpc>
              <a:spcAft>
                <a:spcPts val="0"/>
              </a:spcAft>
              <a:tabLst>
                <a:tab pos="457200" algn="l"/>
              </a:tabLst>
            </a:pPr>
            <a:r>
              <a:rPr lang="en-GB" b="1" dirty="0">
                <a:latin typeface="Tahoma" panose="020B0604030504040204" pitchFamily="34" charset="0"/>
                <a:ea typeface="Times New Roman" panose="02020603050405020304" pitchFamily="18" charset="0"/>
                <a:cs typeface="Times New Roman" panose="02020603050405020304" pitchFamily="18" charset="0"/>
              </a:rPr>
              <a:t>6. Evaluation- </a:t>
            </a:r>
            <a:r>
              <a:rPr lang="en-GB" dirty="0">
                <a:latin typeface="Tahoma" panose="020B0604030504040204" pitchFamily="34" charset="0"/>
                <a:ea typeface="Times New Roman" panose="02020603050405020304" pitchFamily="18" charset="0"/>
                <a:cs typeface="Times New Roman" panose="02020603050405020304" pitchFamily="18" charset="0"/>
              </a:rPr>
              <a:t>Draw together the main findings from going through this classroom base enquiry process clearly identifying the impact for your professional practice. Evaluate the extent to which you have addressed your enquiry question. Critically review the strengths and limitations of the methods you used. </a:t>
            </a:r>
          </a:p>
          <a:p>
            <a:pPr algn="just">
              <a:lnSpc>
                <a:spcPct val="107000"/>
              </a:lnSpc>
              <a:spcAft>
                <a:spcPts val="0"/>
              </a:spcAft>
              <a:tabLst>
                <a:tab pos="457200" algn="l"/>
              </a:tabLst>
            </a:pPr>
            <a:endParaRPr lang="en-GB" dirty="0">
              <a:latin typeface="Tahoma" panose="020B0604030504040204" pitchFamily="34" charset="0"/>
              <a:ea typeface="Times New Roman" panose="02020603050405020304" pitchFamily="18" charset="0"/>
              <a:cs typeface="Times New Roman" panose="02020603050405020304" pitchFamily="18" charset="0"/>
            </a:endParaRPr>
          </a:p>
          <a:p>
            <a:pPr algn="just">
              <a:lnSpc>
                <a:spcPct val="107000"/>
              </a:lnSpc>
              <a:spcAft>
                <a:spcPts val="0"/>
              </a:spcAft>
              <a:tabLst>
                <a:tab pos="457200" algn="l"/>
              </a:tabLst>
            </a:pPr>
            <a:r>
              <a:rPr lang="en-GB" dirty="0">
                <a:latin typeface="Tahoma" panose="020B0604030504040204" pitchFamily="34" charset="0"/>
                <a:ea typeface="Times New Roman" panose="02020603050405020304" pitchFamily="18" charset="0"/>
                <a:cs typeface="Times New Roman" panose="02020603050405020304" pitchFamily="18" charset="0"/>
              </a:rPr>
              <a:t>What implications will this small-scale research have for the students, school and/or on your practice). What recommendations might you make for other practitioners and/or what might you go on to try next?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7200" algn="l"/>
              </a:tabLst>
            </a:pPr>
            <a:r>
              <a:rPr lang="en-GB" dirty="0">
                <a:latin typeface="Tahoma" panose="020B060403050404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98618547"/>
      </p:ext>
    </p:extLst>
  </p:cSld>
  <p:clrMapOvr>
    <a:masterClrMapping/>
  </p:clrMapOvr>
  <mc:AlternateContent xmlns:mc="http://schemas.openxmlformats.org/markup-compatibility/2006" xmlns:p14="http://schemas.microsoft.com/office/powerpoint/2010/main">
    <mc:Choice Requires="p14">
      <p:transition p14:dur="10" advClick="0" advTm="10129">
        <p:fade/>
      </p:transition>
    </mc:Choice>
    <mc:Fallback xmlns="">
      <p:transition advClick="0" advTm="10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srcRect t="8945" r="50911" b="43683"/>
          <a:stretch/>
        </p:blipFill>
        <p:spPr>
          <a:xfrm>
            <a:off x="251520" y="2902233"/>
            <a:ext cx="6983537" cy="1943292"/>
          </a:xfrm>
          <a:prstGeom prst="rect">
            <a:avLst/>
          </a:prstGeom>
        </p:spPr>
      </p:pic>
      <p:sp>
        <p:nvSpPr>
          <p:cNvPr id="2" name="Text Placeholder 1"/>
          <p:cNvSpPr>
            <a:spLocks noGrp="1"/>
          </p:cNvSpPr>
          <p:nvPr>
            <p:ph type="body" sz="quarter" idx="11"/>
          </p:nvPr>
        </p:nvSpPr>
        <p:spPr>
          <a:xfrm>
            <a:off x="3491880" y="3645024"/>
            <a:ext cx="6156684" cy="3186354"/>
          </a:xfrm>
        </p:spPr>
        <p:txBody>
          <a:bodyPr/>
          <a:lstStyle/>
          <a:p>
            <a:pPr marL="0" indent="0">
              <a:lnSpc>
                <a:spcPct val="150000"/>
              </a:lnSpc>
              <a:buNone/>
            </a:pPr>
            <a:endParaRPr lang="en-US" sz="1350" dirty="0"/>
          </a:p>
          <a:p>
            <a:pPr marL="0" indent="0">
              <a:lnSpc>
                <a:spcPct val="150000"/>
              </a:lnSpc>
              <a:buNone/>
            </a:pPr>
            <a:endParaRPr lang="en-US" sz="2100" dirty="0"/>
          </a:p>
        </p:txBody>
      </p:sp>
      <p:sp>
        <p:nvSpPr>
          <p:cNvPr id="4" name="Text Placeholder 1">
            <a:extLst>
              <a:ext uri="{FF2B5EF4-FFF2-40B4-BE49-F238E27FC236}">
                <a16:creationId xmlns:a16="http://schemas.microsoft.com/office/drawing/2014/main" id="{15486CFB-9184-47C3-9F5D-630DDE87C614}"/>
              </a:ext>
            </a:extLst>
          </p:cNvPr>
          <p:cNvSpPr txBox="1">
            <a:spLocks/>
          </p:cNvSpPr>
          <p:nvPr/>
        </p:nvSpPr>
        <p:spPr>
          <a:xfrm>
            <a:off x="1763688" y="2186862"/>
            <a:ext cx="6156684" cy="3186354"/>
          </a:xfrm>
          <a:prstGeom prst="rect">
            <a:avLst/>
          </a:prstGeom>
        </p:spPr>
        <p:txBody>
          <a:bodyPr/>
          <a:lstStyle>
            <a:lvl1pPr marL="266700" indent="-266700" algn="l" defTabSz="606425" rtl="0" eaLnBrk="0" fontAlgn="base" hangingPunct="0">
              <a:spcBef>
                <a:spcPct val="20000"/>
              </a:spcBef>
              <a:spcAft>
                <a:spcPct val="0"/>
              </a:spcAft>
              <a:buClr>
                <a:srgbClr val="16818D"/>
              </a:buClr>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38" indent="-274638" algn="l" defTabSz="606425" rtl="0" eaLnBrk="0" fontAlgn="base" hangingPunct="0">
              <a:spcBef>
                <a:spcPct val="20000"/>
              </a:spcBef>
              <a:spcAft>
                <a:spcPct val="0"/>
              </a:spcAft>
              <a:buClr>
                <a:srgbClr val="16818D"/>
              </a:buClr>
              <a:buFont typeface="Courier New" panose="02070309020205020404" pitchFamily="49" charset="0"/>
              <a:buChar char="o"/>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08038" indent="-266700" algn="l" defTabSz="606425" rtl="0" eaLnBrk="0" fontAlgn="base" hangingPunct="0">
              <a:spcBef>
                <a:spcPct val="20000"/>
              </a:spcBef>
              <a:spcAft>
                <a:spcPct val="0"/>
              </a:spcAft>
              <a:buClr>
                <a:srgbClr val="16818D"/>
              </a:buClr>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2130425" indent="-301625" algn="l" defTabSz="606425" rtl="0" eaLnBrk="0" fontAlgn="base" hangingPunct="0">
              <a:spcBef>
                <a:spcPct val="20000"/>
              </a:spcBef>
              <a:spcAft>
                <a:spcPct val="0"/>
              </a:spcAft>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740025" indent="-301625" algn="l" defTabSz="606425" rtl="0" eaLnBrk="0" fontAlgn="base" hangingPunct="0">
              <a:spcBef>
                <a:spcPct val="20000"/>
              </a:spcBef>
              <a:spcAft>
                <a:spcPct val="0"/>
              </a:spcAft>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indent="0">
              <a:lnSpc>
                <a:spcPct val="150000"/>
              </a:lnSpc>
              <a:buNone/>
            </a:pPr>
            <a:endParaRPr lang="en-US" sz="1350" dirty="0">
              <a:solidFill>
                <a:prstClr val="black"/>
              </a:solidFill>
            </a:endParaRPr>
          </a:p>
        </p:txBody>
      </p:sp>
      <p:cxnSp>
        <p:nvCxnSpPr>
          <p:cNvPr id="11" name="Straight Arrow Connector 10">
            <a:extLst>
              <a:ext uri="{FF2B5EF4-FFF2-40B4-BE49-F238E27FC236}">
                <a16:creationId xmlns:a16="http://schemas.microsoft.com/office/drawing/2014/main" id="{5283DE0C-A908-4BC1-B9E4-8E3A759AC488}"/>
              </a:ext>
            </a:extLst>
          </p:cNvPr>
          <p:cNvCxnSpPr>
            <a:cxnSpLocks/>
          </p:cNvCxnSpPr>
          <p:nvPr/>
        </p:nvCxnSpPr>
        <p:spPr>
          <a:xfrm>
            <a:off x="4178074" y="4514403"/>
            <a:ext cx="0" cy="397367"/>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5FD643B-7AB8-4A65-844C-6C2491CEB606}"/>
              </a:ext>
            </a:extLst>
          </p:cNvPr>
          <p:cNvSpPr txBox="1"/>
          <p:nvPr/>
        </p:nvSpPr>
        <p:spPr>
          <a:xfrm>
            <a:off x="3723574" y="4937056"/>
            <a:ext cx="1453136" cy="1954381"/>
          </a:xfrm>
          <a:prstGeom prst="rect">
            <a:avLst/>
          </a:prstGeom>
          <a:noFill/>
        </p:spPr>
        <p:txBody>
          <a:bodyPr wrap="square" rtlCol="0">
            <a:spAutoFit/>
          </a:bodyPr>
          <a:lstStyle/>
          <a:p>
            <a:r>
              <a:rPr lang="en-GB" sz="1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Between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Monday 12th November and Wednesday 21st November 2018 </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1100" b="1" dirty="0">
                <a:solidFill>
                  <a:prstClr val="black"/>
                </a:solidFill>
                <a:latin typeface="Tahoma" panose="020B0604030504040204" pitchFamily="34" charset="0"/>
                <a:ea typeface="Tahoma" panose="020B0604030504040204" pitchFamily="34" charset="0"/>
                <a:cs typeface="Tahoma" panose="020B0604030504040204" pitchFamily="34" charset="0"/>
              </a:rPr>
              <a:t>trainees present </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research proposal and annotated bibliography  </a:t>
            </a:r>
            <a:r>
              <a:rPr lang="en-GB" sz="1100" b="1" dirty="0">
                <a:solidFill>
                  <a:prstClr val="black"/>
                </a:solidFill>
                <a:latin typeface="Tahoma" panose="020B0604030504040204" pitchFamily="34" charset="0"/>
                <a:ea typeface="Tahoma" panose="020B0604030504040204" pitchFamily="34" charset="0"/>
                <a:cs typeface="Tahoma" panose="020B0604030504040204" pitchFamily="34" charset="0"/>
              </a:rPr>
              <a:t>to Senior Mentor for formative feedback</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cxnSp>
        <p:nvCxnSpPr>
          <p:cNvPr id="14" name="Straight Arrow Connector 13">
            <a:extLst>
              <a:ext uri="{FF2B5EF4-FFF2-40B4-BE49-F238E27FC236}">
                <a16:creationId xmlns:a16="http://schemas.microsoft.com/office/drawing/2014/main" id="{4D0D96D6-7DA3-4317-91D0-CF5F94E5FCE3}"/>
              </a:ext>
            </a:extLst>
          </p:cNvPr>
          <p:cNvCxnSpPr>
            <a:cxnSpLocks/>
          </p:cNvCxnSpPr>
          <p:nvPr/>
        </p:nvCxnSpPr>
        <p:spPr>
          <a:xfrm>
            <a:off x="4533902" y="3811316"/>
            <a:ext cx="756084"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574435A2-6961-4591-81B8-3FBB8B1B02FF}"/>
              </a:ext>
            </a:extLst>
          </p:cNvPr>
          <p:cNvSpPr txBox="1"/>
          <p:nvPr/>
        </p:nvSpPr>
        <p:spPr>
          <a:xfrm>
            <a:off x="4249627" y="1790810"/>
            <a:ext cx="1410574" cy="1107996"/>
          </a:xfrm>
          <a:prstGeom prst="rect">
            <a:avLst/>
          </a:prstGeom>
          <a:noFill/>
        </p:spPr>
        <p:txBody>
          <a:bodyPr wrap="square" rtlCol="0">
            <a:spAutoFit/>
          </a:bodyPr>
          <a:lstStyle/>
          <a:p>
            <a:pPr eaLnBrk="0" fontAlgn="base" hangingPunct="0">
              <a:spcBef>
                <a:spcPct val="0"/>
              </a:spcBef>
              <a:spcAft>
                <a:spcPct val="0"/>
              </a:spcAft>
            </a:pP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 Period of 3 weeks when trainees able to start data collection for research </a:t>
            </a:r>
          </a:p>
          <a:p>
            <a:pPr eaLnBrk="0" fontAlgn="base" hangingPunct="0">
              <a:spcBef>
                <a:spcPct val="0"/>
              </a:spcBef>
              <a:spcAft>
                <a:spcPct val="0"/>
              </a:spcAft>
            </a:pP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GB" sz="1100" i="1" dirty="0">
                <a:solidFill>
                  <a:prstClr val="black"/>
                </a:solidFill>
                <a:latin typeface="Tahoma" panose="020B0604030504040204" pitchFamily="34" charset="0"/>
                <a:ea typeface="Tahoma" panose="020B0604030504040204" pitchFamily="34" charset="0"/>
                <a:cs typeface="Tahoma" panose="020B0604030504040204" pitchFamily="34" charset="0"/>
              </a:rPr>
              <a:t>case study</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cxnSp>
        <p:nvCxnSpPr>
          <p:cNvPr id="17" name="Straight Arrow Connector 16">
            <a:extLst>
              <a:ext uri="{FF2B5EF4-FFF2-40B4-BE49-F238E27FC236}">
                <a16:creationId xmlns:a16="http://schemas.microsoft.com/office/drawing/2014/main" id="{9AB64FF7-F2A2-4245-9A20-3F51417C3472}"/>
              </a:ext>
            </a:extLst>
          </p:cNvPr>
          <p:cNvCxnSpPr>
            <a:cxnSpLocks/>
          </p:cNvCxnSpPr>
          <p:nvPr/>
        </p:nvCxnSpPr>
        <p:spPr>
          <a:xfrm flipH="1" flipV="1">
            <a:off x="5960236" y="4089077"/>
            <a:ext cx="1567722" cy="886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7FF68030-AF47-481B-9EB9-98D274446FAC}"/>
              </a:ext>
            </a:extLst>
          </p:cNvPr>
          <p:cNvSpPr txBox="1"/>
          <p:nvPr/>
        </p:nvSpPr>
        <p:spPr>
          <a:xfrm>
            <a:off x="7251278" y="4213323"/>
            <a:ext cx="2036625" cy="473206"/>
          </a:xfrm>
          <a:prstGeom prst="rect">
            <a:avLst/>
          </a:prstGeom>
          <a:noFill/>
        </p:spPr>
        <p:txBody>
          <a:bodyPr wrap="square" rtlCol="0">
            <a:spAutoFit/>
          </a:bodyPr>
          <a:lstStyle/>
          <a:p>
            <a:pPr eaLnBrk="0" fontAlgn="base" hangingPunct="0">
              <a:spcBef>
                <a:spcPct val="0"/>
              </a:spcBef>
              <a:spcAft>
                <a:spcPct val="0"/>
              </a:spcAft>
            </a:pPr>
            <a:r>
              <a:rPr lang="en-GB" sz="825" b="1" dirty="0">
                <a:solidFill>
                  <a:prstClr val="black"/>
                </a:solidFill>
                <a:latin typeface="Tahoma" panose="020B0604030504040204" pitchFamily="34" charset="0"/>
                <a:ea typeface="Tahoma" panose="020B0604030504040204" pitchFamily="34" charset="0"/>
                <a:cs typeface="Tahoma" panose="020B0604030504040204" pitchFamily="34" charset="0"/>
              </a:rPr>
              <a:t>Wednesday 9 January 2019 </a:t>
            </a:r>
            <a:r>
              <a:rPr lang="en-GB" sz="825" dirty="0">
                <a:solidFill>
                  <a:prstClr val="black"/>
                </a:solidFill>
                <a:latin typeface="Tahoma" panose="020B0604030504040204" pitchFamily="34" charset="0"/>
                <a:ea typeface="Tahoma" panose="020B0604030504040204" pitchFamily="34" charset="0"/>
                <a:cs typeface="Tahoma" panose="020B0604030504040204" pitchFamily="34" charset="0"/>
              </a:rPr>
              <a:t>Trainees submits 3,750 wc written assignment (CBE).</a:t>
            </a:r>
          </a:p>
        </p:txBody>
      </p:sp>
      <p:cxnSp>
        <p:nvCxnSpPr>
          <p:cNvPr id="22" name="Straight Arrow Connector 21">
            <a:extLst>
              <a:ext uri="{FF2B5EF4-FFF2-40B4-BE49-F238E27FC236}">
                <a16:creationId xmlns:a16="http://schemas.microsoft.com/office/drawing/2014/main" id="{006AED7D-E5F1-49C1-84B5-EAF541C2F0C4}"/>
              </a:ext>
            </a:extLst>
          </p:cNvPr>
          <p:cNvCxnSpPr>
            <a:cxnSpLocks/>
          </p:cNvCxnSpPr>
          <p:nvPr/>
        </p:nvCxnSpPr>
        <p:spPr>
          <a:xfrm flipH="1" flipV="1">
            <a:off x="4520708" y="4497509"/>
            <a:ext cx="697525" cy="4957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D683DF29-D953-4274-9B0E-A4269E1E4FC1}"/>
              </a:ext>
            </a:extLst>
          </p:cNvPr>
          <p:cNvSpPr txBox="1"/>
          <p:nvPr/>
        </p:nvSpPr>
        <p:spPr>
          <a:xfrm>
            <a:off x="5174260" y="4867711"/>
            <a:ext cx="1730641" cy="1785104"/>
          </a:xfrm>
          <a:prstGeom prst="rect">
            <a:avLst/>
          </a:prstGeom>
          <a:noFill/>
        </p:spPr>
        <p:txBody>
          <a:bodyPr wrap="square" rtlCol="0">
            <a:spAutoFit/>
          </a:bodyPr>
          <a:lstStyle/>
          <a:p>
            <a:pPr eaLnBrk="0" fontAlgn="base" hangingPunct="0">
              <a:spcBef>
                <a:spcPct val="0"/>
              </a:spcBef>
              <a:spcAft>
                <a:spcPct val="0"/>
              </a:spcAft>
            </a:pPr>
            <a:r>
              <a:rPr lang="en-GB" sz="1100" b="1" dirty="0">
                <a:solidFill>
                  <a:prstClr val="black"/>
                </a:solidFill>
                <a:latin typeface="Tahoma" panose="020B0604030504040204" pitchFamily="34" charset="0"/>
                <a:ea typeface="Tahoma" panose="020B0604030504040204" pitchFamily="34" charset="0"/>
                <a:cs typeface="Tahoma" panose="020B0604030504040204" pitchFamily="34" charset="0"/>
              </a:rPr>
              <a:t> UWE Call Back Day </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Friday 23 November 2018 Trainees present their formative feedback and annotated bibliography and undergoes university’s ethical approval stage in order to collect data on return to placement</a:t>
            </a:r>
            <a:r>
              <a:rPr lang="en-GB" sz="825"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18" name="Text Placeholder 3"/>
          <p:cNvSpPr txBox="1">
            <a:spLocks/>
          </p:cNvSpPr>
          <p:nvPr/>
        </p:nvSpPr>
        <p:spPr bwMode="auto">
          <a:xfrm>
            <a:off x="64656" y="0"/>
            <a:ext cx="6710431"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sz="1200" dirty="0"/>
              <a:t>The Classroom Based Enquiry (CBE) Assignment</a:t>
            </a: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 Placeholder 8"/>
          <p:cNvSpPr>
            <a:spLocks noGrp="1"/>
          </p:cNvSpPr>
          <p:nvPr>
            <p:ph type="body" sz="quarter" idx="10"/>
          </p:nvPr>
        </p:nvSpPr>
        <p:spPr>
          <a:xfrm>
            <a:off x="899591" y="689700"/>
            <a:ext cx="7848873" cy="651068"/>
          </a:xfrm>
        </p:spPr>
        <p:txBody>
          <a:bodyPr/>
          <a:lstStyle/>
          <a:p>
            <a:r>
              <a:rPr lang="en-GB" sz="1800" b="1">
                <a:latin typeface="Tahoma" panose="020B0604030504040204" pitchFamily="34" charset="0"/>
                <a:ea typeface="Tahoma" panose="020B0604030504040204" pitchFamily="34" charset="0"/>
                <a:cs typeface="Tahoma" panose="020B0604030504040204" pitchFamily="34" charset="0"/>
              </a:rPr>
              <a:t>Key </a:t>
            </a:r>
            <a:r>
              <a:rPr lang="en-GB" sz="1800" b="1" dirty="0">
                <a:latin typeface="Tahoma" panose="020B0604030504040204" pitchFamily="34" charset="0"/>
                <a:ea typeface="Tahoma" panose="020B0604030504040204" pitchFamily="34" charset="0"/>
                <a:cs typeface="Tahoma" panose="020B0604030504040204" pitchFamily="34" charset="0"/>
              </a:rPr>
              <a:t>information for the CBE in 2018-19</a:t>
            </a:r>
          </a:p>
        </p:txBody>
      </p:sp>
      <p:sp>
        <p:nvSpPr>
          <p:cNvPr id="10" name="TextBox 9"/>
          <p:cNvSpPr txBox="1"/>
          <p:nvPr/>
        </p:nvSpPr>
        <p:spPr>
          <a:xfrm>
            <a:off x="724630" y="1162930"/>
            <a:ext cx="5763696" cy="369332"/>
          </a:xfrm>
          <a:prstGeom prst="rect">
            <a:avLst/>
          </a:prstGeom>
          <a:noFill/>
        </p:spPr>
        <p:txBody>
          <a:bodyPr wrap="square" rtlCol="0">
            <a:spAutoFit/>
          </a:bodyPr>
          <a:lstStyle/>
          <a:p>
            <a:r>
              <a:rPr lang="en-GB" dirty="0"/>
              <a:t>Trainees will be using a  methodology of </a:t>
            </a:r>
            <a:r>
              <a:rPr lang="en-GB" i="1" dirty="0"/>
              <a:t>Case Study </a:t>
            </a:r>
          </a:p>
        </p:txBody>
      </p:sp>
      <p:pic>
        <p:nvPicPr>
          <p:cNvPr id="23" name="Picture 22">
            <a:extLst>
              <a:ext uri="{FF2B5EF4-FFF2-40B4-BE49-F238E27FC236}">
                <a16:creationId xmlns:a16="http://schemas.microsoft.com/office/drawing/2014/main" id="{BA9088E0-5968-474F-80A4-BE522D397293}"/>
              </a:ext>
            </a:extLst>
          </p:cNvPr>
          <p:cNvPicPr>
            <a:picLocks noChangeAspect="1"/>
          </p:cNvPicPr>
          <p:nvPr/>
        </p:nvPicPr>
        <p:blipFill rotWithShape="1">
          <a:blip r:embed="rId6"/>
          <a:srcRect l="18500" t="15563" r="51575" b="11046"/>
          <a:stretch/>
        </p:blipFill>
        <p:spPr>
          <a:xfrm>
            <a:off x="1048604" y="4609913"/>
            <a:ext cx="1621245" cy="2170313"/>
          </a:xfrm>
          <a:prstGeom prst="rect">
            <a:avLst/>
          </a:prstGeom>
        </p:spPr>
      </p:pic>
      <p:pic>
        <p:nvPicPr>
          <p:cNvPr id="15" name="Picture 14"/>
          <p:cNvPicPr>
            <a:picLocks noChangeAspect="1"/>
          </p:cNvPicPr>
          <p:nvPr/>
        </p:nvPicPr>
        <p:blipFill>
          <a:blip r:embed="rId7"/>
          <a:stretch>
            <a:fillRect/>
          </a:stretch>
        </p:blipFill>
        <p:spPr>
          <a:xfrm>
            <a:off x="1584645" y="5336995"/>
            <a:ext cx="2166655" cy="1443231"/>
          </a:xfrm>
          <a:prstGeom prst="rect">
            <a:avLst/>
          </a:prstGeom>
        </p:spPr>
      </p:pic>
      <p:sp>
        <p:nvSpPr>
          <p:cNvPr id="3" name="Rectangle 2">
            <a:extLst>
              <a:ext uri="{FF2B5EF4-FFF2-40B4-BE49-F238E27FC236}">
                <a16:creationId xmlns:a16="http://schemas.microsoft.com/office/drawing/2014/main" id="{3C74EF70-9FEC-4F21-9B5E-006F72462A1D}"/>
              </a:ext>
            </a:extLst>
          </p:cNvPr>
          <p:cNvSpPr/>
          <p:nvPr/>
        </p:nvSpPr>
        <p:spPr>
          <a:xfrm>
            <a:off x="7561713" y="2621406"/>
            <a:ext cx="1214445" cy="15241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Completed CBE </a:t>
            </a:r>
          </a:p>
          <a:p>
            <a:pPr algn="ctr"/>
            <a:r>
              <a:rPr lang="en-GB" dirty="0"/>
              <a:t>3,750 wc</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8907632"/>
      </p:ext>
    </p:extLst>
  </p:cSld>
  <p:clrMapOvr>
    <a:masterClrMapping/>
  </p:clrMapOvr>
  <mc:AlternateContent xmlns:mc="http://schemas.openxmlformats.org/markup-compatibility/2006" xmlns:p14="http://schemas.microsoft.com/office/powerpoint/2010/main">
    <mc:Choice Requires="p14">
      <p:transition spd="med" p14:dur="700" advClick="0" advTm="39609">
        <p:fade/>
      </p:transition>
    </mc:Choice>
    <mc:Fallback xmlns="">
      <p:transition spd="med" advClick="0" advTm="396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1287" t="6578" r="31844" b="5067"/>
          <a:stretch>
            <a:fillRect/>
          </a:stretch>
        </p:blipFill>
        <p:spPr bwMode="auto">
          <a:xfrm>
            <a:off x="323528" y="1412776"/>
            <a:ext cx="2817110" cy="36562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79512" y="6089071"/>
            <a:ext cx="8496944" cy="769441"/>
          </a:xfrm>
          <a:prstGeom prst="rect">
            <a:avLst/>
          </a:prstGeom>
        </p:spPr>
        <p:txBody>
          <a:bodyPr wrap="square">
            <a:spAutoFit/>
          </a:bodyPr>
          <a:lstStyle/>
          <a:p>
            <a:r>
              <a:rPr lang="en-GB" alt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BERA-RSA (2014) </a:t>
            </a:r>
            <a:r>
              <a:rPr lang="en-GB" altLang="en-US" sz="1100" i="1" dirty="0">
                <a:solidFill>
                  <a:srgbClr val="000000"/>
                </a:solidFill>
                <a:latin typeface="Tahoma" panose="020B0604030504040204" pitchFamily="34" charset="0"/>
                <a:ea typeface="Tahoma" panose="020B0604030504040204" pitchFamily="34" charset="0"/>
                <a:cs typeface="Tahoma" panose="020B0604030504040204" pitchFamily="34" charset="0"/>
              </a:rPr>
              <a:t>Research and the Teaching Profession; building the capacity for a self-improving education system. Final report of the BERA-RSA Inquiry into the role of research in teacher education</a:t>
            </a:r>
            <a:r>
              <a:rPr lang="en-GB" alt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London: BERA.  Available from: </a:t>
            </a:r>
          </a:p>
          <a:p>
            <a:r>
              <a:rPr lang="en-GB" altLang="en-US" sz="1100" dirty="0">
                <a:solidFill>
                  <a:srgbClr val="000000"/>
                </a:solidFill>
                <a:latin typeface="Tahoma" panose="020B0604030504040204" pitchFamily="34" charset="0"/>
                <a:ea typeface="Tahoma" panose="020B0604030504040204" pitchFamily="34" charset="0"/>
                <a:cs typeface="Tahoma" panose="020B0604030504040204" pitchFamily="34" charset="0"/>
                <a:hlinkClick r:id="rId4"/>
              </a:rPr>
              <a:t>https://www.bera.ac.uk/wp-content/uploads/2013/12/BERA-RSA-Research-Teaching-Profession-FULL-REPORT-for-web.pdf</a:t>
            </a:r>
            <a:r>
              <a:rPr lang="en-GB" alt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[Accessed 16 February 2017] </a:t>
            </a: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l="34065" t="19623" r="28818" b="11517"/>
          <a:stretch>
            <a:fillRect/>
          </a:stretch>
        </p:blipFill>
        <p:spPr bwMode="auto">
          <a:xfrm>
            <a:off x="3707904" y="1256153"/>
            <a:ext cx="4392488" cy="441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3"/>
          <p:cNvSpPr txBox="1">
            <a:spLocks/>
          </p:cNvSpPr>
          <p:nvPr/>
        </p:nvSpPr>
        <p:spPr bwMode="auto">
          <a:xfrm>
            <a:off x="64656" y="0"/>
            <a:ext cx="6710431"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sz="1200" dirty="0"/>
              <a:t>The Classroom Based Enquiry (CBE) Assignment</a:t>
            </a: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br>
              <a:rPr lang="en-US" b="1" dirty="0"/>
            </a:br>
            <a:r>
              <a:rPr lang="en-US" b="1" dirty="0"/>
              <a:t> </a:t>
            </a:r>
            <a:endParaRPr lang="en-GB" b="1" dirty="0"/>
          </a:p>
          <a:p>
            <a:pPr>
              <a:lnSpc>
                <a:spcPct val="100000"/>
              </a:lnSpc>
            </a:pPr>
            <a:endParaRPr lang="en-US" sz="2400" dirty="0"/>
          </a:p>
          <a:p>
            <a:pPr>
              <a:lnSpc>
                <a:spcPct val="150000"/>
              </a:lnSpc>
            </a:pPr>
            <a:endParaRPr lang="en-US" sz="2700" dirty="0"/>
          </a:p>
          <a:p>
            <a:endParaRPr lang="en-US" sz="2700" dirty="0"/>
          </a:p>
        </p:txBody>
      </p:sp>
      <p:sp>
        <p:nvSpPr>
          <p:cNvPr id="9" name="Text Placeholder 4">
            <a:extLst>
              <a:ext uri="{FF2B5EF4-FFF2-40B4-BE49-F238E27FC236}">
                <a16:creationId xmlns:a16="http://schemas.microsoft.com/office/drawing/2014/main" id="{F416D698-2CD6-4F08-BC7E-6DEE2286B194}"/>
              </a:ext>
            </a:extLst>
          </p:cNvPr>
          <p:cNvSpPr>
            <a:spLocks noGrp="1"/>
          </p:cNvSpPr>
          <p:nvPr>
            <p:ph type="body" sz="quarter" idx="10"/>
          </p:nvPr>
        </p:nvSpPr>
        <p:spPr>
          <a:xfrm>
            <a:off x="0" y="608081"/>
            <a:ext cx="9143999" cy="634666"/>
          </a:xfrm>
        </p:spPr>
        <p:txBody>
          <a:bodyPr/>
          <a:lstStyle/>
          <a:p>
            <a:r>
              <a:rPr lang="en-GB" altLang="en-US" sz="1800" b="1" dirty="0">
                <a:latin typeface="Tahoma" panose="020B0604030504040204" pitchFamily="34" charset="0"/>
                <a:ea typeface="Tahoma" panose="020B0604030504040204" pitchFamily="34" charset="0"/>
                <a:cs typeface="Tahoma" panose="020B0604030504040204" pitchFamily="34" charset="0"/>
              </a:rPr>
              <a:t>1. Why is there an emphasis on teachers researching their classroom practice ?</a:t>
            </a:r>
          </a:p>
          <a:p>
            <a:endParaRPr lang="en-US" alt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0544">
        <p:fade/>
      </p:transition>
    </mc:Choice>
    <mc:Fallback xmlns="">
      <p:transition advClick="0" advTm="205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Placeholder 4"/>
          <p:cNvSpPr>
            <a:spLocks noGrp="1"/>
          </p:cNvSpPr>
          <p:nvPr>
            <p:ph type="body" sz="quarter" idx="10"/>
          </p:nvPr>
        </p:nvSpPr>
        <p:spPr>
          <a:xfrm>
            <a:off x="0" y="608081"/>
            <a:ext cx="9143999" cy="634666"/>
          </a:xfrm>
        </p:spPr>
        <p:txBody>
          <a:bodyPr/>
          <a:lstStyle/>
          <a:p>
            <a:r>
              <a:rPr lang="en-GB" altLang="en-US" sz="1800" b="1" dirty="0">
                <a:latin typeface="Tahoma" panose="020B0604030504040204" pitchFamily="34" charset="0"/>
                <a:ea typeface="Tahoma" panose="020B0604030504040204" pitchFamily="34" charset="0"/>
                <a:cs typeface="Tahoma" panose="020B0604030504040204" pitchFamily="34" charset="0"/>
              </a:rPr>
              <a:t>1. Why is there an emphasis on teachers researching their classroom practice ?</a:t>
            </a:r>
          </a:p>
          <a:p>
            <a:endParaRPr lang="en-US" altLang="en-US" dirty="0"/>
          </a:p>
        </p:txBody>
      </p:sp>
      <p:sp>
        <p:nvSpPr>
          <p:cNvPr id="3" name="Rectangle 2"/>
          <p:cNvSpPr/>
          <p:nvPr/>
        </p:nvSpPr>
        <p:spPr>
          <a:xfrm>
            <a:off x="1187624" y="1484784"/>
            <a:ext cx="6174432" cy="4278094"/>
          </a:xfrm>
          <a:prstGeom prst="rect">
            <a:avLst/>
          </a:prstGeom>
        </p:spPr>
        <p:txBody>
          <a:bodyPr wrap="square">
            <a:spAutoFit/>
          </a:bodyPr>
          <a:lstStyle/>
          <a:p>
            <a:pPr lvl="0"/>
            <a:r>
              <a:rPr lang="en-GB" alt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First, the content of teacher education programmes may be informed by research-based knowledge and scholarship, emanating from a range of academic disciplines and epistemological traditions.</a:t>
            </a:r>
          </a:p>
          <a:p>
            <a:pPr lvl="0"/>
            <a:endParaRPr lang="en-GB" altLang="en-US" sz="16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r>
              <a:rPr lang="en-GB" alt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Second, research can be used to inform the design and structure of teacher education programmes.</a:t>
            </a:r>
          </a:p>
          <a:p>
            <a:pPr lvl="0"/>
            <a:endParaRPr lang="en-GB" altLang="en-US" sz="16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r>
              <a:rPr lang="en-GB" alt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Third, teachers and teacher educators can be </a:t>
            </a:r>
            <a:r>
              <a:rPr lang="en-GB" alt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equipped to engage </a:t>
            </a:r>
            <a:r>
              <a:rPr lang="en-GB" altLang="en-US" sz="1600" b="1" i="1" dirty="0">
                <a:solidFill>
                  <a:srgbClr val="000000"/>
                </a:solidFill>
                <a:latin typeface="Tahoma" panose="020B0604030504040204" pitchFamily="34" charset="0"/>
                <a:ea typeface="Tahoma" panose="020B0604030504040204" pitchFamily="34" charset="0"/>
                <a:cs typeface="Tahoma" panose="020B0604030504040204" pitchFamily="34" charset="0"/>
              </a:rPr>
              <a:t>with</a:t>
            </a:r>
            <a:r>
              <a:rPr lang="en-GB" alt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 and be discerning consumers </a:t>
            </a:r>
            <a:r>
              <a:rPr lang="en-GB" altLang="en-US" sz="1600" b="1" i="1" dirty="0">
                <a:solidFill>
                  <a:srgbClr val="000000"/>
                </a:solidFill>
                <a:latin typeface="Tahoma" panose="020B0604030504040204" pitchFamily="34" charset="0"/>
                <a:ea typeface="Tahoma" panose="020B0604030504040204" pitchFamily="34" charset="0"/>
                <a:cs typeface="Tahoma" panose="020B0604030504040204" pitchFamily="34" charset="0"/>
              </a:rPr>
              <a:t>of </a:t>
            </a:r>
            <a:r>
              <a:rPr lang="en-GB" alt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research.</a:t>
            </a:r>
          </a:p>
          <a:p>
            <a:pPr lvl="0"/>
            <a:endParaRPr lang="en-GB" altLang="en-US" sz="16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r>
              <a:rPr lang="en-GB" alt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Fourth, teachers and teacher educators may be </a:t>
            </a:r>
            <a:r>
              <a:rPr lang="en-GB" alt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equipped to conduct their own research, individually</a:t>
            </a:r>
            <a:r>
              <a:rPr lang="en-GB" alt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and collectively, to investigate the impact of particular interventions or to explore the positive and negative effects of educational practice. </a:t>
            </a:r>
          </a:p>
          <a:p>
            <a:pPr lvl="0"/>
            <a:endParaRPr lang="en-GB" altLang="en-US" sz="16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r>
              <a:rPr lang="en-GB" alt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(BERA-RSA, 2014, pp. 10-11)</a:t>
            </a:r>
          </a:p>
        </p:txBody>
      </p:sp>
      <p:sp>
        <p:nvSpPr>
          <p:cNvPr id="6" name="Text Placeholder 3"/>
          <p:cNvSpPr txBox="1">
            <a:spLocks/>
          </p:cNvSpPr>
          <p:nvPr/>
        </p:nvSpPr>
        <p:spPr bwMode="auto">
          <a:xfrm>
            <a:off x="64656" y="0"/>
            <a:ext cx="6710431"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sz="1200" dirty="0"/>
              <a:t>The Classroom Based Enquiry (CBE) Assignment</a:t>
            </a: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br>
              <a:rPr lang="en-US" b="1" dirty="0"/>
            </a:br>
            <a:r>
              <a:rPr lang="en-US" b="1" dirty="0"/>
              <a:t> </a:t>
            </a:r>
            <a:endParaRPr lang="en-GB" b="1" dirty="0"/>
          </a:p>
          <a:p>
            <a:pPr>
              <a:lnSpc>
                <a:spcPct val="100000"/>
              </a:lnSpc>
            </a:pPr>
            <a:endParaRPr lang="en-US" sz="2400" dirty="0"/>
          </a:p>
          <a:p>
            <a:pPr>
              <a:lnSpc>
                <a:spcPct val="150000"/>
              </a:lnSpc>
            </a:pPr>
            <a:endParaRPr lang="en-US" sz="2700" dirty="0"/>
          </a:p>
          <a:p>
            <a:endParaRPr lang="en-US" sz="27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70243494"/>
      </p:ext>
    </p:extLst>
  </p:cSld>
  <p:clrMapOvr>
    <a:masterClrMapping/>
  </p:clrMapOvr>
  <mc:AlternateContent xmlns:mc="http://schemas.openxmlformats.org/markup-compatibility/2006" xmlns:p14="http://schemas.microsoft.com/office/powerpoint/2010/main">
    <mc:Choice Requires="p14">
      <p:transition p14:dur="10" advClick="0" advTm="16931">
        <p:fade/>
      </p:transition>
    </mc:Choice>
    <mc:Fallback xmlns="">
      <p:transition advClick="0" advTm="169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089071"/>
            <a:ext cx="8496944" cy="769441"/>
          </a:xfrm>
          <a:prstGeom prst="rect">
            <a:avLst/>
          </a:prstGeom>
        </p:spPr>
        <p:txBody>
          <a:bodyPr wrap="square">
            <a:spAutoFit/>
          </a:bodyPr>
          <a:lstStyle/>
          <a:p>
            <a:r>
              <a:rPr lang="en-GB" alt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BERA-RSA (2014) </a:t>
            </a:r>
            <a:r>
              <a:rPr lang="en-GB" altLang="en-US" sz="1100" i="1" dirty="0">
                <a:solidFill>
                  <a:srgbClr val="000000"/>
                </a:solidFill>
                <a:latin typeface="Tahoma" panose="020B0604030504040204" pitchFamily="34" charset="0"/>
                <a:ea typeface="Tahoma" panose="020B0604030504040204" pitchFamily="34" charset="0"/>
                <a:cs typeface="Tahoma" panose="020B0604030504040204" pitchFamily="34" charset="0"/>
              </a:rPr>
              <a:t>Research and the Teaching Profession; building the capacity for a self-improving education system. Final report of the BERA-RSA Inquiry into the role of research in teacher education</a:t>
            </a:r>
            <a:r>
              <a:rPr lang="en-GB" alt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London: BERA.  Available from: </a:t>
            </a:r>
          </a:p>
          <a:p>
            <a:r>
              <a:rPr lang="en-GB" altLang="en-US" sz="1100" dirty="0">
                <a:solidFill>
                  <a:srgbClr val="000000"/>
                </a:solidFill>
                <a:latin typeface="Tahoma" panose="020B0604030504040204" pitchFamily="34" charset="0"/>
                <a:ea typeface="Tahoma" panose="020B0604030504040204" pitchFamily="34" charset="0"/>
                <a:cs typeface="Tahoma" panose="020B0604030504040204" pitchFamily="34" charset="0"/>
                <a:hlinkClick r:id="rId5"/>
              </a:rPr>
              <a:t>https://www.bera.ac.uk/wp-content/uploads/2013/12/BERA-RSA-Research-Teaching-Profession-FULL-REPORT-for-web.pdf</a:t>
            </a:r>
            <a:r>
              <a:rPr lang="en-GB" alt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[Accessed 16 February 2017] </a:t>
            </a: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l="34065" t="19623" r="28818" b="11517"/>
          <a:stretch>
            <a:fillRect/>
          </a:stretch>
        </p:blipFill>
        <p:spPr bwMode="auto">
          <a:xfrm>
            <a:off x="2051720" y="1340768"/>
            <a:ext cx="4392488" cy="441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3"/>
          <p:cNvSpPr txBox="1">
            <a:spLocks/>
          </p:cNvSpPr>
          <p:nvPr/>
        </p:nvSpPr>
        <p:spPr bwMode="auto">
          <a:xfrm>
            <a:off x="64656" y="0"/>
            <a:ext cx="6710431"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sz="1200" dirty="0"/>
              <a:t>The Classroom Based Enquiry (CBE) Assignment</a:t>
            </a: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br>
              <a:rPr lang="en-US" b="1" dirty="0"/>
            </a:br>
            <a:r>
              <a:rPr lang="en-US" b="1" dirty="0"/>
              <a:t> </a:t>
            </a:r>
            <a:endParaRPr lang="en-GB" b="1" dirty="0"/>
          </a:p>
          <a:p>
            <a:pPr>
              <a:lnSpc>
                <a:spcPct val="100000"/>
              </a:lnSpc>
            </a:pPr>
            <a:endParaRPr lang="en-US" sz="2400" dirty="0"/>
          </a:p>
          <a:p>
            <a:pPr>
              <a:lnSpc>
                <a:spcPct val="150000"/>
              </a:lnSpc>
            </a:pPr>
            <a:endParaRPr lang="en-US" sz="2700" dirty="0"/>
          </a:p>
          <a:p>
            <a:endParaRPr lang="en-US" sz="2700" dirty="0"/>
          </a:p>
        </p:txBody>
      </p:sp>
      <p:sp>
        <p:nvSpPr>
          <p:cNvPr id="9" name="Text Placeholder 4">
            <a:extLst>
              <a:ext uri="{FF2B5EF4-FFF2-40B4-BE49-F238E27FC236}">
                <a16:creationId xmlns:a16="http://schemas.microsoft.com/office/drawing/2014/main" id="{F416D698-2CD6-4F08-BC7E-6DEE2286B194}"/>
              </a:ext>
            </a:extLst>
          </p:cNvPr>
          <p:cNvSpPr>
            <a:spLocks noGrp="1"/>
          </p:cNvSpPr>
          <p:nvPr>
            <p:ph type="body" sz="quarter" idx="10"/>
          </p:nvPr>
        </p:nvSpPr>
        <p:spPr>
          <a:xfrm>
            <a:off x="0" y="608081"/>
            <a:ext cx="9143999" cy="634666"/>
          </a:xfrm>
        </p:spPr>
        <p:txBody>
          <a:bodyPr/>
          <a:lstStyle/>
          <a:p>
            <a:r>
              <a:rPr lang="en-GB" altLang="en-US" sz="1800" b="1" dirty="0">
                <a:latin typeface="Tahoma" panose="020B0604030504040204" pitchFamily="34" charset="0"/>
                <a:ea typeface="Tahoma" panose="020B0604030504040204" pitchFamily="34" charset="0"/>
                <a:cs typeface="Tahoma" panose="020B0604030504040204" pitchFamily="34" charset="0"/>
              </a:rPr>
              <a:t>1. Why is there an emphasis on teachers researching their classroom practice ?</a:t>
            </a:r>
          </a:p>
          <a:p>
            <a:endParaRPr lang="en-US" altLang="en-US" dirty="0"/>
          </a:p>
        </p:txBody>
      </p:sp>
      <p:sp>
        <p:nvSpPr>
          <p:cNvPr id="3" name="TextBox 2">
            <a:extLst>
              <a:ext uri="{FF2B5EF4-FFF2-40B4-BE49-F238E27FC236}">
                <a16:creationId xmlns:a16="http://schemas.microsoft.com/office/drawing/2014/main" id="{AC78CFAC-E540-4CCB-922A-30A621E98532}"/>
              </a:ext>
            </a:extLst>
          </p:cNvPr>
          <p:cNvSpPr txBox="1"/>
          <p:nvPr/>
        </p:nvSpPr>
        <p:spPr>
          <a:xfrm>
            <a:off x="235034" y="3960296"/>
            <a:ext cx="1872208" cy="1200329"/>
          </a:xfrm>
          <a:prstGeom prst="rect">
            <a:avLst/>
          </a:prstGeom>
          <a:noFill/>
          <a:ln>
            <a:solidFill>
              <a:schemeClr val="tx1"/>
            </a:solidFill>
          </a:ln>
        </p:spPr>
        <p:txBody>
          <a:bodyPr wrap="square" rtlCol="0">
            <a:spAutoFit/>
          </a:bodyPr>
          <a:lstStyle/>
          <a:p>
            <a:r>
              <a:rPr lang="en-GB" b="1" dirty="0"/>
              <a:t>Professional Development (PD) </a:t>
            </a:r>
            <a:r>
              <a:rPr lang="en-GB" dirty="0"/>
              <a:t>assignment </a:t>
            </a:r>
          </a:p>
        </p:txBody>
      </p:sp>
      <p:sp>
        <p:nvSpPr>
          <p:cNvPr id="10" name="TextBox 9">
            <a:extLst>
              <a:ext uri="{FF2B5EF4-FFF2-40B4-BE49-F238E27FC236}">
                <a16:creationId xmlns:a16="http://schemas.microsoft.com/office/drawing/2014/main" id="{3358C038-AC0A-407B-AA45-90119C75DB87}"/>
              </a:ext>
            </a:extLst>
          </p:cNvPr>
          <p:cNvSpPr txBox="1"/>
          <p:nvPr/>
        </p:nvSpPr>
        <p:spPr>
          <a:xfrm>
            <a:off x="235034" y="1927707"/>
            <a:ext cx="1872208" cy="1477328"/>
          </a:xfrm>
          <a:prstGeom prst="rect">
            <a:avLst/>
          </a:prstGeom>
          <a:noFill/>
          <a:ln>
            <a:solidFill>
              <a:schemeClr val="tx1"/>
            </a:solidFill>
          </a:ln>
        </p:spPr>
        <p:txBody>
          <a:bodyPr wrap="square" rtlCol="0">
            <a:spAutoFit/>
          </a:bodyPr>
          <a:lstStyle/>
          <a:p>
            <a:r>
              <a:rPr lang="en-GB" b="1" dirty="0"/>
              <a:t>Subject Knowledge for Teaching (SKfT) </a:t>
            </a:r>
            <a:r>
              <a:rPr lang="en-GB" dirty="0"/>
              <a:t>assignment </a:t>
            </a:r>
          </a:p>
        </p:txBody>
      </p:sp>
      <p:sp>
        <p:nvSpPr>
          <p:cNvPr id="11" name="TextBox 10">
            <a:extLst>
              <a:ext uri="{FF2B5EF4-FFF2-40B4-BE49-F238E27FC236}">
                <a16:creationId xmlns:a16="http://schemas.microsoft.com/office/drawing/2014/main" id="{3899EE53-1CC3-49C3-A81D-8958C1EF7F75}"/>
              </a:ext>
            </a:extLst>
          </p:cNvPr>
          <p:cNvSpPr txBox="1"/>
          <p:nvPr/>
        </p:nvSpPr>
        <p:spPr>
          <a:xfrm>
            <a:off x="6372200" y="1634583"/>
            <a:ext cx="2573283" cy="2031325"/>
          </a:xfrm>
          <a:prstGeom prst="rect">
            <a:avLst/>
          </a:prstGeom>
          <a:noFill/>
          <a:ln>
            <a:solidFill>
              <a:schemeClr val="tx1"/>
            </a:solidFill>
          </a:ln>
        </p:spPr>
        <p:txBody>
          <a:bodyPr wrap="square" rtlCol="0">
            <a:spAutoFit/>
          </a:bodyPr>
          <a:lstStyle/>
          <a:p>
            <a:r>
              <a:rPr lang="en-GB" b="1" dirty="0"/>
              <a:t>Professional Practice (PP)</a:t>
            </a:r>
          </a:p>
          <a:p>
            <a:r>
              <a:rPr lang="en-GB" dirty="0"/>
              <a:t>Teaching File</a:t>
            </a:r>
          </a:p>
          <a:p>
            <a:r>
              <a:rPr lang="en-GB" dirty="0"/>
              <a:t>Weekly Logs</a:t>
            </a:r>
          </a:p>
          <a:p>
            <a:r>
              <a:rPr lang="en-GB" dirty="0"/>
              <a:t>Review Point Reports</a:t>
            </a:r>
          </a:p>
          <a:p>
            <a:r>
              <a:rPr lang="en-GB" dirty="0"/>
              <a:t>RP1, RP2 </a:t>
            </a:r>
            <a:r>
              <a:rPr lang="en-GB" sz="1600" dirty="0"/>
              <a:t>(Placement A)</a:t>
            </a:r>
          </a:p>
          <a:p>
            <a:r>
              <a:rPr lang="en-GB" dirty="0"/>
              <a:t>RP3, RP4 </a:t>
            </a:r>
            <a:r>
              <a:rPr lang="en-GB" sz="1600" dirty="0"/>
              <a:t>(Placement B)</a:t>
            </a:r>
          </a:p>
        </p:txBody>
      </p:sp>
      <p:sp>
        <p:nvSpPr>
          <p:cNvPr id="12" name="TextBox 11">
            <a:extLst>
              <a:ext uri="{FF2B5EF4-FFF2-40B4-BE49-F238E27FC236}">
                <a16:creationId xmlns:a16="http://schemas.microsoft.com/office/drawing/2014/main" id="{93F0132D-FB84-4E7C-8B32-285CDAAE1445}"/>
              </a:ext>
            </a:extLst>
          </p:cNvPr>
          <p:cNvSpPr txBox="1"/>
          <p:nvPr/>
        </p:nvSpPr>
        <p:spPr>
          <a:xfrm>
            <a:off x="6417077" y="4146889"/>
            <a:ext cx="1872208" cy="1200329"/>
          </a:xfrm>
          <a:prstGeom prst="rect">
            <a:avLst/>
          </a:prstGeom>
          <a:noFill/>
          <a:ln>
            <a:solidFill>
              <a:schemeClr val="tx1"/>
            </a:solidFill>
          </a:ln>
        </p:spPr>
        <p:txBody>
          <a:bodyPr wrap="square" rtlCol="0">
            <a:spAutoFit/>
          </a:bodyPr>
          <a:lstStyle/>
          <a:p>
            <a:r>
              <a:rPr lang="en-GB" b="1" dirty="0"/>
              <a:t>Classroom Based Enquiry (CBE) </a:t>
            </a:r>
            <a:r>
              <a:rPr lang="en-GB" dirty="0"/>
              <a:t>assignment </a:t>
            </a:r>
          </a:p>
        </p:txBody>
      </p:sp>
      <p:sp>
        <p:nvSpPr>
          <p:cNvPr id="4" name="Freeform: Shape 3">
            <a:extLst>
              <a:ext uri="{FF2B5EF4-FFF2-40B4-BE49-F238E27FC236}">
                <a16:creationId xmlns:a16="http://schemas.microsoft.com/office/drawing/2014/main" id="{34277A26-D5CE-4DD6-84DE-CA0173311291}"/>
              </a:ext>
            </a:extLst>
          </p:cNvPr>
          <p:cNvSpPr/>
          <p:nvPr/>
        </p:nvSpPr>
        <p:spPr>
          <a:xfrm>
            <a:off x="2196517" y="2295622"/>
            <a:ext cx="869133" cy="345570"/>
          </a:xfrm>
          <a:custGeom>
            <a:avLst/>
            <a:gdLst>
              <a:gd name="connsiteX0" fmla="*/ 0 w 869133"/>
              <a:gd name="connsiteY0" fmla="*/ 164500 h 345570"/>
              <a:gd name="connsiteX1" fmla="*/ 45267 w 869133"/>
              <a:gd name="connsiteY1" fmla="*/ 128286 h 345570"/>
              <a:gd name="connsiteX2" fmla="*/ 126749 w 869133"/>
              <a:gd name="connsiteY2" fmla="*/ 64912 h 345570"/>
              <a:gd name="connsiteX3" fmla="*/ 153909 w 869133"/>
              <a:gd name="connsiteY3" fmla="*/ 55859 h 345570"/>
              <a:gd name="connsiteX4" fmla="*/ 181069 w 869133"/>
              <a:gd name="connsiteY4" fmla="*/ 37752 h 345570"/>
              <a:gd name="connsiteX5" fmla="*/ 371192 w 869133"/>
              <a:gd name="connsiteY5" fmla="*/ 10591 h 345570"/>
              <a:gd name="connsiteX6" fmla="*/ 660903 w 869133"/>
              <a:gd name="connsiteY6" fmla="*/ 37752 h 345570"/>
              <a:gd name="connsiteX7" fmla="*/ 724277 w 869133"/>
              <a:gd name="connsiteY7" fmla="*/ 101126 h 345570"/>
              <a:gd name="connsiteX8" fmla="*/ 778598 w 869133"/>
              <a:gd name="connsiteY8" fmla="*/ 191661 h 345570"/>
              <a:gd name="connsiteX9" fmla="*/ 796705 w 869133"/>
              <a:gd name="connsiteY9" fmla="*/ 218821 h 345570"/>
              <a:gd name="connsiteX10" fmla="*/ 814812 w 869133"/>
              <a:gd name="connsiteY10" fmla="*/ 245981 h 345570"/>
              <a:gd name="connsiteX11" fmla="*/ 841972 w 869133"/>
              <a:gd name="connsiteY11" fmla="*/ 300302 h 345570"/>
              <a:gd name="connsiteX12" fmla="*/ 869133 w 869133"/>
              <a:gd name="connsiteY12" fmla="*/ 345570 h 34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9133" h="345570">
                <a:moveTo>
                  <a:pt x="0" y="164500"/>
                </a:moveTo>
                <a:cubicBezTo>
                  <a:pt x="15089" y="152429"/>
                  <a:pt x="30725" y="141011"/>
                  <a:pt x="45267" y="128286"/>
                </a:cubicBezTo>
                <a:cubicBezTo>
                  <a:pt x="74108" y="103051"/>
                  <a:pt x="85075" y="78803"/>
                  <a:pt x="126749" y="64912"/>
                </a:cubicBezTo>
                <a:lnTo>
                  <a:pt x="153909" y="55859"/>
                </a:lnTo>
                <a:cubicBezTo>
                  <a:pt x="162962" y="49823"/>
                  <a:pt x="170843" y="41470"/>
                  <a:pt x="181069" y="37752"/>
                </a:cubicBezTo>
                <a:cubicBezTo>
                  <a:pt x="247833" y="13474"/>
                  <a:pt x="297996" y="16222"/>
                  <a:pt x="371192" y="10591"/>
                </a:cubicBezTo>
                <a:cubicBezTo>
                  <a:pt x="427614" y="12537"/>
                  <a:pt x="587845" y="-28000"/>
                  <a:pt x="660903" y="37752"/>
                </a:cubicBezTo>
                <a:cubicBezTo>
                  <a:pt x="683109" y="57737"/>
                  <a:pt x="710917" y="74405"/>
                  <a:pt x="724277" y="101126"/>
                </a:cubicBezTo>
                <a:cubicBezTo>
                  <a:pt x="752116" y="156803"/>
                  <a:pt x="734898" y="126112"/>
                  <a:pt x="778598" y="191661"/>
                </a:cubicBezTo>
                <a:lnTo>
                  <a:pt x="796705" y="218821"/>
                </a:lnTo>
                <a:lnTo>
                  <a:pt x="814812" y="245981"/>
                </a:lnTo>
                <a:cubicBezTo>
                  <a:pt x="837565" y="314245"/>
                  <a:pt x="806874" y="230107"/>
                  <a:pt x="841972" y="300302"/>
                </a:cubicBezTo>
                <a:cubicBezTo>
                  <a:pt x="865478" y="347314"/>
                  <a:pt x="833766" y="310203"/>
                  <a:pt x="869133" y="345570"/>
                </a:cubicBezTo>
              </a:path>
            </a:pathLst>
          </a:custGeom>
          <a:noFill/>
          <a:ln w="38100">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25E31A6D-3387-401B-B947-56B1A144A9AC}"/>
              </a:ext>
            </a:extLst>
          </p:cNvPr>
          <p:cNvSpPr/>
          <p:nvPr/>
        </p:nvSpPr>
        <p:spPr>
          <a:xfrm>
            <a:off x="5423026" y="2172832"/>
            <a:ext cx="878186" cy="307818"/>
          </a:xfrm>
          <a:custGeom>
            <a:avLst/>
            <a:gdLst>
              <a:gd name="connsiteX0" fmla="*/ 878186 w 878186"/>
              <a:gd name="connsiteY0" fmla="*/ 0 h 307818"/>
              <a:gd name="connsiteX1" fmla="*/ 362138 w 878186"/>
              <a:gd name="connsiteY1" fmla="*/ 9053 h 307818"/>
              <a:gd name="connsiteX2" fmla="*/ 325924 w 878186"/>
              <a:gd name="connsiteY2" fmla="*/ 27160 h 307818"/>
              <a:gd name="connsiteX3" fmla="*/ 271604 w 878186"/>
              <a:gd name="connsiteY3" fmla="*/ 54320 h 307818"/>
              <a:gd name="connsiteX4" fmla="*/ 217283 w 878186"/>
              <a:gd name="connsiteY4" fmla="*/ 99588 h 307818"/>
              <a:gd name="connsiteX5" fmla="*/ 181069 w 878186"/>
              <a:gd name="connsiteY5" fmla="*/ 126748 h 307818"/>
              <a:gd name="connsiteX6" fmla="*/ 153909 w 878186"/>
              <a:gd name="connsiteY6" fmla="*/ 135802 h 307818"/>
              <a:gd name="connsiteX7" fmla="*/ 108641 w 878186"/>
              <a:gd name="connsiteY7" fmla="*/ 181069 h 307818"/>
              <a:gd name="connsiteX8" fmla="*/ 63374 w 878186"/>
              <a:gd name="connsiteY8" fmla="*/ 226336 h 307818"/>
              <a:gd name="connsiteX9" fmla="*/ 27160 w 878186"/>
              <a:gd name="connsiteY9" fmla="*/ 271604 h 307818"/>
              <a:gd name="connsiteX10" fmla="*/ 9053 w 878186"/>
              <a:gd name="connsiteY10" fmla="*/ 298764 h 307818"/>
              <a:gd name="connsiteX11" fmla="*/ 0 w 878186"/>
              <a:gd name="connsiteY11" fmla="*/ 307818 h 30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8186" h="307818">
                <a:moveTo>
                  <a:pt x="878186" y="0"/>
                </a:moveTo>
                <a:cubicBezTo>
                  <a:pt x="706170" y="3018"/>
                  <a:pt x="533973" y="602"/>
                  <a:pt x="362138" y="9053"/>
                </a:cubicBezTo>
                <a:cubicBezTo>
                  <a:pt x="348658" y="9716"/>
                  <a:pt x="337642" y="20464"/>
                  <a:pt x="325924" y="27160"/>
                </a:cubicBezTo>
                <a:cubicBezTo>
                  <a:pt x="276784" y="55240"/>
                  <a:pt x="321400" y="37722"/>
                  <a:pt x="271604" y="54320"/>
                </a:cubicBezTo>
                <a:cubicBezTo>
                  <a:pt x="229335" y="96589"/>
                  <a:pt x="261397" y="68078"/>
                  <a:pt x="217283" y="99588"/>
                </a:cubicBezTo>
                <a:cubicBezTo>
                  <a:pt x="205005" y="108358"/>
                  <a:pt x="194170" y="119262"/>
                  <a:pt x="181069" y="126748"/>
                </a:cubicBezTo>
                <a:cubicBezTo>
                  <a:pt x="172783" y="131483"/>
                  <a:pt x="162962" y="132784"/>
                  <a:pt x="153909" y="135802"/>
                </a:cubicBezTo>
                <a:cubicBezTo>
                  <a:pt x="105624" y="208228"/>
                  <a:pt x="168998" y="120713"/>
                  <a:pt x="108641" y="181069"/>
                </a:cubicBezTo>
                <a:cubicBezTo>
                  <a:pt x="48281" y="241428"/>
                  <a:pt x="135805" y="178048"/>
                  <a:pt x="63374" y="226336"/>
                </a:cubicBezTo>
                <a:cubicBezTo>
                  <a:pt x="45750" y="279212"/>
                  <a:pt x="68111" y="230654"/>
                  <a:pt x="27160" y="271604"/>
                </a:cubicBezTo>
                <a:cubicBezTo>
                  <a:pt x="19466" y="279298"/>
                  <a:pt x="15581" y="290059"/>
                  <a:pt x="9053" y="298764"/>
                </a:cubicBezTo>
                <a:cubicBezTo>
                  <a:pt x="6492" y="302178"/>
                  <a:pt x="3018" y="304800"/>
                  <a:pt x="0" y="307818"/>
                </a:cubicBezTo>
              </a:path>
            </a:pathLst>
          </a:custGeom>
          <a:noFill/>
          <a:ln w="3175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7F8DD1C8-C1B5-4688-9E84-20DA0CC804D1}"/>
              </a:ext>
            </a:extLst>
          </p:cNvPr>
          <p:cNvSpPr/>
          <p:nvPr/>
        </p:nvSpPr>
        <p:spPr>
          <a:xfrm>
            <a:off x="4807390" y="4925085"/>
            <a:ext cx="1502875" cy="344032"/>
          </a:xfrm>
          <a:custGeom>
            <a:avLst/>
            <a:gdLst>
              <a:gd name="connsiteX0" fmla="*/ 1502875 w 1502875"/>
              <a:gd name="connsiteY0" fmla="*/ 0 h 344032"/>
              <a:gd name="connsiteX1" fmla="*/ 1403287 w 1502875"/>
              <a:gd name="connsiteY1" fmla="*/ 63374 h 344032"/>
              <a:gd name="connsiteX2" fmla="*/ 1367073 w 1502875"/>
              <a:gd name="connsiteY2" fmla="*/ 81481 h 344032"/>
              <a:gd name="connsiteX3" fmla="*/ 1339913 w 1502875"/>
              <a:gd name="connsiteY3" fmla="*/ 99588 h 344032"/>
              <a:gd name="connsiteX4" fmla="*/ 1276539 w 1502875"/>
              <a:gd name="connsiteY4" fmla="*/ 153909 h 344032"/>
              <a:gd name="connsiteX5" fmla="*/ 1240325 w 1502875"/>
              <a:gd name="connsiteY5" fmla="*/ 162963 h 344032"/>
              <a:gd name="connsiteX6" fmla="*/ 1104523 w 1502875"/>
              <a:gd name="connsiteY6" fmla="*/ 217283 h 344032"/>
              <a:gd name="connsiteX7" fmla="*/ 1023042 w 1502875"/>
              <a:gd name="connsiteY7" fmla="*/ 262551 h 344032"/>
              <a:gd name="connsiteX8" fmla="*/ 986828 w 1502875"/>
              <a:gd name="connsiteY8" fmla="*/ 271604 h 344032"/>
              <a:gd name="connsiteX9" fmla="*/ 905347 w 1502875"/>
              <a:gd name="connsiteY9" fmla="*/ 298765 h 344032"/>
              <a:gd name="connsiteX10" fmla="*/ 805759 w 1502875"/>
              <a:gd name="connsiteY10" fmla="*/ 325925 h 344032"/>
              <a:gd name="connsiteX11" fmla="*/ 760491 w 1502875"/>
              <a:gd name="connsiteY11" fmla="*/ 334978 h 344032"/>
              <a:gd name="connsiteX12" fmla="*/ 642796 w 1502875"/>
              <a:gd name="connsiteY12" fmla="*/ 344032 h 344032"/>
              <a:gd name="connsiteX13" fmla="*/ 253497 w 1502875"/>
              <a:gd name="connsiteY13" fmla="*/ 334978 h 344032"/>
              <a:gd name="connsiteX14" fmla="*/ 172016 w 1502875"/>
              <a:gd name="connsiteY14" fmla="*/ 307818 h 344032"/>
              <a:gd name="connsiteX15" fmla="*/ 45267 w 1502875"/>
              <a:gd name="connsiteY15" fmla="*/ 271604 h 344032"/>
              <a:gd name="connsiteX16" fmla="*/ 0 w 1502875"/>
              <a:gd name="connsiteY16" fmla="*/ 262551 h 34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2875" h="344032">
                <a:moveTo>
                  <a:pt x="1502875" y="0"/>
                </a:moveTo>
                <a:cubicBezTo>
                  <a:pt x="1344370" y="59441"/>
                  <a:pt x="1488024" y="-9256"/>
                  <a:pt x="1403287" y="63374"/>
                </a:cubicBezTo>
                <a:cubicBezTo>
                  <a:pt x="1393040" y="72157"/>
                  <a:pt x="1378791" y="74785"/>
                  <a:pt x="1367073" y="81481"/>
                </a:cubicBezTo>
                <a:cubicBezTo>
                  <a:pt x="1357626" y="86879"/>
                  <a:pt x="1348272" y="92622"/>
                  <a:pt x="1339913" y="99588"/>
                </a:cubicBezTo>
                <a:cubicBezTo>
                  <a:pt x="1312730" y="122241"/>
                  <a:pt x="1310449" y="136954"/>
                  <a:pt x="1276539" y="153909"/>
                </a:cubicBezTo>
                <a:cubicBezTo>
                  <a:pt x="1265410" y="159474"/>
                  <a:pt x="1251762" y="158062"/>
                  <a:pt x="1240325" y="162963"/>
                </a:cubicBezTo>
                <a:cubicBezTo>
                  <a:pt x="1103437" y="221629"/>
                  <a:pt x="1197738" y="198641"/>
                  <a:pt x="1104523" y="217283"/>
                </a:cubicBezTo>
                <a:cubicBezTo>
                  <a:pt x="1085314" y="228809"/>
                  <a:pt x="1046134" y="253892"/>
                  <a:pt x="1023042" y="262551"/>
                </a:cubicBezTo>
                <a:cubicBezTo>
                  <a:pt x="1011391" y="266920"/>
                  <a:pt x="998721" y="267945"/>
                  <a:pt x="986828" y="271604"/>
                </a:cubicBezTo>
                <a:cubicBezTo>
                  <a:pt x="959464" y="280024"/>
                  <a:pt x="932507" y="289712"/>
                  <a:pt x="905347" y="298765"/>
                </a:cubicBezTo>
                <a:cubicBezTo>
                  <a:pt x="860465" y="313726"/>
                  <a:pt x="872092" y="310618"/>
                  <a:pt x="805759" y="325925"/>
                </a:cubicBezTo>
                <a:cubicBezTo>
                  <a:pt x="790765" y="329385"/>
                  <a:pt x="775785" y="333279"/>
                  <a:pt x="760491" y="334978"/>
                </a:cubicBezTo>
                <a:cubicBezTo>
                  <a:pt x="721384" y="339323"/>
                  <a:pt x="682028" y="341014"/>
                  <a:pt x="642796" y="344032"/>
                </a:cubicBezTo>
                <a:lnTo>
                  <a:pt x="253497" y="334978"/>
                </a:lnTo>
                <a:cubicBezTo>
                  <a:pt x="230171" y="333985"/>
                  <a:pt x="191411" y="314871"/>
                  <a:pt x="172016" y="307818"/>
                </a:cubicBezTo>
                <a:cubicBezTo>
                  <a:pt x="-19714" y="238098"/>
                  <a:pt x="284589" y="351375"/>
                  <a:pt x="45267" y="271604"/>
                </a:cubicBezTo>
                <a:cubicBezTo>
                  <a:pt x="12381" y="260642"/>
                  <a:pt x="27650" y="262551"/>
                  <a:pt x="0" y="262551"/>
                </a:cubicBezTo>
              </a:path>
            </a:pathLst>
          </a:custGeom>
          <a:noFill/>
          <a:ln w="31750">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0948AB29-E641-491E-AF02-CA48F65AF0D7}"/>
              </a:ext>
            </a:extLst>
          </p:cNvPr>
          <p:cNvSpPr/>
          <p:nvPr/>
        </p:nvSpPr>
        <p:spPr>
          <a:xfrm>
            <a:off x="2236206" y="3693814"/>
            <a:ext cx="1430447" cy="823865"/>
          </a:xfrm>
          <a:custGeom>
            <a:avLst/>
            <a:gdLst>
              <a:gd name="connsiteX0" fmla="*/ 0 w 1430447"/>
              <a:gd name="connsiteY0" fmla="*/ 823865 h 823865"/>
              <a:gd name="connsiteX1" fmla="*/ 90535 w 1430447"/>
              <a:gd name="connsiteY1" fmla="*/ 778598 h 823865"/>
              <a:gd name="connsiteX2" fmla="*/ 135802 w 1430447"/>
              <a:gd name="connsiteY2" fmla="*/ 751437 h 823865"/>
              <a:gd name="connsiteX3" fmla="*/ 172016 w 1430447"/>
              <a:gd name="connsiteY3" fmla="*/ 733331 h 823865"/>
              <a:gd name="connsiteX4" fmla="*/ 226337 w 1430447"/>
              <a:gd name="connsiteY4" fmla="*/ 688063 h 823865"/>
              <a:gd name="connsiteX5" fmla="*/ 271604 w 1430447"/>
              <a:gd name="connsiteY5" fmla="*/ 669956 h 823865"/>
              <a:gd name="connsiteX6" fmla="*/ 307818 w 1430447"/>
              <a:gd name="connsiteY6" fmla="*/ 642796 h 823865"/>
              <a:gd name="connsiteX7" fmla="*/ 334978 w 1430447"/>
              <a:gd name="connsiteY7" fmla="*/ 624689 h 823865"/>
              <a:gd name="connsiteX8" fmla="*/ 362139 w 1430447"/>
              <a:gd name="connsiteY8" fmla="*/ 597529 h 823865"/>
              <a:gd name="connsiteX9" fmla="*/ 416459 w 1430447"/>
              <a:gd name="connsiteY9" fmla="*/ 561315 h 823865"/>
              <a:gd name="connsiteX10" fmla="*/ 443620 w 1430447"/>
              <a:gd name="connsiteY10" fmla="*/ 543208 h 823865"/>
              <a:gd name="connsiteX11" fmla="*/ 479834 w 1430447"/>
              <a:gd name="connsiteY11" fmla="*/ 525101 h 823865"/>
              <a:gd name="connsiteX12" fmla="*/ 506994 w 1430447"/>
              <a:gd name="connsiteY12" fmla="*/ 506994 h 823865"/>
              <a:gd name="connsiteX13" fmla="*/ 543208 w 1430447"/>
              <a:gd name="connsiteY13" fmla="*/ 488887 h 823865"/>
              <a:gd name="connsiteX14" fmla="*/ 588475 w 1430447"/>
              <a:gd name="connsiteY14" fmla="*/ 461727 h 823865"/>
              <a:gd name="connsiteX15" fmla="*/ 633743 w 1430447"/>
              <a:gd name="connsiteY15" fmla="*/ 443620 h 823865"/>
              <a:gd name="connsiteX16" fmla="*/ 660903 w 1430447"/>
              <a:gd name="connsiteY16" fmla="*/ 416459 h 823865"/>
              <a:gd name="connsiteX17" fmla="*/ 688063 w 1430447"/>
              <a:gd name="connsiteY17" fmla="*/ 407406 h 823865"/>
              <a:gd name="connsiteX18" fmla="*/ 733331 w 1430447"/>
              <a:gd name="connsiteY18" fmla="*/ 380245 h 823865"/>
              <a:gd name="connsiteX19" fmla="*/ 805758 w 1430447"/>
              <a:gd name="connsiteY19" fmla="*/ 344032 h 823865"/>
              <a:gd name="connsiteX20" fmla="*/ 869133 w 1430447"/>
              <a:gd name="connsiteY20" fmla="*/ 307818 h 823865"/>
              <a:gd name="connsiteX21" fmla="*/ 932507 w 1430447"/>
              <a:gd name="connsiteY21" fmla="*/ 271604 h 823865"/>
              <a:gd name="connsiteX22" fmla="*/ 959667 w 1430447"/>
              <a:gd name="connsiteY22" fmla="*/ 253497 h 823865"/>
              <a:gd name="connsiteX23" fmla="*/ 986828 w 1430447"/>
              <a:gd name="connsiteY23" fmla="*/ 244443 h 823865"/>
              <a:gd name="connsiteX24" fmla="*/ 1023042 w 1430447"/>
              <a:gd name="connsiteY24" fmla="*/ 226336 h 823865"/>
              <a:gd name="connsiteX25" fmla="*/ 1104523 w 1430447"/>
              <a:gd name="connsiteY25" fmla="*/ 172016 h 823865"/>
              <a:gd name="connsiteX26" fmla="*/ 1149790 w 1430447"/>
              <a:gd name="connsiteY26" fmla="*/ 144855 h 823865"/>
              <a:gd name="connsiteX27" fmla="*/ 1176950 w 1430447"/>
              <a:gd name="connsiteY27" fmla="*/ 126748 h 823865"/>
              <a:gd name="connsiteX28" fmla="*/ 1231271 w 1430447"/>
              <a:gd name="connsiteY28" fmla="*/ 108641 h 823865"/>
              <a:gd name="connsiteX29" fmla="*/ 1267485 w 1430447"/>
              <a:gd name="connsiteY29" fmla="*/ 90535 h 823865"/>
              <a:gd name="connsiteX30" fmla="*/ 1348966 w 1430447"/>
              <a:gd name="connsiteY30" fmla="*/ 45267 h 823865"/>
              <a:gd name="connsiteX31" fmla="*/ 1376127 w 1430447"/>
              <a:gd name="connsiteY31" fmla="*/ 18107 h 823865"/>
              <a:gd name="connsiteX32" fmla="*/ 1430447 w 1430447"/>
              <a:gd name="connsiteY32" fmla="*/ 0 h 82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30447" h="823865">
                <a:moveTo>
                  <a:pt x="0" y="823865"/>
                </a:moveTo>
                <a:cubicBezTo>
                  <a:pt x="73337" y="809198"/>
                  <a:pt x="21796" y="826715"/>
                  <a:pt x="90535" y="778598"/>
                </a:cubicBezTo>
                <a:cubicBezTo>
                  <a:pt x="104951" y="768507"/>
                  <a:pt x="120420" y="759983"/>
                  <a:pt x="135802" y="751437"/>
                </a:cubicBezTo>
                <a:cubicBezTo>
                  <a:pt x="147600" y="744883"/>
                  <a:pt x="160960" y="741070"/>
                  <a:pt x="172016" y="733331"/>
                </a:cubicBezTo>
                <a:cubicBezTo>
                  <a:pt x="191325" y="719814"/>
                  <a:pt x="206452" y="700717"/>
                  <a:pt x="226337" y="688063"/>
                </a:cubicBezTo>
                <a:cubicBezTo>
                  <a:pt x="240048" y="679338"/>
                  <a:pt x="257398" y="677848"/>
                  <a:pt x="271604" y="669956"/>
                </a:cubicBezTo>
                <a:cubicBezTo>
                  <a:pt x="284794" y="662628"/>
                  <a:pt x="295540" y="651566"/>
                  <a:pt x="307818" y="642796"/>
                </a:cubicBezTo>
                <a:cubicBezTo>
                  <a:pt x="316672" y="636472"/>
                  <a:pt x="326619" y="631655"/>
                  <a:pt x="334978" y="624689"/>
                </a:cubicBezTo>
                <a:cubicBezTo>
                  <a:pt x="344814" y="616492"/>
                  <a:pt x="352032" y="605390"/>
                  <a:pt x="362139" y="597529"/>
                </a:cubicBezTo>
                <a:cubicBezTo>
                  <a:pt x="379317" y="584169"/>
                  <a:pt x="398352" y="573386"/>
                  <a:pt x="416459" y="561315"/>
                </a:cubicBezTo>
                <a:cubicBezTo>
                  <a:pt x="425513" y="555279"/>
                  <a:pt x="433888" y="548074"/>
                  <a:pt x="443620" y="543208"/>
                </a:cubicBezTo>
                <a:cubicBezTo>
                  <a:pt x="455691" y="537172"/>
                  <a:pt x="468116" y="531797"/>
                  <a:pt x="479834" y="525101"/>
                </a:cubicBezTo>
                <a:cubicBezTo>
                  <a:pt x="489281" y="519703"/>
                  <a:pt x="497547" y="512392"/>
                  <a:pt x="506994" y="506994"/>
                </a:cubicBezTo>
                <a:cubicBezTo>
                  <a:pt x="518712" y="500298"/>
                  <a:pt x="531410" y="495441"/>
                  <a:pt x="543208" y="488887"/>
                </a:cubicBezTo>
                <a:cubicBezTo>
                  <a:pt x="558590" y="480341"/>
                  <a:pt x="572736" y="469596"/>
                  <a:pt x="588475" y="461727"/>
                </a:cubicBezTo>
                <a:cubicBezTo>
                  <a:pt x="603011" y="454459"/>
                  <a:pt x="618654" y="449656"/>
                  <a:pt x="633743" y="443620"/>
                </a:cubicBezTo>
                <a:cubicBezTo>
                  <a:pt x="642796" y="434566"/>
                  <a:pt x="650250" y="423561"/>
                  <a:pt x="660903" y="416459"/>
                </a:cubicBezTo>
                <a:cubicBezTo>
                  <a:pt x="668843" y="411165"/>
                  <a:pt x="679527" y="411674"/>
                  <a:pt x="688063" y="407406"/>
                </a:cubicBezTo>
                <a:cubicBezTo>
                  <a:pt x="703802" y="399536"/>
                  <a:pt x="717837" y="388588"/>
                  <a:pt x="733331" y="380245"/>
                </a:cubicBezTo>
                <a:cubicBezTo>
                  <a:pt x="757097" y="367448"/>
                  <a:pt x="805758" y="344032"/>
                  <a:pt x="805758" y="344032"/>
                </a:cubicBezTo>
                <a:cubicBezTo>
                  <a:pt x="866743" y="283047"/>
                  <a:pt x="796177" y="344296"/>
                  <a:pt x="869133" y="307818"/>
                </a:cubicBezTo>
                <a:cubicBezTo>
                  <a:pt x="978747" y="253010"/>
                  <a:pt x="849436" y="299292"/>
                  <a:pt x="932507" y="271604"/>
                </a:cubicBezTo>
                <a:cubicBezTo>
                  <a:pt x="941560" y="265568"/>
                  <a:pt x="949935" y="258363"/>
                  <a:pt x="959667" y="253497"/>
                </a:cubicBezTo>
                <a:cubicBezTo>
                  <a:pt x="968203" y="249229"/>
                  <a:pt x="978056" y="248202"/>
                  <a:pt x="986828" y="244443"/>
                </a:cubicBezTo>
                <a:cubicBezTo>
                  <a:pt x="999233" y="239127"/>
                  <a:pt x="1011244" y="232890"/>
                  <a:pt x="1023042" y="226336"/>
                </a:cubicBezTo>
                <a:cubicBezTo>
                  <a:pt x="1101942" y="182503"/>
                  <a:pt x="1036486" y="217374"/>
                  <a:pt x="1104523" y="172016"/>
                </a:cubicBezTo>
                <a:cubicBezTo>
                  <a:pt x="1119164" y="162255"/>
                  <a:pt x="1134868" y="154181"/>
                  <a:pt x="1149790" y="144855"/>
                </a:cubicBezTo>
                <a:cubicBezTo>
                  <a:pt x="1159017" y="139088"/>
                  <a:pt x="1167007" y="131167"/>
                  <a:pt x="1176950" y="126748"/>
                </a:cubicBezTo>
                <a:cubicBezTo>
                  <a:pt x="1194391" y="118996"/>
                  <a:pt x="1214199" y="117176"/>
                  <a:pt x="1231271" y="108641"/>
                </a:cubicBezTo>
                <a:cubicBezTo>
                  <a:pt x="1243342" y="102606"/>
                  <a:pt x="1255912" y="97479"/>
                  <a:pt x="1267485" y="90535"/>
                </a:cubicBezTo>
                <a:cubicBezTo>
                  <a:pt x="1345316" y="43837"/>
                  <a:pt x="1294333" y="63479"/>
                  <a:pt x="1348966" y="45267"/>
                </a:cubicBezTo>
                <a:cubicBezTo>
                  <a:pt x="1358020" y="36214"/>
                  <a:pt x="1364935" y="24325"/>
                  <a:pt x="1376127" y="18107"/>
                </a:cubicBezTo>
                <a:cubicBezTo>
                  <a:pt x="1392811" y="8838"/>
                  <a:pt x="1430447" y="0"/>
                  <a:pt x="1430447" y="0"/>
                </a:cubicBezTo>
              </a:path>
            </a:pathLst>
          </a:custGeom>
          <a:noFill/>
          <a:ln w="38100">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71977680"/>
      </p:ext>
    </p:extLst>
  </p:cSld>
  <p:clrMapOvr>
    <a:masterClrMapping/>
  </p:clrMapOvr>
  <mc:AlternateContent xmlns:mc="http://schemas.openxmlformats.org/markup-compatibility/2006" xmlns:p14="http://schemas.microsoft.com/office/powerpoint/2010/main">
    <mc:Choice Requires="p14">
      <p:transition p14:dur="10" advClick="0" advTm="34812">
        <p:fade/>
      </p:transition>
    </mc:Choice>
    <mc:Fallback xmlns="">
      <p:transition advClick="0" advTm="348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righ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3" grpId="0" animBg="1"/>
      <p:bldP spid="10" grpId="0" animBg="1"/>
      <p:bldP spid="11" grpId="0" animBg="1"/>
      <p:bldP spid="12" grpId="0" animBg="1"/>
      <p:bldP spid="4" grpId="0" animBg="1"/>
      <p:bldP spid="6"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srcRect t="8945" r="50911" b="43683"/>
          <a:stretch/>
        </p:blipFill>
        <p:spPr>
          <a:xfrm>
            <a:off x="251520" y="2902233"/>
            <a:ext cx="6983537" cy="1943292"/>
          </a:xfrm>
          <a:prstGeom prst="rect">
            <a:avLst/>
          </a:prstGeom>
        </p:spPr>
      </p:pic>
      <p:sp>
        <p:nvSpPr>
          <p:cNvPr id="2" name="Text Placeholder 1"/>
          <p:cNvSpPr>
            <a:spLocks noGrp="1"/>
          </p:cNvSpPr>
          <p:nvPr>
            <p:ph type="body" sz="quarter" idx="11"/>
          </p:nvPr>
        </p:nvSpPr>
        <p:spPr>
          <a:xfrm>
            <a:off x="3491880" y="3645024"/>
            <a:ext cx="6156684" cy="3186354"/>
          </a:xfrm>
        </p:spPr>
        <p:txBody>
          <a:bodyPr/>
          <a:lstStyle/>
          <a:p>
            <a:pPr marL="0" indent="0">
              <a:lnSpc>
                <a:spcPct val="150000"/>
              </a:lnSpc>
              <a:buNone/>
            </a:pPr>
            <a:endParaRPr lang="en-US" sz="1350" dirty="0"/>
          </a:p>
          <a:p>
            <a:pPr marL="0" indent="0">
              <a:lnSpc>
                <a:spcPct val="150000"/>
              </a:lnSpc>
              <a:buNone/>
            </a:pPr>
            <a:endParaRPr lang="en-US" sz="2100" dirty="0"/>
          </a:p>
        </p:txBody>
      </p:sp>
      <p:sp>
        <p:nvSpPr>
          <p:cNvPr id="4" name="Text Placeholder 1">
            <a:extLst>
              <a:ext uri="{FF2B5EF4-FFF2-40B4-BE49-F238E27FC236}">
                <a16:creationId xmlns:a16="http://schemas.microsoft.com/office/drawing/2014/main" id="{15486CFB-9184-47C3-9F5D-630DDE87C614}"/>
              </a:ext>
            </a:extLst>
          </p:cNvPr>
          <p:cNvSpPr txBox="1">
            <a:spLocks/>
          </p:cNvSpPr>
          <p:nvPr/>
        </p:nvSpPr>
        <p:spPr>
          <a:xfrm>
            <a:off x="1763688" y="2186862"/>
            <a:ext cx="6156684" cy="3186354"/>
          </a:xfrm>
          <a:prstGeom prst="rect">
            <a:avLst/>
          </a:prstGeom>
        </p:spPr>
        <p:txBody>
          <a:bodyPr/>
          <a:lstStyle>
            <a:lvl1pPr marL="266700" indent="-266700" algn="l" defTabSz="606425" rtl="0" eaLnBrk="0" fontAlgn="base" hangingPunct="0">
              <a:spcBef>
                <a:spcPct val="20000"/>
              </a:spcBef>
              <a:spcAft>
                <a:spcPct val="0"/>
              </a:spcAft>
              <a:buClr>
                <a:srgbClr val="16818D"/>
              </a:buClr>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38" indent="-274638" algn="l" defTabSz="606425" rtl="0" eaLnBrk="0" fontAlgn="base" hangingPunct="0">
              <a:spcBef>
                <a:spcPct val="20000"/>
              </a:spcBef>
              <a:spcAft>
                <a:spcPct val="0"/>
              </a:spcAft>
              <a:buClr>
                <a:srgbClr val="16818D"/>
              </a:buClr>
              <a:buFont typeface="Courier New" panose="02070309020205020404" pitchFamily="49" charset="0"/>
              <a:buChar char="o"/>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08038" indent="-266700" algn="l" defTabSz="606425" rtl="0" eaLnBrk="0" fontAlgn="base" hangingPunct="0">
              <a:spcBef>
                <a:spcPct val="20000"/>
              </a:spcBef>
              <a:spcAft>
                <a:spcPct val="0"/>
              </a:spcAft>
              <a:buClr>
                <a:srgbClr val="16818D"/>
              </a:buClr>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2130425" indent="-301625" algn="l" defTabSz="606425" rtl="0" eaLnBrk="0" fontAlgn="base" hangingPunct="0">
              <a:spcBef>
                <a:spcPct val="20000"/>
              </a:spcBef>
              <a:spcAft>
                <a:spcPct val="0"/>
              </a:spcAft>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740025" indent="-301625" algn="l" defTabSz="606425" rtl="0" eaLnBrk="0" fontAlgn="base" hangingPunct="0">
              <a:spcBef>
                <a:spcPct val="20000"/>
              </a:spcBef>
              <a:spcAft>
                <a:spcPct val="0"/>
              </a:spcAft>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indent="0">
              <a:lnSpc>
                <a:spcPct val="150000"/>
              </a:lnSpc>
              <a:buNone/>
            </a:pPr>
            <a:endParaRPr lang="en-US" sz="1350" dirty="0">
              <a:solidFill>
                <a:prstClr val="black"/>
              </a:solidFill>
            </a:endParaRPr>
          </a:p>
        </p:txBody>
      </p:sp>
      <p:sp>
        <p:nvSpPr>
          <p:cNvPr id="3" name="TextBox 2">
            <a:extLst>
              <a:ext uri="{FF2B5EF4-FFF2-40B4-BE49-F238E27FC236}">
                <a16:creationId xmlns:a16="http://schemas.microsoft.com/office/drawing/2014/main" id="{0D37D462-9171-4B64-ACEE-0E7530B67B3A}"/>
              </a:ext>
            </a:extLst>
          </p:cNvPr>
          <p:cNvSpPr txBox="1"/>
          <p:nvPr/>
        </p:nvSpPr>
        <p:spPr>
          <a:xfrm>
            <a:off x="2240045" y="4502037"/>
            <a:ext cx="1350150" cy="1615827"/>
          </a:xfrm>
          <a:prstGeom prst="rect">
            <a:avLst/>
          </a:prstGeom>
          <a:noFill/>
        </p:spPr>
        <p:txBody>
          <a:bodyPr wrap="square" rtlCol="0">
            <a:spAutoFit/>
          </a:bodyPr>
          <a:lstStyle/>
          <a:p>
            <a:pPr eaLnBrk="0" fontAlgn="base" hangingPunct="0">
              <a:spcBef>
                <a:spcPct val="0"/>
              </a:spcBef>
              <a:spcAft>
                <a:spcPct val="0"/>
              </a:spcAft>
            </a:pPr>
            <a:r>
              <a:rPr lang="en-GB" sz="1100" b="1" dirty="0">
                <a:solidFill>
                  <a:prstClr val="black"/>
                </a:solidFill>
                <a:latin typeface="Tahoma" panose="020B0604030504040204" pitchFamily="34" charset="0"/>
                <a:ea typeface="Tahoma" panose="020B0604030504040204" pitchFamily="34" charset="0"/>
                <a:cs typeface="Tahoma" panose="020B0604030504040204" pitchFamily="34" charset="0"/>
              </a:rPr>
              <a:t>1. </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Trainees have weekly lectures introducing then to concept of becoming ‘research literate</a:t>
            </a:r>
            <a:r>
              <a:rPr lang="en-GB" sz="1100" dirty="0">
                <a:solidFill>
                  <a:prstClr val="black"/>
                </a:solidFill>
              </a:rPr>
              <a:t>’ </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 ‘engage with’ and ‘engage in’ research </a:t>
            </a:r>
          </a:p>
        </p:txBody>
      </p:sp>
      <p:cxnSp>
        <p:nvCxnSpPr>
          <p:cNvPr id="7" name="Straight Arrow Connector 6">
            <a:extLst>
              <a:ext uri="{FF2B5EF4-FFF2-40B4-BE49-F238E27FC236}">
                <a16:creationId xmlns:a16="http://schemas.microsoft.com/office/drawing/2014/main" id="{C02BA3F3-27E1-459D-9EFC-8F0AB8D88B82}"/>
              </a:ext>
            </a:extLst>
          </p:cNvPr>
          <p:cNvCxnSpPr>
            <a:cxnSpLocks/>
          </p:cNvCxnSpPr>
          <p:nvPr/>
        </p:nvCxnSpPr>
        <p:spPr>
          <a:xfrm>
            <a:off x="2339752" y="3780039"/>
            <a:ext cx="983333"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5283DE0C-A908-4BC1-B9E4-8E3A759AC488}"/>
              </a:ext>
            </a:extLst>
          </p:cNvPr>
          <p:cNvCxnSpPr>
            <a:cxnSpLocks/>
          </p:cNvCxnSpPr>
          <p:nvPr/>
        </p:nvCxnSpPr>
        <p:spPr>
          <a:xfrm>
            <a:off x="4178074" y="4514403"/>
            <a:ext cx="0" cy="397367"/>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5FD643B-7AB8-4A65-844C-6C2491CEB606}"/>
              </a:ext>
            </a:extLst>
          </p:cNvPr>
          <p:cNvSpPr txBox="1"/>
          <p:nvPr/>
        </p:nvSpPr>
        <p:spPr>
          <a:xfrm>
            <a:off x="3723574" y="4937056"/>
            <a:ext cx="1453136" cy="1954381"/>
          </a:xfrm>
          <a:prstGeom prst="rect">
            <a:avLst/>
          </a:prstGeom>
          <a:noFill/>
        </p:spPr>
        <p:txBody>
          <a:bodyPr wrap="square" rtlCol="0">
            <a:spAutoFit/>
          </a:bodyPr>
          <a:lstStyle/>
          <a:p>
            <a:r>
              <a:rPr lang="en-GB" sz="1100" b="1" dirty="0">
                <a:solidFill>
                  <a:prstClr val="black"/>
                </a:solidFill>
                <a:latin typeface="Tahoma" panose="020B0604030504040204" pitchFamily="34" charset="0"/>
                <a:ea typeface="Tahoma" panose="020B0604030504040204" pitchFamily="34" charset="0"/>
                <a:cs typeface="Tahoma" panose="020B0604030504040204" pitchFamily="34" charset="0"/>
              </a:rPr>
              <a:t>2. </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Between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Monday 12th November and Wednesday 21st November 2018 </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1100" b="1" dirty="0">
                <a:solidFill>
                  <a:prstClr val="black"/>
                </a:solidFill>
                <a:latin typeface="Tahoma" panose="020B0604030504040204" pitchFamily="34" charset="0"/>
                <a:ea typeface="Tahoma" panose="020B0604030504040204" pitchFamily="34" charset="0"/>
                <a:cs typeface="Tahoma" panose="020B0604030504040204" pitchFamily="34" charset="0"/>
              </a:rPr>
              <a:t>trainees present </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research proposal and annotated bibliography  </a:t>
            </a:r>
            <a:r>
              <a:rPr lang="en-GB" sz="1100" b="1" dirty="0">
                <a:solidFill>
                  <a:prstClr val="black"/>
                </a:solidFill>
                <a:latin typeface="Tahoma" panose="020B0604030504040204" pitchFamily="34" charset="0"/>
                <a:ea typeface="Tahoma" panose="020B0604030504040204" pitchFamily="34" charset="0"/>
                <a:cs typeface="Tahoma" panose="020B0604030504040204" pitchFamily="34" charset="0"/>
              </a:rPr>
              <a:t>to Senior Mentor for formative feedback</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cxnSp>
        <p:nvCxnSpPr>
          <p:cNvPr id="14" name="Straight Arrow Connector 13">
            <a:extLst>
              <a:ext uri="{FF2B5EF4-FFF2-40B4-BE49-F238E27FC236}">
                <a16:creationId xmlns:a16="http://schemas.microsoft.com/office/drawing/2014/main" id="{4D0D96D6-7DA3-4317-91D0-CF5F94E5FCE3}"/>
              </a:ext>
            </a:extLst>
          </p:cNvPr>
          <p:cNvCxnSpPr>
            <a:cxnSpLocks/>
          </p:cNvCxnSpPr>
          <p:nvPr/>
        </p:nvCxnSpPr>
        <p:spPr>
          <a:xfrm>
            <a:off x="4533902" y="3811316"/>
            <a:ext cx="756084"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574435A2-6961-4591-81B8-3FBB8B1B02FF}"/>
              </a:ext>
            </a:extLst>
          </p:cNvPr>
          <p:cNvSpPr txBox="1"/>
          <p:nvPr/>
        </p:nvSpPr>
        <p:spPr>
          <a:xfrm>
            <a:off x="4249627" y="1790810"/>
            <a:ext cx="1410574" cy="1107996"/>
          </a:xfrm>
          <a:prstGeom prst="rect">
            <a:avLst/>
          </a:prstGeom>
          <a:noFill/>
        </p:spPr>
        <p:txBody>
          <a:bodyPr wrap="square" rtlCol="0">
            <a:spAutoFit/>
          </a:bodyPr>
          <a:lstStyle/>
          <a:p>
            <a:pPr eaLnBrk="0" fontAlgn="base" hangingPunct="0">
              <a:spcBef>
                <a:spcPct val="0"/>
              </a:spcBef>
              <a:spcAft>
                <a:spcPct val="0"/>
              </a:spcAft>
            </a:pPr>
            <a:r>
              <a:rPr lang="en-GB" sz="1100" b="1" dirty="0">
                <a:solidFill>
                  <a:prstClr val="black"/>
                </a:solidFill>
                <a:latin typeface="Tahoma" panose="020B0604030504040204" pitchFamily="34" charset="0"/>
                <a:ea typeface="Tahoma" panose="020B0604030504040204" pitchFamily="34" charset="0"/>
                <a:cs typeface="Tahoma" panose="020B0604030504040204" pitchFamily="34" charset="0"/>
              </a:rPr>
              <a:t>4</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 Period of 3 weeks when trainees able to start data collection for research </a:t>
            </a:r>
          </a:p>
          <a:p>
            <a:pPr eaLnBrk="0" fontAlgn="base" hangingPunct="0">
              <a:spcBef>
                <a:spcPct val="0"/>
              </a:spcBef>
              <a:spcAft>
                <a:spcPct val="0"/>
              </a:spcAft>
            </a:pP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GB" sz="1100" i="1" dirty="0">
                <a:solidFill>
                  <a:prstClr val="black"/>
                </a:solidFill>
                <a:latin typeface="Tahoma" panose="020B0604030504040204" pitchFamily="34" charset="0"/>
                <a:ea typeface="Tahoma" panose="020B0604030504040204" pitchFamily="34" charset="0"/>
                <a:cs typeface="Tahoma" panose="020B0604030504040204" pitchFamily="34" charset="0"/>
              </a:rPr>
              <a:t>case study</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cxnSp>
        <p:nvCxnSpPr>
          <p:cNvPr id="17" name="Straight Arrow Connector 16">
            <a:extLst>
              <a:ext uri="{FF2B5EF4-FFF2-40B4-BE49-F238E27FC236}">
                <a16:creationId xmlns:a16="http://schemas.microsoft.com/office/drawing/2014/main" id="{9AB64FF7-F2A2-4245-9A20-3F51417C3472}"/>
              </a:ext>
            </a:extLst>
          </p:cNvPr>
          <p:cNvCxnSpPr>
            <a:cxnSpLocks/>
          </p:cNvCxnSpPr>
          <p:nvPr/>
        </p:nvCxnSpPr>
        <p:spPr>
          <a:xfrm flipH="1" flipV="1">
            <a:off x="5960236" y="4089077"/>
            <a:ext cx="1567722" cy="886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7FF68030-AF47-481B-9EB9-98D274446FAC}"/>
              </a:ext>
            </a:extLst>
          </p:cNvPr>
          <p:cNvSpPr txBox="1"/>
          <p:nvPr/>
        </p:nvSpPr>
        <p:spPr>
          <a:xfrm>
            <a:off x="7251278" y="4213323"/>
            <a:ext cx="2036625" cy="473206"/>
          </a:xfrm>
          <a:prstGeom prst="rect">
            <a:avLst/>
          </a:prstGeom>
          <a:noFill/>
        </p:spPr>
        <p:txBody>
          <a:bodyPr wrap="square" rtlCol="0">
            <a:spAutoFit/>
          </a:bodyPr>
          <a:lstStyle/>
          <a:p>
            <a:pPr eaLnBrk="0" fontAlgn="base" hangingPunct="0">
              <a:spcBef>
                <a:spcPct val="0"/>
              </a:spcBef>
              <a:spcAft>
                <a:spcPct val="0"/>
              </a:spcAft>
            </a:pPr>
            <a:r>
              <a:rPr lang="en-GB" sz="825" b="1" dirty="0">
                <a:solidFill>
                  <a:prstClr val="black"/>
                </a:solidFill>
                <a:latin typeface="Tahoma" panose="020B0604030504040204" pitchFamily="34" charset="0"/>
                <a:ea typeface="Tahoma" panose="020B0604030504040204" pitchFamily="34" charset="0"/>
                <a:cs typeface="Tahoma" panose="020B0604030504040204" pitchFamily="34" charset="0"/>
              </a:rPr>
              <a:t>5. Wednesday 9 January 2019 </a:t>
            </a:r>
            <a:r>
              <a:rPr lang="en-GB" sz="825" dirty="0">
                <a:solidFill>
                  <a:prstClr val="black"/>
                </a:solidFill>
                <a:latin typeface="Tahoma" panose="020B0604030504040204" pitchFamily="34" charset="0"/>
                <a:ea typeface="Tahoma" panose="020B0604030504040204" pitchFamily="34" charset="0"/>
                <a:cs typeface="Tahoma" panose="020B0604030504040204" pitchFamily="34" charset="0"/>
              </a:rPr>
              <a:t>Trainees submits 3,750 wc written assignment (CBE).</a:t>
            </a:r>
          </a:p>
        </p:txBody>
      </p:sp>
      <p:cxnSp>
        <p:nvCxnSpPr>
          <p:cNvPr id="22" name="Straight Arrow Connector 21">
            <a:extLst>
              <a:ext uri="{FF2B5EF4-FFF2-40B4-BE49-F238E27FC236}">
                <a16:creationId xmlns:a16="http://schemas.microsoft.com/office/drawing/2014/main" id="{006AED7D-E5F1-49C1-84B5-EAF541C2F0C4}"/>
              </a:ext>
            </a:extLst>
          </p:cNvPr>
          <p:cNvCxnSpPr>
            <a:cxnSpLocks/>
          </p:cNvCxnSpPr>
          <p:nvPr/>
        </p:nvCxnSpPr>
        <p:spPr>
          <a:xfrm flipH="1" flipV="1">
            <a:off x="4520708" y="4497509"/>
            <a:ext cx="697525" cy="4957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D683DF29-D953-4274-9B0E-A4269E1E4FC1}"/>
              </a:ext>
            </a:extLst>
          </p:cNvPr>
          <p:cNvSpPr txBox="1"/>
          <p:nvPr/>
        </p:nvSpPr>
        <p:spPr>
          <a:xfrm>
            <a:off x="5174260" y="4867711"/>
            <a:ext cx="1730641" cy="1785104"/>
          </a:xfrm>
          <a:prstGeom prst="rect">
            <a:avLst/>
          </a:prstGeom>
          <a:noFill/>
        </p:spPr>
        <p:txBody>
          <a:bodyPr wrap="square" rtlCol="0">
            <a:spAutoFit/>
          </a:bodyPr>
          <a:lstStyle/>
          <a:p>
            <a:pPr eaLnBrk="0" fontAlgn="base" hangingPunct="0">
              <a:spcBef>
                <a:spcPct val="0"/>
              </a:spcBef>
              <a:spcAft>
                <a:spcPct val="0"/>
              </a:spcAft>
            </a:pPr>
            <a:r>
              <a:rPr lang="en-GB" sz="825" b="1" dirty="0">
                <a:solidFill>
                  <a:prstClr val="black"/>
                </a:solidFill>
                <a:latin typeface="Tahoma" panose="020B0604030504040204" pitchFamily="34" charset="0"/>
                <a:ea typeface="Tahoma" panose="020B0604030504040204" pitchFamily="34" charset="0"/>
                <a:cs typeface="Tahoma" panose="020B0604030504040204" pitchFamily="34" charset="0"/>
              </a:rPr>
              <a:t>3</a:t>
            </a:r>
            <a:r>
              <a:rPr lang="en-GB" sz="1100" b="1" dirty="0">
                <a:solidFill>
                  <a:prstClr val="black"/>
                </a:solidFill>
                <a:latin typeface="Tahoma" panose="020B0604030504040204" pitchFamily="34" charset="0"/>
                <a:ea typeface="Tahoma" panose="020B0604030504040204" pitchFamily="34" charset="0"/>
                <a:cs typeface="Tahoma" panose="020B0604030504040204" pitchFamily="34" charset="0"/>
              </a:rPr>
              <a:t>. UWE Call Back Day </a:t>
            </a:r>
            <a:r>
              <a:rPr lang="en-GB" sz="1100" dirty="0">
                <a:solidFill>
                  <a:prstClr val="black"/>
                </a:solidFill>
                <a:latin typeface="Tahoma" panose="020B0604030504040204" pitchFamily="34" charset="0"/>
                <a:ea typeface="Tahoma" panose="020B0604030504040204" pitchFamily="34" charset="0"/>
                <a:cs typeface="Tahoma" panose="020B0604030504040204" pitchFamily="34" charset="0"/>
              </a:rPr>
              <a:t>Friday 23 November 2018 Trainees present their formative feedback and annotated bibliography and undergoes university’s ethical approval stage in order to collect data on return to placement</a:t>
            </a:r>
            <a:r>
              <a:rPr lang="en-GB" sz="825"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18" name="Text Placeholder 3"/>
          <p:cNvSpPr txBox="1">
            <a:spLocks/>
          </p:cNvSpPr>
          <p:nvPr/>
        </p:nvSpPr>
        <p:spPr bwMode="auto">
          <a:xfrm>
            <a:off x="64656" y="0"/>
            <a:ext cx="6710431"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sz="1200" dirty="0"/>
              <a:t>The Classroom Based Enquiry (CBE) Assignment</a:t>
            </a: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 Placeholder 8"/>
          <p:cNvSpPr>
            <a:spLocks noGrp="1"/>
          </p:cNvSpPr>
          <p:nvPr>
            <p:ph type="body" sz="quarter" idx="10"/>
          </p:nvPr>
        </p:nvSpPr>
        <p:spPr>
          <a:xfrm>
            <a:off x="899591" y="689700"/>
            <a:ext cx="7848873" cy="651068"/>
          </a:xfrm>
        </p:spPr>
        <p:txBody>
          <a:bodyPr/>
          <a:lstStyle/>
          <a:p>
            <a:r>
              <a:rPr lang="en-GB" sz="1800" b="1" dirty="0">
                <a:latin typeface="Tahoma" panose="020B0604030504040204" pitchFamily="34" charset="0"/>
                <a:ea typeface="Tahoma" panose="020B0604030504040204" pitchFamily="34" charset="0"/>
                <a:cs typeface="Tahoma" panose="020B0604030504040204" pitchFamily="34" charset="0"/>
              </a:rPr>
              <a:t>2. Key information for the CBE in 2018-19</a:t>
            </a:r>
          </a:p>
        </p:txBody>
      </p:sp>
      <p:sp>
        <p:nvSpPr>
          <p:cNvPr id="10" name="TextBox 9"/>
          <p:cNvSpPr txBox="1"/>
          <p:nvPr/>
        </p:nvSpPr>
        <p:spPr>
          <a:xfrm>
            <a:off x="724630" y="1162930"/>
            <a:ext cx="5763696" cy="369332"/>
          </a:xfrm>
          <a:prstGeom prst="rect">
            <a:avLst/>
          </a:prstGeom>
          <a:noFill/>
        </p:spPr>
        <p:txBody>
          <a:bodyPr wrap="square" rtlCol="0">
            <a:spAutoFit/>
          </a:bodyPr>
          <a:lstStyle/>
          <a:p>
            <a:r>
              <a:rPr lang="en-GB" dirty="0"/>
              <a:t>Trainees will be using a  methodology of </a:t>
            </a:r>
            <a:r>
              <a:rPr lang="en-GB" i="1" dirty="0"/>
              <a:t>Case Study </a:t>
            </a:r>
          </a:p>
        </p:txBody>
      </p:sp>
      <p:pic>
        <p:nvPicPr>
          <p:cNvPr id="23" name="Picture 22">
            <a:extLst>
              <a:ext uri="{FF2B5EF4-FFF2-40B4-BE49-F238E27FC236}">
                <a16:creationId xmlns:a16="http://schemas.microsoft.com/office/drawing/2014/main" id="{BA9088E0-5968-474F-80A4-BE522D397293}"/>
              </a:ext>
            </a:extLst>
          </p:cNvPr>
          <p:cNvPicPr>
            <a:picLocks noChangeAspect="1"/>
          </p:cNvPicPr>
          <p:nvPr/>
        </p:nvPicPr>
        <p:blipFill rotWithShape="1">
          <a:blip r:embed="rId7"/>
          <a:srcRect l="18500" t="15563" r="51575" b="11046"/>
          <a:stretch/>
        </p:blipFill>
        <p:spPr>
          <a:xfrm>
            <a:off x="7282834" y="1088964"/>
            <a:ext cx="1621245" cy="2170313"/>
          </a:xfrm>
          <a:prstGeom prst="rect">
            <a:avLst/>
          </a:prstGeom>
        </p:spPr>
      </p:pic>
      <p:pic>
        <p:nvPicPr>
          <p:cNvPr id="15" name="Picture 14"/>
          <p:cNvPicPr>
            <a:picLocks noChangeAspect="1"/>
          </p:cNvPicPr>
          <p:nvPr/>
        </p:nvPicPr>
        <p:blipFill>
          <a:blip r:embed="rId8"/>
          <a:stretch>
            <a:fillRect/>
          </a:stretch>
        </p:blipFill>
        <p:spPr>
          <a:xfrm>
            <a:off x="6977345" y="2545126"/>
            <a:ext cx="2166655" cy="1443231"/>
          </a:xfrm>
          <a:prstGeom prst="rect">
            <a:avLst/>
          </a:prstGeom>
        </p:spPr>
      </p:pic>
      <p:pic>
        <p:nvPicPr>
          <p:cNvPr id="5" name="Picture 4"/>
          <p:cNvPicPr>
            <a:picLocks noChangeAspect="1"/>
          </p:cNvPicPr>
          <p:nvPr/>
        </p:nvPicPr>
        <p:blipFill>
          <a:blip r:embed="rId9"/>
          <a:stretch>
            <a:fillRect/>
          </a:stretch>
        </p:blipFill>
        <p:spPr>
          <a:xfrm>
            <a:off x="7477402" y="1407523"/>
            <a:ext cx="1757549" cy="2286001"/>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58205415"/>
      </p:ext>
    </p:extLst>
  </p:cSld>
  <p:clrMapOvr>
    <a:masterClrMapping/>
  </p:clrMapOvr>
  <mc:AlternateContent xmlns:mc="http://schemas.openxmlformats.org/markup-compatibility/2006" xmlns:p14="http://schemas.microsoft.com/office/powerpoint/2010/main">
    <mc:Choice Requires="p14">
      <p:transition spd="med" p14:dur="700" advClick="0" advTm="67865">
        <p:fade/>
      </p:transition>
    </mc:Choice>
    <mc:Fallback xmlns="">
      <p:transition spd="med" advClick="0" advTm="678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2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right)">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8"/>
                </p:tgtEl>
              </p:cMediaNode>
            </p:audio>
          </p:childTnLst>
        </p:cTn>
      </p:par>
    </p:tnLst>
    <p:bldLst>
      <p:bldP spid="3" grpId="0"/>
      <p:bldP spid="13" grpId="0"/>
      <p:bldP spid="16" grpId="0"/>
      <p:bldP spid="21" grpId="0"/>
      <p:bldP spid="2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Placeholder 4"/>
          <p:cNvSpPr>
            <a:spLocks noGrp="1"/>
          </p:cNvSpPr>
          <p:nvPr>
            <p:ph type="body" sz="quarter" idx="10"/>
          </p:nvPr>
        </p:nvSpPr>
        <p:spPr>
          <a:xfrm>
            <a:off x="899591" y="692696"/>
            <a:ext cx="8028509" cy="634666"/>
          </a:xfrm>
        </p:spPr>
        <p:txBody>
          <a:bodyPr/>
          <a:lstStyle/>
          <a:p>
            <a:r>
              <a:rPr lang="en-GB" altLang="en-US" sz="1800" b="1" dirty="0">
                <a:latin typeface="Tahoma" panose="020B0604030504040204" pitchFamily="34" charset="0"/>
                <a:ea typeface="Tahoma" panose="020B0604030504040204" pitchFamily="34" charset="0"/>
                <a:cs typeface="Tahoma" panose="020B0604030504040204" pitchFamily="34" charset="0"/>
              </a:rPr>
              <a:t>3. The difference between research methodology and methods</a:t>
            </a:r>
            <a:endParaRPr lang="en-US" alt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2"/>
          <p:cNvSpPr>
            <a:spLocks noChangeArrowheads="1"/>
          </p:cNvSpPr>
          <p:nvPr/>
        </p:nvSpPr>
        <p:spPr bwMode="auto">
          <a:xfrm>
            <a:off x="755650" y="4111625"/>
            <a:ext cx="30956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600" dirty="0">
                <a:latin typeface="Arial" panose="020B0604020202020204" pitchFamily="34" charset="0"/>
              </a:rPr>
              <a:t>In much practitioner research methodology is used synonymously with approach. </a:t>
            </a:r>
          </a:p>
          <a:p>
            <a:pPr>
              <a:spcBef>
                <a:spcPct val="0"/>
              </a:spcBef>
              <a:buFontTx/>
              <a:buNone/>
            </a:pPr>
            <a:endParaRPr lang="en-GB" altLang="en-US" sz="1600" dirty="0">
              <a:latin typeface="Arial" panose="020B0604020202020204" pitchFamily="34" charset="0"/>
            </a:endParaRPr>
          </a:p>
          <a:p>
            <a:pPr>
              <a:spcBef>
                <a:spcPct val="0"/>
              </a:spcBef>
              <a:buFontTx/>
              <a:buNone/>
            </a:pPr>
            <a:r>
              <a:rPr lang="en-GB" altLang="en-US" sz="1600" dirty="0">
                <a:latin typeface="Arial" panose="020B0604020202020204" pitchFamily="34" charset="0"/>
              </a:rPr>
              <a:t>Wilson (2013) suggests the methodological approaches of </a:t>
            </a:r>
            <a:r>
              <a:rPr lang="en-GB" altLang="en-US" sz="1600" i="1" dirty="0">
                <a:latin typeface="Arial" panose="020B0604020202020204" pitchFamily="34" charset="0"/>
              </a:rPr>
              <a:t>case study </a:t>
            </a:r>
            <a:r>
              <a:rPr lang="en-GB" altLang="en-US" sz="1600" dirty="0">
                <a:latin typeface="Arial" panose="020B0604020202020204" pitchFamily="34" charset="0"/>
              </a:rPr>
              <a:t>and </a:t>
            </a:r>
            <a:r>
              <a:rPr lang="en-GB" altLang="en-US" sz="1600" i="1" dirty="0">
                <a:latin typeface="Arial" panose="020B0604020202020204" pitchFamily="34" charset="0"/>
              </a:rPr>
              <a:t>action research </a:t>
            </a:r>
            <a:r>
              <a:rPr lang="en-GB" altLang="en-US" sz="1600" dirty="0">
                <a:latin typeface="Arial" panose="020B0604020202020204" pitchFamily="34" charset="0"/>
              </a:rPr>
              <a:t>as most appropriate to school-based research.</a:t>
            </a:r>
          </a:p>
        </p:txBody>
      </p:sp>
      <p:sp>
        <p:nvSpPr>
          <p:cNvPr id="5" name="Rectangle 16"/>
          <p:cNvSpPr>
            <a:spLocks noChangeArrowheads="1"/>
          </p:cNvSpPr>
          <p:nvPr/>
        </p:nvSpPr>
        <p:spPr bwMode="auto">
          <a:xfrm>
            <a:off x="4824413" y="4149725"/>
            <a:ext cx="388778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600" dirty="0">
                <a:latin typeface="Arial" panose="020B0604020202020204" pitchFamily="34" charset="0"/>
              </a:rPr>
              <a:t>Whatever the purpose of the research, essentially there are three main approaches utilised within methods: </a:t>
            </a:r>
          </a:p>
          <a:p>
            <a:pPr>
              <a:spcBef>
                <a:spcPct val="0"/>
              </a:spcBef>
              <a:buFontTx/>
              <a:buNone/>
            </a:pPr>
            <a:r>
              <a:rPr lang="en-GB" altLang="en-US" sz="1600" dirty="0">
                <a:latin typeface="Arial" panose="020B0604020202020204" pitchFamily="34" charset="0"/>
              </a:rPr>
              <a:t> </a:t>
            </a:r>
          </a:p>
          <a:p>
            <a:pPr>
              <a:spcBef>
                <a:spcPct val="0"/>
              </a:spcBef>
              <a:buFontTx/>
              <a:buNone/>
            </a:pPr>
            <a:r>
              <a:rPr lang="en-GB" altLang="en-US" sz="1600" dirty="0">
                <a:latin typeface="Arial" panose="020B0604020202020204" pitchFamily="34" charset="0"/>
              </a:rPr>
              <a:t> - analysis of documents, (including visuals and artefacts)</a:t>
            </a:r>
          </a:p>
          <a:p>
            <a:pPr>
              <a:spcBef>
                <a:spcPct val="0"/>
              </a:spcBef>
              <a:buFontTx/>
              <a:buNone/>
            </a:pPr>
            <a:r>
              <a:rPr lang="en-GB" altLang="en-US" sz="1600" dirty="0">
                <a:latin typeface="Arial" panose="020B0604020202020204" pitchFamily="34" charset="0"/>
              </a:rPr>
              <a:t>- observing</a:t>
            </a:r>
          </a:p>
          <a:p>
            <a:pPr>
              <a:spcBef>
                <a:spcPct val="0"/>
              </a:spcBef>
              <a:buFontTx/>
              <a:buNone/>
            </a:pPr>
            <a:r>
              <a:rPr lang="en-GB" altLang="en-US" sz="1600" dirty="0">
                <a:latin typeface="Arial" panose="020B0604020202020204" pitchFamily="34" charset="0"/>
              </a:rPr>
              <a:t>- questioning</a:t>
            </a:r>
            <a:r>
              <a:rPr lang="en-GB" altLang="en-US" sz="1800" dirty="0">
                <a:latin typeface="Arial" panose="020B0604020202020204" pitchFamily="34" charset="0"/>
              </a:rPr>
              <a:t>.</a:t>
            </a:r>
          </a:p>
        </p:txBody>
      </p:sp>
      <p:sp>
        <p:nvSpPr>
          <p:cNvPr id="6" name="Notched Right Arrow 5"/>
          <p:cNvSpPr/>
          <p:nvPr/>
        </p:nvSpPr>
        <p:spPr>
          <a:xfrm>
            <a:off x="3707904" y="4780745"/>
            <a:ext cx="936625" cy="488950"/>
          </a:xfrm>
          <a:prstGeom prst="notchedRightArrow">
            <a:avLst/>
          </a:prstGeom>
          <a:solidFill>
            <a:srgbClr val="958C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6"/>
          <p:cNvSpPr/>
          <p:nvPr/>
        </p:nvSpPr>
        <p:spPr>
          <a:xfrm>
            <a:off x="755650" y="1487880"/>
            <a:ext cx="2376414" cy="522287"/>
          </a:xfrm>
          <a:prstGeom prst="rect">
            <a:avLst/>
          </a:prstGeom>
          <a:solidFill>
            <a:schemeClr val="accent2">
              <a:lumMod val="40000"/>
              <a:lumOff val="60000"/>
            </a:schemeClr>
          </a:solidFill>
        </p:spPr>
        <p:txBody>
          <a:bodyPr wrap="square">
            <a:spAutoFit/>
          </a:bodyPr>
          <a:lstStyle/>
          <a:p>
            <a:pPr>
              <a:defRPr/>
            </a:pPr>
            <a:r>
              <a:rPr lang="en-GB" sz="2800" dirty="0">
                <a:solidFill>
                  <a:prstClr val="black"/>
                </a:solidFill>
                <a:latin typeface="Tahoma" panose="020B0604030504040204" pitchFamily="34" charset="0"/>
                <a:ea typeface="Tahoma" panose="020B0604030504040204" pitchFamily="34" charset="0"/>
                <a:cs typeface="Tahoma" panose="020B0604030504040204" pitchFamily="34" charset="0"/>
              </a:rPr>
              <a:t>Methodology</a:t>
            </a:r>
            <a:r>
              <a:rPr lang="en-GB" sz="2800" dirty="0">
                <a:solidFill>
                  <a:prstClr val="black"/>
                </a:solidFill>
              </a:rPr>
              <a:t> </a:t>
            </a:r>
          </a:p>
        </p:txBody>
      </p:sp>
      <p:sp>
        <p:nvSpPr>
          <p:cNvPr id="8" name="Rectangle 7"/>
          <p:cNvSpPr/>
          <p:nvPr/>
        </p:nvSpPr>
        <p:spPr>
          <a:xfrm>
            <a:off x="5371761" y="1483624"/>
            <a:ext cx="1819957" cy="522287"/>
          </a:xfrm>
          <a:prstGeom prst="rect">
            <a:avLst/>
          </a:prstGeom>
          <a:solidFill>
            <a:schemeClr val="accent2">
              <a:lumMod val="40000"/>
              <a:lumOff val="60000"/>
            </a:schemeClr>
          </a:solidFill>
        </p:spPr>
        <p:txBody>
          <a:bodyPr wrap="square">
            <a:spAutoFit/>
          </a:bodyPr>
          <a:lstStyle/>
          <a:p>
            <a:pPr>
              <a:defRPr/>
            </a:pPr>
            <a:r>
              <a:rPr lang="en-GB" sz="2800" dirty="0">
                <a:solidFill>
                  <a:prstClr val="black"/>
                </a:solidFill>
                <a:latin typeface="Tahoma" panose="020B0604030504040204" pitchFamily="34" charset="0"/>
                <a:ea typeface="Tahoma" panose="020B0604030504040204" pitchFamily="34" charset="0"/>
                <a:cs typeface="Tahoma" panose="020B0604030504040204" pitchFamily="34" charset="0"/>
              </a:rPr>
              <a:t> Methods</a:t>
            </a:r>
          </a:p>
        </p:txBody>
      </p:sp>
      <p:sp>
        <p:nvSpPr>
          <p:cNvPr id="9" name="Notched Right Arrow 8"/>
          <p:cNvSpPr/>
          <p:nvPr/>
        </p:nvSpPr>
        <p:spPr>
          <a:xfrm>
            <a:off x="3707903" y="1574736"/>
            <a:ext cx="936625" cy="488950"/>
          </a:xfrm>
          <a:prstGeom prst="notchedRightArrow">
            <a:avLst/>
          </a:prstGeom>
          <a:solidFill>
            <a:srgbClr val="958C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10"/>
          <p:cNvSpPr/>
          <p:nvPr/>
        </p:nvSpPr>
        <p:spPr>
          <a:xfrm>
            <a:off x="5292080" y="2222498"/>
            <a:ext cx="1955800" cy="307975"/>
          </a:xfrm>
          <a:prstGeom prst="rect">
            <a:avLst/>
          </a:prstGeom>
          <a:solidFill>
            <a:schemeClr val="accent2">
              <a:lumMod val="40000"/>
              <a:lumOff val="60000"/>
            </a:schemeClr>
          </a:solidFill>
        </p:spPr>
        <p:txBody>
          <a:bodyPr>
            <a:spAutoFit/>
          </a:bodyPr>
          <a:lstStyle/>
          <a:p>
            <a:pPr algn="ctr">
              <a:defRPr/>
            </a:pPr>
            <a:r>
              <a:rPr lang="en-GB" sz="1400" dirty="0">
                <a:solidFill>
                  <a:prstClr val="black"/>
                </a:solidFill>
                <a:latin typeface="Tahoma" panose="020B0604030504040204" pitchFamily="34" charset="0"/>
                <a:ea typeface="Tahoma" panose="020B0604030504040204" pitchFamily="34" charset="0"/>
                <a:cs typeface="Tahoma" panose="020B0604030504040204" pitchFamily="34" charset="0"/>
              </a:rPr>
              <a:t>Document scrutiny </a:t>
            </a:r>
          </a:p>
        </p:txBody>
      </p:sp>
      <p:sp>
        <p:nvSpPr>
          <p:cNvPr id="12" name="Rectangle 11"/>
          <p:cNvSpPr/>
          <p:nvPr/>
        </p:nvSpPr>
        <p:spPr>
          <a:xfrm>
            <a:off x="5283461" y="2630690"/>
            <a:ext cx="1955800" cy="307975"/>
          </a:xfrm>
          <a:prstGeom prst="rect">
            <a:avLst/>
          </a:prstGeom>
          <a:solidFill>
            <a:schemeClr val="accent2">
              <a:lumMod val="40000"/>
              <a:lumOff val="60000"/>
            </a:schemeClr>
          </a:solidFill>
        </p:spPr>
        <p:txBody>
          <a:bodyPr wrap="square">
            <a:spAutoFit/>
          </a:bodyPr>
          <a:lstStyle/>
          <a:p>
            <a:pPr algn="ctr">
              <a:defRPr/>
            </a:pPr>
            <a:r>
              <a:rPr lang="en-GB" sz="1400" dirty="0">
                <a:solidFill>
                  <a:prstClr val="black"/>
                </a:solidFill>
                <a:latin typeface="Tahoma" panose="020B0604030504040204" pitchFamily="34" charset="0"/>
                <a:ea typeface="Tahoma" panose="020B0604030504040204" pitchFamily="34" charset="0"/>
                <a:cs typeface="Tahoma" panose="020B0604030504040204" pitchFamily="34" charset="0"/>
              </a:rPr>
              <a:t>Observation</a:t>
            </a:r>
          </a:p>
        </p:txBody>
      </p:sp>
      <p:sp>
        <p:nvSpPr>
          <p:cNvPr id="13" name="Rectangle 12"/>
          <p:cNvSpPr/>
          <p:nvPr/>
        </p:nvSpPr>
        <p:spPr>
          <a:xfrm>
            <a:off x="5293667" y="2996420"/>
            <a:ext cx="1954213" cy="307975"/>
          </a:xfrm>
          <a:prstGeom prst="rect">
            <a:avLst/>
          </a:prstGeom>
          <a:solidFill>
            <a:schemeClr val="accent2">
              <a:lumMod val="40000"/>
              <a:lumOff val="60000"/>
            </a:schemeClr>
          </a:solidFill>
        </p:spPr>
        <p:txBody>
          <a:bodyPr wrap="square">
            <a:spAutoFit/>
          </a:bodyPr>
          <a:lstStyle/>
          <a:p>
            <a:pPr algn="ctr">
              <a:defRPr/>
            </a:pPr>
            <a:r>
              <a:rPr lang="en-GB" sz="1400" dirty="0">
                <a:solidFill>
                  <a:prstClr val="black"/>
                </a:solidFill>
                <a:latin typeface="Tahoma" panose="020B0604030504040204" pitchFamily="34" charset="0"/>
                <a:ea typeface="Tahoma" panose="020B0604030504040204" pitchFamily="34" charset="0"/>
                <a:cs typeface="Tahoma" panose="020B0604030504040204" pitchFamily="34" charset="0"/>
              </a:rPr>
              <a:t>Questionnaire</a:t>
            </a:r>
          </a:p>
        </p:txBody>
      </p:sp>
      <p:sp>
        <p:nvSpPr>
          <p:cNvPr id="18" name="Rectangle 17"/>
          <p:cNvSpPr/>
          <p:nvPr/>
        </p:nvSpPr>
        <p:spPr>
          <a:xfrm>
            <a:off x="5292080" y="3371838"/>
            <a:ext cx="1955800" cy="307975"/>
          </a:xfrm>
          <a:prstGeom prst="rect">
            <a:avLst/>
          </a:prstGeom>
          <a:solidFill>
            <a:schemeClr val="accent2">
              <a:lumMod val="40000"/>
              <a:lumOff val="60000"/>
            </a:schemeClr>
          </a:solidFill>
        </p:spPr>
        <p:txBody>
          <a:bodyPr wrap="square">
            <a:spAutoFit/>
          </a:bodyPr>
          <a:lstStyle/>
          <a:p>
            <a:pPr algn="ctr">
              <a:defRPr/>
            </a:pPr>
            <a:r>
              <a:rPr lang="en-GB" sz="1400" dirty="0">
                <a:solidFill>
                  <a:prstClr val="black"/>
                </a:solidFill>
              </a:rPr>
              <a:t>Interview</a:t>
            </a:r>
          </a:p>
        </p:txBody>
      </p:sp>
      <p:sp>
        <p:nvSpPr>
          <p:cNvPr id="19" name="Rectangle 18"/>
          <p:cNvSpPr/>
          <p:nvPr/>
        </p:nvSpPr>
        <p:spPr>
          <a:xfrm>
            <a:off x="5315602" y="3741831"/>
            <a:ext cx="1932277" cy="307975"/>
          </a:xfrm>
          <a:prstGeom prst="rect">
            <a:avLst/>
          </a:prstGeom>
          <a:solidFill>
            <a:schemeClr val="accent2">
              <a:lumMod val="40000"/>
              <a:lumOff val="60000"/>
            </a:schemeClr>
          </a:solidFill>
        </p:spPr>
        <p:txBody>
          <a:bodyPr wrap="square">
            <a:spAutoFit/>
          </a:bodyPr>
          <a:lstStyle/>
          <a:p>
            <a:pPr algn="ctr">
              <a:defRPr/>
            </a:pPr>
            <a:r>
              <a:rPr lang="en-GB" sz="1400" dirty="0">
                <a:solidFill>
                  <a:prstClr val="black"/>
                </a:solidFill>
              </a:rPr>
              <a:t>Focus Group </a:t>
            </a:r>
          </a:p>
        </p:txBody>
      </p:sp>
      <p:sp>
        <p:nvSpPr>
          <p:cNvPr id="16" name="Rectangle 15"/>
          <p:cNvSpPr/>
          <p:nvPr/>
        </p:nvSpPr>
        <p:spPr>
          <a:xfrm>
            <a:off x="1096813" y="2688445"/>
            <a:ext cx="1598613" cy="307975"/>
          </a:xfrm>
          <a:prstGeom prst="rect">
            <a:avLst/>
          </a:prstGeom>
          <a:solidFill>
            <a:schemeClr val="accent2">
              <a:lumMod val="40000"/>
              <a:lumOff val="60000"/>
            </a:schemeClr>
          </a:solidFill>
        </p:spPr>
        <p:txBody>
          <a:bodyPr>
            <a:spAutoFit/>
          </a:bodyPr>
          <a:lstStyle/>
          <a:p>
            <a:pPr>
              <a:defRPr/>
            </a:pPr>
            <a:r>
              <a:rPr lang="en-GB" sz="1400" dirty="0">
                <a:solidFill>
                  <a:prstClr val="black"/>
                </a:solidFill>
                <a:latin typeface="Tahoma" panose="020B0604030504040204" pitchFamily="34" charset="0"/>
                <a:ea typeface="Tahoma" panose="020B0604030504040204" pitchFamily="34" charset="0"/>
                <a:cs typeface="Tahoma" panose="020B0604030504040204" pitchFamily="34" charset="0"/>
              </a:rPr>
              <a:t>Case Study</a:t>
            </a:r>
          </a:p>
        </p:txBody>
      </p:sp>
      <p:sp>
        <p:nvSpPr>
          <p:cNvPr id="17" name="Text Placeholder 3"/>
          <p:cNvSpPr txBox="1">
            <a:spLocks/>
          </p:cNvSpPr>
          <p:nvPr/>
        </p:nvSpPr>
        <p:spPr bwMode="auto">
          <a:xfrm>
            <a:off x="64656" y="0"/>
            <a:ext cx="6710431"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sz="1200" dirty="0"/>
              <a:t>The Classroom Based Enquiry (CBE) Assignment</a:t>
            </a: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br>
              <a:rPr lang="en-US" b="1" dirty="0"/>
            </a:br>
            <a:r>
              <a:rPr lang="en-US" b="1" dirty="0"/>
              <a:t> </a:t>
            </a:r>
            <a:endParaRPr lang="en-GB" b="1" dirty="0"/>
          </a:p>
          <a:p>
            <a:pPr>
              <a:lnSpc>
                <a:spcPct val="100000"/>
              </a:lnSpc>
            </a:pPr>
            <a:endParaRPr lang="en-US" sz="2400" dirty="0"/>
          </a:p>
          <a:p>
            <a:pPr>
              <a:lnSpc>
                <a:spcPct val="150000"/>
              </a:lnSpc>
            </a:pPr>
            <a:endParaRPr lang="en-US" sz="27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5835345"/>
      </p:ext>
    </p:extLst>
  </p:cSld>
  <p:clrMapOvr>
    <a:masterClrMapping/>
  </p:clrMapOvr>
  <mc:AlternateContent xmlns:mc="http://schemas.openxmlformats.org/markup-compatibility/2006" xmlns:p14="http://schemas.microsoft.com/office/powerpoint/2010/main">
    <mc:Choice Requires="p14">
      <p:transition p14:dur="10" advClick="0" advTm="32250">
        <p:fade/>
      </p:transition>
    </mc:Choice>
    <mc:Fallback xmlns="">
      <p:transition advClick="0" advTm="32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Placeholder 3"/>
          <p:cNvSpPr>
            <a:spLocks noGrp="1"/>
          </p:cNvSpPr>
          <p:nvPr>
            <p:ph type="body" sz="quarter" idx="10"/>
          </p:nvPr>
        </p:nvSpPr>
        <p:spPr bwMode="auto">
          <a:xfrm>
            <a:off x="534844" y="1133745"/>
            <a:ext cx="8429644" cy="6480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nSpc>
                <a:spcPct val="100000"/>
              </a:lnSpc>
            </a:pPr>
            <a:br>
              <a:rPr lang="en-US" b="1" dirty="0"/>
            </a:br>
            <a:r>
              <a:rPr lang="en-US" b="1" dirty="0"/>
              <a:t> </a:t>
            </a:r>
            <a:endParaRPr lang="en-GB" b="1" dirty="0"/>
          </a:p>
          <a:p>
            <a:pPr>
              <a:lnSpc>
                <a:spcPct val="100000"/>
              </a:lnSpc>
            </a:pPr>
            <a:endParaRPr lang="en-US" sz="2400" dirty="0"/>
          </a:p>
          <a:p>
            <a:pPr>
              <a:lnSpc>
                <a:spcPct val="150000"/>
              </a:lnSpc>
            </a:pPr>
            <a:endParaRPr lang="en-US" sz="2700" dirty="0"/>
          </a:p>
          <a:p>
            <a:endParaRPr lang="en-US" sz="2700" dirty="0"/>
          </a:p>
        </p:txBody>
      </p:sp>
      <p:sp>
        <p:nvSpPr>
          <p:cNvPr id="2" name="Text Placeholder 1"/>
          <p:cNvSpPr>
            <a:spLocks noGrp="1"/>
          </p:cNvSpPr>
          <p:nvPr>
            <p:ph type="body" sz="quarter" idx="11"/>
          </p:nvPr>
        </p:nvSpPr>
        <p:spPr>
          <a:xfrm>
            <a:off x="3491880" y="3645024"/>
            <a:ext cx="6156684" cy="3186354"/>
          </a:xfrm>
        </p:spPr>
        <p:txBody>
          <a:bodyPr/>
          <a:lstStyle/>
          <a:p>
            <a:pPr marL="0" indent="0">
              <a:lnSpc>
                <a:spcPct val="150000"/>
              </a:lnSpc>
              <a:buNone/>
            </a:pPr>
            <a:endParaRPr lang="en-US" sz="1350" dirty="0"/>
          </a:p>
          <a:p>
            <a:pPr marL="0" indent="0">
              <a:lnSpc>
                <a:spcPct val="150000"/>
              </a:lnSpc>
              <a:buNone/>
            </a:pPr>
            <a:endParaRPr lang="en-US" sz="2100" dirty="0"/>
          </a:p>
        </p:txBody>
      </p:sp>
      <p:sp>
        <p:nvSpPr>
          <p:cNvPr id="4" name="Text Placeholder 1">
            <a:extLst>
              <a:ext uri="{FF2B5EF4-FFF2-40B4-BE49-F238E27FC236}">
                <a16:creationId xmlns:a16="http://schemas.microsoft.com/office/drawing/2014/main" id="{15486CFB-9184-47C3-9F5D-630DDE87C614}"/>
              </a:ext>
            </a:extLst>
          </p:cNvPr>
          <p:cNvSpPr txBox="1">
            <a:spLocks/>
          </p:cNvSpPr>
          <p:nvPr/>
        </p:nvSpPr>
        <p:spPr>
          <a:xfrm>
            <a:off x="1763688" y="2186862"/>
            <a:ext cx="6156684" cy="3186354"/>
          </a:xfrm>
          <a:prstGeom prst="rect">
            <a:avLst/>
          </a:prstGeom>
        </p:spPr>
        <p:txBody>
          <a:bodyPr/>
          <a:lstStyle>
            <a:lvl1pPr marL="266700" indent="-266700" algn="l" defTabSz="606425" rtl="0" eaLnBrk="0" fontAlgn="base" hangingPunct="0">
              <a:spcBef>
                <a:spcPct val="20000"/>
              </a:spcBef>
              <a:spcAft>
                <a:spcPct val="0"/>
              </a:spcAft>
              <a:buClr>
                <a:srgbClr val="16818D"/>
              </a:buClr>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38" indent="-274638" algn="l" defTabSz="606425" rtl="0" eaLnBrk="0" fontAlgn="base" hangingPunct="0">
              <a:spcBef>
                <a:spcPct val="20000"/>
              </a:spcBef>
              <a:spcAft>
                <a:spcPct val="0"/>
              </a:spcAft>
              <a:buClr>
                <a:srgbClr val="16818D"/>
              </a:buClr>
              <a:buFont typeface="Courier New" panose="02070309020205020404" pitchFamily="49" charset="0"/>
              <a:buChar char="o"/>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08038" indent="-266700" algn="l" defTabSz="606425" rtl="0" eaLnBrk="0" fontAlgn="base" hangingPunct="0">
              <a:spcBef>
                <a:spcPct val="20000"/>
              </a:spcBef>
              <a:spcAft>
                <a:spcPct val="0"/>
              </a:spcAft>
              <a:buClr>
                <a:srgbClr val="16818D"/>
              </a:buClr>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2130425" indent="-301625" algn="l" defTabSz="606425" rtl="0" eaLnBrk="0" fontAlgn="base" hangingPunct="0">
              <a:spcBef>
                <a:spcPct val="20000"/>
              </a:spcBef>
              <a:spcAft>
                <a:spcPct val="0"/>
              </a:spcAft>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740025" indent="-301625" algn="l" defTabSz="606425" rtl="0" eaLnBrk="0" fontAlgn="base" hangingPunct="0">
              <a:spcBef>
                <a:spcPct val="20000"/>
              </a:spcBef>
              <a:spcAft>
                <a:spcPct val="0"/>
              </a:spcAft>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indent="0">
              <a:lnSpc>
                <a:spcPct val="150000"/>
              </a:lnSpc>
              <a:buNone/>
            </a:pPr>
            <a:endParaRPr lang="en-US" sz="1350" dirty="0">
              <a:solidFill>
                <a:prstClr val="black"/>
              </a:solidFill>
            </a:endParaRPr>
          </a:p>
        </p:txBody>
      </p:sp>
      <p:pic>
        <p:nvPicPr>
          <p:cNvPr id="9" name="Picture 3">
            <a:extLst>
              <a:ext uri="{FF2B5EF4-FFF2-40B4-BE49-F238E27FC236}">
                <a16:creationId xmlns:a16="http://schemas.microsoft.com/office/drawing/2014/main" id="{EB5F72CB-C942-4C4D-91FC-E1C75B54C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147" t="17767" r="12228" b="26636"/>
          <a:stretch>
            <a:fillRect/>
          </a:stretch>
        </p:blipFill>
        <p:spPr bwMode="auto">
          <a:xfrm>
            <a:off x="880684" y="1902841"/>
            <a:ext cx="6566297" cy="314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C94976F-5C32-4618-9DE6-CE3A0603FC22}"/>
              </a:ext>
            </a:extLst>
          </p:cNvPr>
          <p:cNvSpPr txBox="1"/>
          <p:nvPr/>
        </p:nvSpPr>
        <p:spPr>
          <a:xfrm>
            <a:off x="3491880" y="3164860"/>
            <a:ext cx="1266713" cy="646331"/>
          </a:xfrm>
          <a:prstGeom prst="rect">
            <a:avLst/>
          </a:prstGeom>
          <a:solidFill>
            <a:schemeClr val="bg1"/>
          </a:solidFill>
        </p:spPr>
        <p:txBody>
          <a:bodyPr wrap="square" rtlCol="0">
            <a:spAutoFit/>
          </a:bodyPr>
          <a:lstStyle/>
          <a:p>
            <a:pPr algn="ctr"/>
            <a:r>
              <a:rPr lang="en-GB" b="1" dirty="0">
                <a:latin typeface="Tahoma" panose="020B0604030504040204" pitchFamily="34" charset="0"/>
                <a:ea typeface="Tahoma" panose="020B0604030504040204" pitchFamily="34" charset="0"/>
                <a:cs typeface="Tahoma" panose="020B0604030504040204" pitchFamily="34" charset="0"/>
              </a:rPr>
              <a:t>Case Study </a:t>
            </a:r>
          </a:p>
        </p:txBody>
      </p:sp>
      <p:sp>
        <p:nvSpPr>
          <p:cNvPr id="5" name="TextBox 4">
            <a:extLst>
              <a:ext uri="{FF2B5EF4-FFF2-40B4-BE49-F238E27FC236}">
                <a16:creationId xmlns:a16="http://schemas.microsoft.com/office/drawing/2014/main" id="{4D612219-88D2-4788-B585-D964A59CA64E}"/>
              </a:ext>
            </a:extLst>
          </p:cNvPr>
          <p:cNvSpPr txBox="1"/>
          <p:nvPr/>
        </p:nvSpPr>
        <p:spPr>
          <a:xfrm>
            <a:off x="5336638" y="3707424"/>
            <a:ext cx="2110343" cy="738664"/>
          </a:xfrm>
          <a:prstGeom prst="rect">
            <a:avLst/>
          </a:prstGeom>
          <a:solidFill>
            <a:schemeClr val="bg1"/>
          </a:solidFill>
          <a:ln>
            <a:solidFill>
              <a:schemeClr val="tx1"/>
            </a:solidFill>
          </a:ln>
        </p:spPr>
        <p:txBody>
          <a:bodyPr wrap="square" rtlCol="0">
            <a:spAutoFit/>
          </a:bodyPr>
          <a:lstStyle/>
          <a:p>
            <a:r>
              <a:rPr lang="en-GB" sz="1050" dirty="0">
                <a:latin typeface="Tahoma" panose="020B0604030504040204" pitchFamily="34" charset="0"/>
                <a:ea typeface="Tahoma" panose="020B0604030504040204" pitchFamily="34" charset="0"/>
                <a:cs typeface="Tahoma" panose="020B0604030504040204" pitchFamily="34" charset="0"/>
              </a:rPr>
              <a:t>3.</a:t>
            </a:r>
            <a:r>
              <a:rPr lang="en-GB" sz="1050" b="1" dirty="0">
                <a:latin typeface="Tahoma" panose="020B0604030504040204" pitchFamily="34" charset="0"/>
                <a:ea typeface="Tahoma" panose="020B0604030504040204" pitchFamily="34" charset="0"/>
                <a:cs typeface="Tahoma" panose="020B0604030504040204" pitchFamily="34" charset="0"/>
              </a:rPr>
              <a:t> Plan </a:t>
            </a:r>
            <a:r>
              <a:rPr lang="en-GB" sz="1050" dirty="0">
                <a:latin typeface="Tahoma" panose="020B0604030504040204" pitchFamily="34" charset="0"/>
                <a:ea typeface="Tahoma" panose="020B0604030504040204" pitchFamily="34" charset="0"/>
                <a:cs typeface="Tahoma" panose="020B0604030504040204" pitchFamily="34" charset="0"/>
              </a:rPr>
              <a:t>for methods of data collection to investigate the selected theme.</a:t>
            </a:r>
          </a:p>
          <a:p>
            <a:r>
              <a:rPr lang="en-GB" sz="1050" dirty="0">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D96FD993-AD72-47F5-BE16-BE42E93B5448}"/>
              </a:ext>
            </a:extLst>
          </p:cNvPr>
          <p:cNvSpPr txBox="1"/>
          <p:nvPr/>
        </p:nvSpPr>
        <p:spPr>
          <a:xfrm>
            <a:off x="3342786" y="4357551"/>
            <a:ext cx="1993853" cy="900246"/>
          </a:xfrm>
          <a:prstGeom prst="rect">
            <a:avLst/>
          </a:prstGeom>
          <a:solidFill>
            <a:schemeClr val="bg1"/>
          </a:solidFill>
          <a:ln>
            <a:solidFill>
              <a:schemeClr val="tx1"/>
            </a:solidFill>
          </a:ln>
        </p:spPr>
        <p:txBody>
          <a:bodyPr wrap="square" rtlCol="0">
            <a:spAutoFit/>
          </a:bodyPr>
          <a:lstStyle/>
          <a:p>
            <a:r>
              <a:rPr lang="en-GB" sz="1050" dirty="0">
                <a:latin typeface="Tahoma" panose="020B0604030504040204" pitchFamily="34" charset="0"/>
                <a:ea typeface="Tahoma" panose="020B0604030504040204" pitchFamily="34" charset="0"/>
                <a:cs typeface="Tahoma" panose="020B0604030504040204" pitchFamily="34" charset="0"/>
              </a:rPr>
              <a:t>4. </a:t>
            </a:r>
            <a:r>
              <a:rPr lang="en-GB" sz="1050" b="1" dirty="0">
                <a:latin typeface="Tahoma" panose="020B0604030504040204" pitchFamily="34" charset="0"/>
                <a:ea typeface="Tahoma" panose="020B0604030504040204" pitchFamily="34" charset="0"/>
                <a:cs typeface="Tahoma" panose="020B0604030504040204" pitchFamily="34" charset="0"/>
              </a:rPr>
              <a:t>Carry out </a:t>
            </a:r>
            <a:r>
              <a:rPr lang="en-GB" sz="1050" dirty="0">
                <a:latin typeface="Tahoma" panose="020B0604030504040204" pitchFamily="34" charset="0"/>
                <a:ea typeface="Tahoma" panose="020B0604030504040204" pitchFamily="34" charset="0"/>
                <a:cs typeface="Tahoma" panose="020B0604030504040204" pitchFamily="34" charset="0"/>
              </a:rPr>
              <a:t>data collection  </a:t>
            </a:r>
          </a:p>
          <a:p>
            <a:r>
              <a:rPr lang="en-GB" sz="1050" dirty="0">
                <a:latin typeface="Tahoma" panose="020B0604030504040204" pitchFamily="34" charset="0"/>
                <a:ea typeface="Tahoma" panose="020B0604030504040204" pitchFamily="34" charset="0"/>
                <a:cs typeface="Tahoma" panose="020B0604030504040204" pitchFamily="34" charset="0"/>
              </a:rPr>
              <a:t>e.g. interviews, observations, document scrutiny, work scrutiny.</a:t>
            </a:r>
          </a:p>
          <a:p>
            <a:r>
              <a:rPr lang="en-GB" sz="1050" dirty="0">
                <a:latin typeface="Tahoma" panose="020B0604030504040204" pitchFamily="34" charset="0"/>
                <a:ea typeface="Tahoma" panose="020B0604030504040204" pitchFamily="34" charset="0"/>
                <a:cs typeface="Tahoma" panose="020B0604030504040204" pitchFamily="34" charset="0"/>
              </a:rPr>
              <a:t> </a:t>
            </a:r>
          </a:p>
        </p:txBody>
      </p:sp>
      <p:sp>
        <p:nvSpPr>
          <p:cNvPr id="11" name="TextBox 10">
            <a:extLst>
              <a:ext uri="{FF2B5EF4-FFF2-40B4-BE49-F238E27FC236}">
                <a16:creationId xmlns:a16="http://schemas.microsoft.com/office/drawing/2014/main" id="{EB9BBCE7-433A-4303-AFEF-A7EC4DD2C53C}"/>
              </a:ext>
            </a:extLst>
          </p:cNvPr>
          <p:cNvSpPr txBox="1"/>
          <p:nvPr/>
        </p:nvSpPr>
        <p:spPr>
          <a:xfrm>
            <a:off x="1115953" y="3707424"/>
            <a:ext cx="2110343" cy="738664"/>
          </a:xfrm>
          <a:prstGeom prst="rect">
            <a:avLst/>
          </a:prstGeom>
          <a:solidFill>
            <a:schemeClr val="bg1"/>
          </a:solidFill>
          <a:ln>
            <a:solidFill>
              <a:schemeClr val="tx1"/>
            </a:solidFill>
          </a:ln>
        </p:spPr>
        <p:txBody>
          <a:bodyPr wrap="square" rtlCol="0">
            <a:spAutoFit/>
          </a:bodyPr>
          <a:lstStyle/>
          <a:p>
            <a:r>
              <a:rPr lang="en-GB" sz="1050" dirty="0">
                <a:latin typeface="Tahoma" panose="020B0604030504040204" pitchFamily="34" charset="0"/>
                <a:ea typeface="Tahoma" panose="020B0604030504040204" pitchFamily="34" charset="0"/>
                <a:cs typeface="Tahoma" panose="020B0604030504040204" pitchFamily="34" charset="0"/>
              </a:rPr>
              <a:t>5.</a:t>
            </a:r>
            <a:r>
              <a:rPr lang="en-GB" sz="1050" b="1" dirty="0">
                <a:latin typeface="Tahoma" panose="020B0604030504040204" pitchFamily="34" charset="0"/>
                <a:ea typeface="Tahoma" panose="020B0604030504040204" pitchFamily="34" charset="0"/>
                <a:cs typeface="Tahoma" panose="020B0604030504040204" pitchFamily="34" charset="0"/>
              </a:rPr>
              <a:t> Analyse - </a:t>
            </a:r>
            <a:r>
              <a:rPr lang="en-GB" sz="1050" dirty="0">
                <a:latin typeface="Tahoma" panose="020B0604030504040204" pitchFamily="34" charset="0"/>
                <a:ea typeface="Tahoma" panose="020B0604030504040204" pitchFamily="34" charset="0"/>
                <a:cs typeface="Tahoma" panose="020B0604030504040204" pitchFamily="34" charset="0"/>
              </a:rPr>
              <a:t>what has the data collection revealed about the situation being investigated ?</a:t>
            </a:r>
          </a:p>
          <a:p>
            <a:r>
              <a:rPr lang="en-GB" sz="1050" b="1" dirty="0">
                <a:latin typeface="Tahoma" panose="020B0604030504040204" pitchFamily="34" charset="0"/>
                <a:ea typeface="Tahoma" panose="020B0604030504040204" pitchFamily="34" charset="0"/>
                <a:cs typeface="Tahoma" panose="020B0604030504040204" pitchFamily="34" charset="0"/>
              </a:rPr>
              <a:t> </a:t>
            </a:r>
            <a:endParaRPr lang="en-GB" sz="1050" dirty="0">
              <a:latin typeface="Tahoma" panose="020B0604030504040204" pitchFamily="34" charset="0"/>
              <a:ea typeface="Tahoma" panose="020B0604030504040204" pitchFamily="34" charset="0"/>
              <a:cs typeface="Tahoma" panose="020B0604030504040204" pitchFamily="34" charset="0"/>
            </a:endParaRPr>
          </a:p>
        </p:txBody>
      </p:sp>
      <p:sp>
        <p:nvSpPr>
          <p:cNvPr id="13" name="Text Placeholder 3"/>
          <p:cNvSpPr txBox="1">
            <a:spLocks/>
          </p:cNvSpPr>
          <p:nvPr/>
        </p:nvSpPr>
        <p:spPr bwMode="auto">
          <a:xfrm>
            <a:off x="64656" y="0"/>
            <a:ext cx="6710431"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sz="1200" dirty="0"/>
              <a:t>The Classroom Based Enquiry (CBE) Assignment</a:t>
            </a: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br>
              <a:rPr lang="en-US" b="1" dirty="0"/>
            </a:br>
            <a:r>
              <a:rPr lang="en-US" sz="1800" dirty="0">
                <a:latin typeface="Tahoma" panose="020B0604030504040204" pitchFamily="34" charset="0"/>
                <a:ea typeface="Tahoma" panose="020B0604030504040204" pitchFamily="34" charset="0"/>
                <a:cs typeface="Tahoma" panose="020B0604030504040204" pitchFamily="34" charset="0"/>
              </a:rPr>
              <a:t> </a:t>
            </a:r>
            <a:endParaRPr lang="en-US" sz="2800" dirty="0">
              <a:latin typeface="Tahoma" panose="020B0604030504040204" pitchFamily="34" charset="0"/>
              <a:ea typeface="Tahoma" panose="020B0604030504040204" pitchFamily="34" charset="0"/>
              <a:cs typeface="Tahoma" panose="020B0604030504040204" pitchFamily="34" charset="0"/>
            </a:endParaRPr>
          </a:p>
          <a:p>
            <a:endParaRPr lang="en-US" sz="2700" dirty="0"/>
          </a:p>
          <a:p>
            <a:endParaRPr lang="en-US" sz="2700" dirty="0"/>
          </a:p>
        </p:txBody>
      </p:sp>
      <p:sp>
        <p:nvSpPr>
          <p:cNvPr id="14" name="Text Placeholder 3"/>
          <p:cNvSpPr txBox="1">
            <a:spLocks/>
          </p:cNvSpPr>
          <p:nvPr/>
        </p:nvSpPr>
        <p:spPr bwMode="auto">
          <a:xfrm>
            <a:off x="467544" y="712655"/>
            <a:ext cx="8445102"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r>
              <a:rPr lang="en-GB" altLang="en-US" sz="1800" b="1" dirty="0">
                <a:latin typeface="Tahoma" panose="020B0604030504040204" pitchFamily="34" charset="0"/>
                <a:ea typeface="Tahoma" panose="020B0604030504040204" pitchFamily="34" charset="0"/>
                <a:cs typeface="Tahoma" panose="020B0604030504040204" pitchFamily="34" charset="0"/>
              </a:rPr>
              <a:t>4. Planning a small scale classroom-based enquiry using Case Study</a:t>
            </a:r>
          </a:p>
          <a:p>
            <a:pPr>
              <a:lnSpc>
                <a:spcPct val="150000"/>
              </a:lnSpc>
            </a:pPr>
            <a:endParaRPr lang="en-US" sz="2700" dirty="0"/>
          </a:p>
          <a:p>
            <a:endParaRPr lang="en-US" sz="27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5026436"/>
      </p:ext>
    </p:extLst>
  </p:cSld>
  <p:clrMapOvr>
    <a:masterClrMapping/>
  </p:clrMapOvr>
  <mc:AlternateContent xmlns:mc="http://schemas.openxmlformats.org/markup-compatibility/2006" xmlns:p14="http://schemas.microsoft.com/office/powerpoint/2010/main">
    <mc:Choice Requires="p14">
      <p:transition spd="med" p14:dur="700" advClick="0" advTm="45977">
        <p:fade/>
      </p:transition>
    </mc:Choice>
    <mc:Fallback xmlns="">
      <p:transition spd="med" advClick="0" advTm="45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a:spLocks noChangeArrowheads="1"/>
          </p:cNvSpPr>
          <p:nvPr/>
        </p:nvSpPr>
        <p:spPr bwMode="auto">
          <a:xfrm>
            <a:off x="876872" y="2008625"/>
            <a:ext cx="2305050" cy="9233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dirty="0">
                <a:latin typeface="Tahoma" panose="020B0604030504040204" pitchFamily="34" charset="0"/>
                <a:ea typeface="Tahoma" panose="020B0604030504040204" pitchFamily="34" charset="0"/>
                <a:cs typeface="Tahoma" panose="020B0604030504040204" pitchFamily="34" charset="0"/>
              </a:rPr>
              <a:t>1. Identify a theme or area of interest. </a:t>
            </a:r>
          </a:p>
          <a:p>
            <a:pPr>
              <a:spcBef>
                <a:spcPct val="0"/>
              </a:spcBef>
              <a:buFontTx/>
              <a:buNone/>
            </a:pPr>
            <a:endParaRPr lang="en-GB" altLang="en-US" sz="1800" dirty="0">
              <a:latin typeface="Arial" panose="020B0604020202020204" pitchFamily="34" charset="0"/>
            </a:endParaRPr>
          </a:p>
        </p:txBody>
      </p:sp>
      <p:sp>
        <p:nvSpPr>
          <p:cNvPr id="14" name="Text Placeholder 3"/>
          <p:cNvSpPr txBox="1">
            <a:spLocks/>
          </p:cNvSpPr>
          <p:nvPr/>
        </p:nvSpPr>
        <p:spPr bwMode="auto">
          <a:xfrm>
            <a:off x="107504" y="76417"/>
            <a:ext cx="8928993"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US" sz="1200" dirty="0"/>
              <a:t>The Classroom Based Enquiry (CBE) Assignment</a:t>
            </a: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GB"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2700" dirty="0"/>
          </a:p>
          <a:p>
            <a:endParaRPr lang="en-US" sz="2700" dirty="0"/>
          </a:p>
        </p:txBody>
      </p:sp>
      <p:pic>
        <p:nvPicPr>
          <p:cNvPr id="5" name="Picture 4"/>
          <p:cNvPicPr>
            <a:picLocks noChangeAspect="1"/>
          </p:cNvPicPr>
          <p:nvPr/>
        </p:nvPicPr>
        <p:blipFill>
          <a:blip r:embed="rId4"/>
          <a:stretch>
            <a:fillRect/>
          </a:stretch>
        </p:blipFill>
        <p:spPr>
          <a:xfrm>
            <a:off x="971600" y="3307735"/>
            <a:ext cx="6736235" cy="3036492"/>
          </a:xfrm>
          <a:prstGeom prst="rect">
            <a:avLst/>
          </a:prstGeom>
        </p:spPr>
      </p:pic>
      <p:sp>
        <p:nvSpPr>
          <p:cNvPr id="7" name="Oval 6"/>
          <p:cNvSpPr/>
          <p:nvPr/>
        </p:nvSpPr>
        <p:spPr>
          <a:xfrm>
            <a:off x="539552" y="3140968"/>
            <a:ext cx="2498354" cy="14401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p:cNvSpPr txBox="1"/>
          <p:nvPr/>
        </p:nvSpPr>
        <p:spPr>
          <a:xfrm>
            <a:off x="3419873" y="1322401"/>
            <a:ext cx="5616624" cy="646331"/>
          </a:xfrm>
          <a:prstGeom prst="rect">
            <a:avLst/>
          </a:prstGeom>
          <a:noFill/>
          <a:ln>
            <a:solidFill>
              <a:srgbClr val="FF0000"/>
            </a:solidFill>
          </a:ln>
        </p:spPr>
        <p:txBody>
          <a:bodyPr wrap="square" rtlCol="0">
            <a:spAutoFit/>
          </a:bodyPr>
          <a:lstStyle/>
          <a:p>
            <a:r>
              <a:rPr lang="en-GB" dirty="0"/>
              <a:t>Student is interested in pupils’ perceptions of citizenship education in the school </a:t>
            </a:r>
            <a:r>
              <a:rPr lang="en-GB" i="1" dirty="0"/>
              <a:t>(case study)</a:t>
            </a:r>
          </a:p>
        </p:txBody>
      </p:sp>
      <p:sp>
        <p:nvSpPr>
          <p:cNvPr id="8" name="Text Placeholder 3">
            <a:extLst>
              <a:ext uri="{FF2B5EF4-FFF2-40B4-BE49-F238E27FC236}">
                <a16:creationId xmlns:a16="http://schemas.microsoft.com/office/drawing/2014/main" id="{74B40B47-824A-4BC8-BEE9-D0A1FA8FF3BC}"/>
              </a:ext>
            </a:extLst>
          </p:cNvPr>
          <p:cNvSpPr txBox="1">
            <a:spLocks/>
          </p:cNvSpPr>
          <p:nvPr/>
        </p:nvSpPr>
        <p:spPr bwMode="auto">
          <a:xfrm>
            <a:off x="467544" y="712655"/>
            <a:ext cx="8445102"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25" rtl="0" eaLnBrk="0" fontAlgn="base" hangingPunct="0">
              <a:lnSpc>
                <a:spcPts val="4200"/>
              </a:lnSpc>
              <a:spcBef>
                <a:spcPct val="20000"/>
              </a:spcBef>
              <a:spcAft>
                <a:spcPct val="0"/>
              </a:spcAft>
              <a:buFontTx/>
              <a:buNone/>
              <a:defRPr sz="4000" b="0" i="0" kern="1200">
                <a:solidFill>
                  <a:srgbClr val="7A7392"/>
                </a:solidFill>
                <a:latin typeface="Georgia"/>
                <a:ea typeface="Georgia"/>
                <a:cs typeface="Georgia"/>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r>
              <a:rPr lang="en-GB" altLang="en-US" sz="1800" b="1" dirty="0">
                <a:latin typeface="Tahoma" panose="020B0604030504040204" pitchFamily="34" charset="0"/>
                <a:ea typeface="Tahoma" panose="020B0604030504040204" pitchFamily="34" charset="0"/>
                <a:cs typeface="Tahoma" panose="020B0604030504040204" pitchFamily="34" charset="0"/>
              </a:rPr>
              <a:t>4. Planning a small scale classroom-based enquiry using Case Study</a:t>
            </a:r>
          </a:p>
          <a:p>
            <a:pPr>
              <a:lnSpc>
                <a:spcPct val="150000"/>
              </a:lnSpc>
            </a:pPr>
            <a:endParaRPr lang="en-US" sz="2700" dirty="0"/>
          </a:p>
          <a:p>
            <a:endParaRPr lang="en-US" sz="27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4821659"/>
      </p:ext>
    </p:extLst>
  </p:cSld>
  <p:clrMapOvr>
    <a:masterClrMapping/>
  </p:clrMapOvr>
  <mc:AlternateContent xmlns:mc="http://schemas.openxmlformats.org/markup-compatibility/2006" xmlns:p14="http://schemas.microsoft.com/office/powerpoint/2010/main">
    <mc:Choice Requires="p14">
      <p:transition p14:dur="10" advClick="0" advTm="13969">
        <p:fade/>
      </p:transition>
    </mc:Choice>
    <mc:Fallback xmlns="">
      <p:transition advClick="0" advTm="139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5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5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7"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5.8|2.9"/>
</p:tagLst>
</file>

<file path=ppt/tags/tag11.xml><?xml version="1.0" encoding="utf-8"?>
<p:tagLst xmlns:a="http://schemas.openxmlformats.org/drawingml/2006/main" xmlns:r="http://schemas.openxmlformats.org/officeDocument/2006/relationships" xmlns:p="http://schemas.openxmlformats.org/presentationml/2006/main">
  <p:tag name="TIMING" val="|3.6"/>
</p:tagLst>
</file>

<file path=ppt/tags/tag12.xml><?xml version="1.0" encoding="utf-8"?>
<p:tagLst xmlns:a="http://schemas.openxmlformats.org/drawingml/2006/main" xmlns:r="http://schemas.openxmlformats.org/officeDocument/2006/relationships" xmlns:p="http://schemas.openxmlformats.org/presentationml/2006/main">
  <p:tag name="TIMING" val="|8.7"/>
</p:tagLst>
</file>

<file path=ppt/tags/tag2.xml><?xml version="1.0" encoding="utf-8"?>
<p:tagLst xmlns:a="http://schemas.openxmlformats.org/drawingml/2006/main" xmlns:r="http://schemas.openxmlformats.org/officeDocument/2006/relationships" xmlns:p="http://schemas.openxmlformats.org/presentationml/2006/main">
  <p:tag name="TIMING" val="|1.9|10.8|6.3|4.5"/>
</p:tagLst>
</file>

<file path=ppt/tags/tag3.xml><?xml version="1.0" encoding="utf-8"?>
<p:tagLst xmlns:a="http://schemas.openxmlformats.org/drawingml/2006/main" xmlns:r="http://schemas.openxmlformats.org/officeDocument/2006/relationships" xmlns:p="http://schemas.openxmlformats.org/presentationml/2006/main">
  <p:tag name="TIMING" val="|3.3|5.2|24.6|15.6|7.8"/>
</p:tagLst>
</file>

<file path=ppt/tags/tag4.xml><?xml version="1.0" encoding="utf-8"?>
<p:tagLst xmlns:a="http://schemas.openxmlformats.org/drawingml/2006/main" xmlns:r="http://schemas.openxmlformats.org/officeDocument/2006/relationships" xmlns:p="http://schemas.openxmlformats.org/presentationml/2006/main">
  <p:tag name="TIMING" val="|17.6|8.4"/>
</p:tagLst>
</file>

<file path=ppt/tags/tag5.xml><?xml version="1.0" encoding="utf-8"?>
<p:tagLst xmlns:a="http://schemas.openxmlformats.org/drawingml/2006/main" xmlns:r="http://schemas.openxmlformats.org/officeDocument/2006/relationships" xmlns:p="http://schemas.openxmlformats.org/presentationml/2006/main">
  <p:tag name="TIMING" val="|27.7"/>
</p:tagLst>
</file>

<file path=ppt/tags/tag6.xml><?xml version="1.0" encoding="utf-8"?>
<p:tagLst xmlns:a="http://schemas.openxmlformats.org/drawingml/2006/main" xmlns:r="http://schemas.openxmlformats.org/officeDocument/2006/relationships" xmlns:p="http://schemas.openxmlformats.org/presentationml/2006/main">
  <p:tag name="TIMING" val="|7"/>
</p:tagLst>
</file>

<file path=ppt/tags/tag7.xml><?xml version="1.0" encoding="utf-8"?>
<p:tagLst xmlns:a="http://schemas.openxmlformats.org/drawingml/2006/main" xmlns:r="http://schemas.openxmlformats.org/officeDocument/2006/relationships" xmlns:p="http://schemas.openxmlformats.org/presentationml/2006/main">
  <p:tag name="TIMING" val="|7.7"/>
</p:tagLst>
</file>

<file path=ppt/tags/tag8.xml><?xml version="1.0" encoding="utf-8"?>
<p:tagLst xmlns:a="http://schemas.openxmlformats.org/drawingml/2006/main" xmlns:r="http://schemas.openxmlformats.org/officeDocument/2006/relationships" xmlns:p="http://schemas.openxmlformats.org/presentationml/2006/main">
  <p:tag name="TIMING" val="|7"/>
</p:tagLst>
</file>

<file path=ppt/tags/tag9.xml><?xml version="1.0" encoding="utf-8"?>
<p:tagLst xmlns:a="http://schemas.openxmlformats.org/drawingml/2006/main" xmlns:r="http://schemas.openxmlformats.org/officeDocument/2006/relationships" xmlns:p="http://schemas.openxmlformats.org/presentationml/2006/main">
  <p:tag name="TIMING" val="|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56E99604-B34A-AB45-82E2-A2F6C5EC15CC}" vid="{C3811B3D-AE0C-294C-BC2C-607328485A3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97810831F2544D8A7E6DDAEB5BA513" ma:contentTypeVersion="0" ma:contentTypeDescription="Create a new document." ma:contentTypeScope="" ma:versionID="9c0d8ab86a9fa0b92fcddec66860f4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03ECC6E4-C16C-412D-A640-E5E2DAA023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PPT new template SUNSHINE YELLOW with UWE logo bottom STANDARD</Template>
  <TotalTime>1087</TotalTime>
  <Words>1943</Words>
  <Application>Microsoft Office PowerPoint</Application>
  <PresentationFormat>On-screen Show (4:3)</PresentationFormat>
  <Paragraphs>254</Paragraphs>
  <Slides>25</Slides>
  <Notes>5</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Mark Jones</cp:lastModifiedBy>
  <cp:revision>146</cp:revision>
  <cp:lastPrinted>2016-04-26T08:55:24Z</cp:lastPrinted>
  <dcterms:created xsi:type="dcterms:W3CDTF">2016-04-27T08:32:31Z</dcterms:created>
  <dcterms:modified xsi:type="dcterms:W3CDTF">2018-11-02T15:37:36Z</dcterms:modified>
</cp:coreProperties>
</file>